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1" r:id="rId6"/>
    <p:sldId id="294" r:id="rId7"/>
    <p:sldId id="279" r:id="rId8"/>
    <p:sldId id="265" r:id="rId9"/>
    <p:sldId id="295" r:id="rId10"/>
    <p:sldId id="266" r:id="rId11"/>
    <p:sldId id="269" r:id="rId12"/>
    <p:sldId id="299" r:id="rId13"/>
    <p:sldId id="274" r:id="rId14"/>
    <p:sldId id="300" r:id="rId15"/>
    <p:sldId id="301" r:id="rId16"/>
    <p:sldId id="297" r:id="rId17"/>
    <p:sldId id="303" r:id="rId18"/>
    <p:sldId id="304" r:id="rId19"/>
    <p:sldId id="302" r:id="rId20"/>
    <p:sldId id="305" r:id="rId21"/>
    <p:sldId id="281" r:id="rId22"/>
    <p:sldId id="292" r:id="rId23"/>
    <p:sldId id="296" r:id="rId24"/>
    <p:sldId id="306" r:id="rId25"/>
    <p:sldId id="298" r:id="rId26"/>
    <p:sldId id="284" r:id="rId27"/>
    <p:sldId id="280" r:id="rId28"/>
    <p:sldId id="310" r:id="rId29"/>
    <p:sldId id="312" r:id="rId30"/>
    <p:sldId id="307" r:id="rId31"/>
    <p:sldId id="309" r:id="rId32"/>
    <p:sldId id="308" r:id="rId33"/>
    <p:sldId id="311" r:id="rId34"/>
    <p:sldId id="313" r:id="rId35"/>
    <p:sldId id="278" r:id="rId36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927"/>
    <a:srgbClr val="00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32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F9678-C4BF-4C7C-9FCB-D51D0B2917B9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BO"/>
        </a:p>
      </dgm:t>
    </dgm:pt>
    <dgm:pt modelId="{093E2816-92F3-474E-AA75-C70634D10BDA}">
      <dgm:prSet phldrT="[Texto]" custT="1"/>
      <dgm:spPr/>
      <dgm:t>
        <a:bodyPr/>
        <a:lstStyle/>
        <a:p>
          <a:r>
            <a:rPr lang="es-CL" sz="2000" b="1" dirty="0">
              <a:latin typeface="Century Gothic" panose="020B0502020202020204" pitchFamily="34" charset="0"/>
            </a:rPr>
            <a:t>PRINCIPIOS DE TRABAJO 2026</a:t>
          </a:r>
          <a:endParaRPr lang="es-BO" sz="2000" dirty="0"/>
        </a:p>
      </dgm:t>
    </dgm:pt>
    <dgm:pt modelId="{6B39D621-ED3B-4BE2-A606-5312F26870F0}" type="parTrans" cxnId="{5E22B44A-BD77-4C6D-AB16-FEE64889A5F1}">
      <dgm:prSet/>
      <dgm:spPr/>
      <dgm:t>
        <a:bodyPr/>
        <a:lstStyle/>
        <a:p>
          <a:endParaRPr lang="es-BO"/>
        </a:p>
      </dgm:t>
    </dgm:pt>
    <dgm:pt modelId="{32979F2F-DCA5-40CE-95BA-66C3A3F84DED}" type="sibTrans" cxnId="{5E22B44A-BD77-4C6D-AB16-FEE64889A5F1}">
      <dgm:prSet/>
      <dgm:spPr/>
      <dgm:t>
        <a:bodyPr/>
        <a:lstStyle/>
        <a:p>
          <a:endParaRPr lang="es-BO"/>
        </a:p>
      </dgm:t>
    </dgm:pt>
    <dgm:pt modelId="{CB745C2B-C8F0-45BB-B51C-491079691275}">
      <dgm:prSet phldrT="[Texto]" custT="1"/>
      <dgm:spPr/>
      <dgm:t>
        <a:bodyPr/>
        <a:lstStyle/>
        <a:p>
          <a:r>
            <a:rPr lang="es-ES" sz="1600" dirty="0"/>
            <a:t>Interculturalidad y diversidad: P</a:t>
          </a:r>
          <a:r>
            <a:rPr lang="es-BO" sz="1600" dirty="0" err="1"/>
            <a:t>romoviendo</a:t>
          </a:r>
          <a:r>
            <a:rPr lang="es-BO" sz="1600" dirty="0"/>
            <a:t> el diálogo entre distintas expresiones artísticas, identidades y memorias.</a:t>
          </a:r>
          <a:endParaRPr lang="es-BO" sz="1600" b="1" dirty="0"/>
        </a:p>
      </dgm:t>
    </dgm:pt>
    <dgm:pt modelId="{ACB55EC6-4670-482E-AD5F-60FCC4B4A7C0}" type="parTrans" cxnId="{0D41D93D-E426-44DE-9B9C-84C7B8312532}">
      <dgm:prSet/>
      <dgm:spPr/>
      <dgm:t>
        <a:bodyPr/>
        <a:lstStyle/>
        <a:p>
          <a:endParaRPr lang="es-BO"/>
        </a:p>
      </dgm:t>
    </dgm:pt>
    <dgm:pt modelId="{CBE23A99-6663-4629-ABA1-F5C6688E011A}" type="sibTrans" cxnId="{0D41D93D-E426-44DE-9B9C-84C7B8312532}">
      <dgm:prSet/>
      <dgm:spPr/>
      <dgm:t>
        <a:bodyPr/>
        <a:lstStyle/>
        <a:p>
          <a:endParaRPr lang="es-BO"/>
        </a:p>
      </dgm:t>
    </dgm:pt>
    <dgm:pt modelId="{E9F6A6D9-2F43-4F1B-907C-A30DA95EF4B5}">
      <dgm:prSet phldrT="[Texto]" custT="1"/>
      <dgm:spPr>
        <a:solidFill>
          <a:srgbClr val="D17B5C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dirty="0"/>
            <a:t>Vinculación </a:t>
          </a:r>
          <a:r>
            <a:rPr lang="es-BO" sz="1600" dirty="0"/>
            <a:t>y Articulación Cultural</a:t>
          </a:r>
          <a:r>
            <a:rPr lang="es-ES" sz="1600" dirty="0"/>
            <a:t>: Promueve la unidad, </a:t>
          </a:r>
          <a:r>
            <a:rPr lang="es-BO" sz="1600" dirty="0"/>
            <a:t>la articulación y el trabajo colaborativo </a:t>
          </a:r>
          <a:endParaRPr lang="es-BO" sz="1600" b="1" dirty="0"/>
        </a:p>
      </dgm:t>
    </dgm:pt>
    <dgm:pt modelId="{903D4A12-C41C-4B4C-B608-B53252EAB0BC}" type="parTrans" cxnId="{866632BF-6D9B-4523-A604-02B22479EA97}">
      <dgm:prSet/>
      <dgm:spPr/>
      <dgm:t>
        <a:bodyPr/>
        <a:lstStyle/>
        <a:p>
          <a:endParaRPr lang="es-BO"/>
        </a:p>
      </dgm:t>
    </dgm:pt>
    <dgm:pt modelId="{7A3B3E84-CB8B-453D-A757-3AC7055CD617}" type="sibTrans" cxnId="{866632BF-6D9B-4523-A604-02B22479EA97}">
      <dgm:prSet/>
      <dgm:spPr/>
      <dgm:t>
        <a:bodyPr/>
        <a:lstStyle/>
        <a:p>
          <a:endParaRPr lang="es-BO"/>
        </a:p>
      </dgm:t>
    </dgm:pt>
    <dgm:pt modelId="{9DBB5BED-771C-4A08-A920-1166ABDA80AD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dirty="0"/>
            <a:t>Democratización del arte y las culturas: </a:t>
          </a:r>
          <a:r>
            <a:rPr lang="es-BO" sz="1600" dirty="0"/>
            <a:t>Promueve nuevas formas de mediación cultural, circulación artística y uso de los espacios urbanos como escenarios culturales.</a:t>
          </a:r>
          <a:endParaRPr lang="es-BO" sz="1600" b="1" dirty="0"/>
        </a:p>
      </dgm:t>
    </dgm:pt>
    <dgm:pt modelId="{8C3D8150-FBCA-44BD-993A-1041FFD9E0CF}" type="parTrans" cxnId="{89A8CD5C-A5B3-498F-AC6F-A198FFDD0B3F}">
      <dgm:prSet/>
      <dgm:spPr/>
      <dgm:t>
        <a:bodyPr/>
        <a:lstStyle/>
        <a:p>
          <a:endParaRPr lang="es-BO"/>
        </a:p>
      </dgm:t>
    </dgm:pt>
    <dgm:pt modelId="{48F1C479-666F-4EA6-AF56-038C097005A4}" type="sibTrans" cxnId="{89A8CD5C-A5B3-498F-AC6F-A198FFDD0B3F}">
      <dgm:prSet/>
      <dgm:spPr/>
      <dgm:t>
        <a:bodyPr/>
        <a:lstStyle/>
        <a:p>
          <a:endParaRPr lang="es-BO"/>
        </a:p>
      </dgm:t>
    </dgm:pt>
    <dgm:pt modelId="{884AB56C-FBFB-49BA-BE62-2FCD66F05D82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dirty="0"/>
            <a:t>Corresponsabilidad: colaboración mutua entre todas las instituciones participantes</a:t>
          </a:r>
          <a:endParaRPr lang="es-BO" sz="1600" b="1" dirty="0"/>
        </a:p>
      </dgm:t>
    </dgm:pt>
    <dgm:pt modelId="{5F32C1D9-0193-45D7-89DC-5B5530E2A1A6}" type="parTrans" cxnId="{26F371C1-615D-475C-95D0-3517007696CB}">
      <dgm:prSet/>
      <dgm:spPr/>
      <dgm:t>
        <a:bodyPr/>
        <a:lstStyle/>
        <a:p>
          <a:endParaRPr lang="es-BO"/>
        </a:p>
      </dgm:t>
    </dgm:pt>
    <dgm:pt modelId="{F8611299-DAE9-4F13-93A6-E5994C36910A}" type="sibTrans" cxnId="{26F371C1-615D-475C-95D0-3517007696CB}">
      <dgm:prSet/>
      <dgm:spPr/>
      <dgm:t>
        <a:bodyPr/>
        <a:lstStyle/>
        <a:p>
          <a:endParaRPr lang="es-BO"/>
        </a:p>
      </dgm:t>
    </dgm:pt>
    <dgm:pt modelId="{B3D75759-42F7-4448-AB75-AC42F756F971}" type="pres">
      <dgm:prSet presAssocID="{35EF9678-C4BF-4C7C-9FCB-D51D0B2917B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130B529E-D0F2-4E35-9816-13D0394BD9C1}" type="pres">
      <dgm:prSet presAssocID="{093E2816-92F3-474E-AA75-C70634D10BDA}" presName="centerShape" presStyleLbl="node0" presStyleIdx="0" presStyleCnt="1" custScaleX="198326" custScaleY="95383" custLinFactNeighborX="533" custLinFactNeighborY="-360"/>
      <dgm:spPr/>
      <dgm:t>
        <a:bodyPr/>
        <a:lstStyle/>
        <a:p>
          <a:endParaRPr lang="es-BO"/>
        </a:p>
      </dgm:t>
    </dgm:pt>
    <dgm:pt modelId="{BB3104B3-9E13-4D63-9892-CC2239024719}" type="pres">
      <dgm:prSet presAssocID="{CB745C2B-C8F0-45BB-B51C-491079691275}" presName="node" presStyleLbl="node1" presStyleIdx="0" presStyleCnt="4" custScaleX="204517" custScaleY="142426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0286B36B-562A-47CC-A74F-73CB01A6DC0A}" type="pres">
      <dgm:prSet presAssocID="{CB745C2B-C8F0-45BB-B51C-491079691275}" presName="dummy" presStyleCnt="0"/>
      <dgm:spPr/>
    </dgm:pt>
    <dgm:pt modelId="{6DE12453-F7D8-4916-BFC4-1B676EAB6670}" type="pres">
      <dgm:prSet presAssocID="{CBE23A99-6663-4629-ABA1-F5C6688E011A}" presName="sibTrans" presStyleLbl="sibTrans2D1" presStyleIdx="0" presStyleCnt="4" custScaleX="102877" custScaleY="88375"/>
      <dgm:spPr/>
      <dgm:t>
        <a:bodyPr/>
        <a:lstStyle/>
        <a:p>
          <a:endParaRPr lang="es-BO"/>
        </a:p>
      </dgm:t>
    </dgm:pt>
    <dgm:pt modelId="{FCFA81B6-F654-4799-B1C8-41290BC6A7D3}" type="pres">
      <dgm:prSet presAssocID="{E9F6A6D9-2F43-4F1B-907C-A30DA95EF4B5}" presName="node" presStyleLbl="node1" presStyleIdx="1" presStyleCnt="4" custScaleX="164282" custScaleY="157525" custRadScaleRad="166227" custRadScaleInc="-10526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3C6AFFF-29C1-4247-91B3-07CE8015D44F}" type="pres">
      <dgm:prSet presAssocID="{E9F6A6D9-2F43-4F1B-907C-A30DA95EF4B5}" presName="dummy" presStyleCnt="0"/>
      <dgm:spPr/>
    </dgm:pt>
    <dgm:pt modelId="{735AE380-D257-41E9-9FE6-A0F5D0B52F94}" type="pres">
      <dgm:prSet presAssocID="{7A3B3E84-CB8B-453D-A757-3AC7055CD617}" presName="sibTrans" presStyleLbl="sibTrans2D1" presStyleIdx="1" presStyleCnt="4" custScaleX="99459" custScaleY="97388"/>
      <dgm:spPr/>
      <dgm:t>
        <a:bodyPr/>
        <a:lstStyle/>
        <a:p>
          <a:endParaRPr lang="es-BO"/>
        </a:p>
      </dgm:t>
    </dgm:pt>
    <dgm:pt modelId="{6DE5D9AB-7516-443E-A337-F13907066DC5}" type="pres">
      <dgm:prSet presAssocID="{9DBB5BED-771C-4A08-A920-1166ABDA80AD}" presName="node" presStyleLbl="node1" presStyleIdx="2" presStyleCnt="4" custScaleX="254097" custScaleY="154525" custRadScaleRad="215216" custRadScaleInc="-7727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49D1A470-36A3-448B-9055-E51D2B1C1FA3}" type="pres">
      <dgm:prSet presAssocID="{9DBB5BED-771C-4A08-A920-1166ABDA80AD}" presName="dummy" presStyleCnt="0"/>
      <dgm:spPr/>
    </dgm:pt>
    <dgm:pt modelId="{759EE05E-2FA4-4C1E-B381-25852DF65A0E}" type="pres">
      <dgm:prSet presAssocID="{48F1C479-666F-4EA6-AF56-038C097005A4}" presName="sibTrans" presStyleLbl="sibTrans2D1" presStyleIdx="2" presStyleCnt="4" custScaleX="107834" custScaleY="96957"/>
      <dgm:spPr/>
      <dgm:t>
        <a:bodyPr/>
        <a:lstStyle/>
        <a:p>
          <a:endParaRPr lang="es-BO"/>
        </a:p>
      </dgm:t>
    </dgm:pt>
    <dgm:pt modelId="{4DE3FF24-4B2D-4C11-B0EC-1AAC5BDA277A}" type="pres">
      <dgm:prSet presAssocID="{884AB56C-FBFB-49BA-BE62-2FCD66F05D82}" presName="node" presStyleLbl="node1" presStyleIdx="3" presStyleCnt="4" custScaleX="151968" custScaleY="152101" custRadScaleRad="153823" custRadScaleInc="5742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5925B11-241A-453E-AF5F-63C7C94004AB}" type="pres">
      <dgm:prSet presAssocID="{884AB56C-FBFB-49BA-BE62-2FCD66F05D82}" presName="dummy" presStyleCnt="0"/>
      <dgm:spPr/>
    </dgm:pt>
    <dgm:pt modelId="{9B64BBF5-D040-44B6-B82B-009767E95A7F}" type="pres">
      <dgm:prSet presAssocID="{F8611299-DAE9-4F13-93A6-E5994C36910A}" presName="sibTrans" presStyleLbl="sibTrans2D1" presStyleIdx="3" presStyleCnt="4" custScaleX="102140" custScaleY="95513"/>
      <dgm:spPr/>
      <dgm:t>
        <a:bodyPr/>
        <a:lstStyle/>
        <a:p>
          <a:endParaRPr lang="es-BO"/>
        </a:p>
      </dgm:t>
    </dgm:pt>
  </dgm:ptLst>
  <dgm:cxnLst>
    <dgm:cxn modelId="{5E22B44A-BD77-4C6D-AB16-FEE64889A5F1}" srcId="{35EF9678-C4BF-4C7C-9FCB-D51D0B2917B9}" destId="{093E2816-92F3-474E-AA75-C70634D10BDA}" srcOrd="0" destOrd="0" parTransId="{6B39D621-ED3B-4BE2-A606-5312F26870F0}" sibTransId="{32979F2F-DCA5-40CE-95BA-66C3A3F84DED}"/>
    <dgm:cxn modelId="{27F6528E-F936-4DC7-9EA8-BEF767425819}" type="presOf" srcId="{48F1C479-666F-4EA6-AF56-038C097005A4}" destId="{759EE05E-2FA4-4C1E-B381-25852DF65A0E}" srcOrd="0" destOrd="0" presId="urn:microsoft.com/office/officeart/2005/8/layout/radial6"/>
    <dgm:cxn modelId="{C5274F7A-A07E-427B-B211-353C8C148A6F}" type="presOf" srcId="{CB745C2B-C8F0-45BB-B51C-491079691275}" destId="{BB3104B3-9E13-4D63-9892-CC2239024719}" srcOrd="0" destOrd="0" presId="urn:microsoft.com/office/officeart/2005/8/layout/radial6"/>
    <dgm:cxn modelId="{37683E73-0029-4C77-A21F-76F65FF5CA2A}" type="presOf" srcId="{CBE23A99-6663-4629-ABA1-F5C6688E011A}" destId="{6DE12453-F7D8-4916-BFC4-1B676EAB6670}" srcOrd="0" destOrd="0" presId="urn:microsoft.com/office/officeart/2005/8/layout/radial6"/>
    <dgm:cxn modelId="{033C6121-D4A0-435E-BD9D-C827546F9945}" type="presOf" srcId="{9DBB5BED-771C-4A08-A920-1166ABDA80AD}" destId="{6DE5D9AB-7516-443E-A337-F13907066DC5}" srcOrd="0" destOrd="0" presId="urn:microsoft.com/office/officeart/2005/8/layout/radial6"/>
    <dgm:cxn modelId="{67058918-9DFF-4814-8885-ADFEF6543453}" type="presOf" srcId="{F8611299-DAE9-4F13-93A6-E5994C36910A}" destId="{9B64BBF5-D040-44B6-B82B-009767E95A7F}" srcOrd="0" destOrd="0" presId="urn:microsoft.com/office/officeart/2005/8/layout/radial6"/>
    <dgm:cxn modelId="{F48DAACA-E543-4AC4-AA96-9808FBB315B1}" type="presOf" srcId="{093E2816-92F3-474E-AA75-C70634D10BDA}" destId="{130B529E-D0F2-4E35-9816-13D0394BD9C1}" srcOrd="0" destOrd="0" presId="urn:microsoft.com/office/officeart/2005/8/layout/radial6"/>
    <dgm:cxn modelId="{8AAADCCB-F7EC-45B8-9831-2E7854989919}" type="presOf" srcId="{35EF9678-C4BF-4C7C-9FCB-D51D0B2917B9}" destId="{B3D75759-42F7-4448-AB75-AC42F756F971}" srcOrd="0" destOrd="0" presId="urn:microsoft.com/office/officeart/2005/8/layout/radial6"/>
    <dgm:cxn modelId="{866632BF-6D9B-4523-A604-02B22479EA97}" srcId="{093E2816-92F3-474E-AA75-C70634D10BDA}" destId="{E9F6A6D9-2F43-4F1B-907C-A30DA95EF4B5}" srcOrd="1" destOrd="0" parTransId="{903D4A12-C41C-4B4C-B608-B53252EAB0BC}" sibTransId="{7A3B3E84-CB8B-453D-A757-3AC7055CD617}"/>
    <dgm:cxn modelId="{89A8CD5C-A5B3-498F-AC6F-A198FFDD0B3F}" srcId="{093E2816-92F3-474E-AA75-C70634D10BDA}" destId="{9DBB5BED-771C-4A08-A920-1166ABDA80AD}" srcOrd="2" destOrd="0" parTransId="{8C3D8150-FBCA-44BD-993A-1041FFD9E0CF}" sibTransId="{48F1C479-666F-4EA6-AF56-038C097005A4}"/>
    <dgm:cxn modelId="{87483A50-7BA4-466F-A761-FC685EE86A95}" type="presOf" srcId="{E9F6A6D9-2F43-4F1B-907C-A30DA95EF4B5}" destId="{FCFA81B6-F654-4799-B1C8-41290BC6A7D3}" srcOrd="0" destOrd="0" presId="urn:microsoft.com/office/officeart/2005/8/layout/radial6"/>
    <dgm:cxn modelId="{8923A445-0B48-4CC0-BDC7-0161FE48DCF0}" type="presOf" srcId="{7A3B3E84-CB8B-453D-A757-3AC7055CD617}" destId="{735AE380-D257-41E9-9FE6-A0F5D0B52F94}" srcOrd="0" destOrd="0" presId="urn:microsoft.com/office/officeart/2005/8/layout/radial6"/>
    <dgm:cxn modelId="{26F371C1-615D-475C-95D0-3517007696CB}" srcId="{093E2816-92F3-474E-AA75-C70634D10BDA}" destId="{884AB56C-FBFB-49BA-BE62-2FCD66F05D82}" srcOrd="3" destOrd="0" parTransId="{5F32C1D9-0193-45D7-89DC-5B5530E2A1A6}" sibTransId="{F8611299-DAE9-4F13-93A6-E5994C36910A}"/>
    <dgm:cxn modelId="{5247CC84-9AFB-4CDC-9901-D1646C17108D}" type="presOf" srcId="{884AB56C-FBFB-49BA-BE62-2FCD66F05D82}" destId="{4DE3FF24-4B2D-4C11-B0EC-1AAC5BDA277A}" srcOrd="0" destOrd="0" presId="urn:microsoft.com/office/officeart/2005/8/layout/radial6"/>
    <dgm:cxn modelId="{0D41D93D-E426-44DE-9B9C-84C7B8312532}" srcId="{093E2816-92F3-474E-AA75-C70634D10BDA}" destId="{CB745C2B-C8F0-45BB-B51C-491079691275}" srcOrd="0" destOrd="0" parTransId="{ACB55EC6-4670-482E-AD5F-60FCC4B4A7C0}" sibTransId="{CBE23A99-6663-4629-ABA1-F5C6688E011A}"/>
    <dgm:cxn modelId="{59A3D306-6DFF-48C5-BC2B-192EB8F958A2}" type="presParOf" srcId="{B3D75759-42F7-4448-AB75-AC42F756F971}" destId="{130B529E-D0F2-4E35-9816-13D0394BD9C1}" srcOrd="0" destOrd="0" presId="urn:microsoft.com/office/officeart/2005/8/layout/radial6"/>
    <dgm:cxn modelId="{69529612-7DEA-4103-9A31-5B88F35E9DA4}" type="presParOf" srcId="{B3D75759-42F7-4448-AB75-AC42F756F971}" destId="{BB3104B3-9E13-4D63-9892-CC2239024719}" srcOrd="1" destOrd="0" presId="urn:microsoft.com/office/officeart/2005/8/layout/radial6"/>
    <dgm:cxn modelId="{0020CE03-8687-4D47-9325-4008B9D88E51}" type="presParOf" srcId="{B3D75759-42F7-4448-AB75-AC42F756F971}" destId="{0286B36B-562A-47CC-A74F-73CB01A6DC0A}" srcOrd="2" destOrd="0" presId="urn:microsoft.com/office/officeart/2005/8/layout/radial6"/>
    <dgm:cxn modelId="{1910C67D-86B8-4D2A-BC4A-6907BD16AE1F}" type="presParOf" srcId="{B3D75759-42F7-4448-AB75-AC42F756F971}" destId="{6DE12453-F7D8-4916-BFC4-1B676EAB6670}" srcOrd="3" destOrd="0" presId="urn:microsoft.com/office/officeart/2005/8/layout/radial6"/>
    <dgm:cxn modelId="{EB7CCC8C-A779-4421-A0FE-A17FF92ED262}" type="presParOf" srcId="{B3D75759-42F7-4448-AB75-AC42F756F971}" destId="{FCFA81B6-F654-4799-B1C8-41290BC6A7D3}" srcOrd="4" destOrd="0" presId="urn:microsoft.com/office/officeart/2005/8/layout/radial6"/>
    <dgm:cxn modelId="{82628DD5-830D-407A-8BB9-91BBB37B189B}" type="presParOf" srcId="{B3D75759-42F7-4448-AB75-AC42F756F971}" destId="{B3C6AFFF-29C1-4247-91B3-07CE8015D44F}" srcOrd="5" destOrd="0" presId="urn:microsoft.com/office/officeart/2005/8/layout/radial6"/>
    <dgm:cxn modelId="{4236B316-AF9B-4C6C-84E7-2365CCF43C64}" type="presParOf" srcId="{B3D75759-42F7-4448-AB75-AC42F756F971}" destId="{735AE380-D257-41E9-9FE6-A0F5D0B52F94}" srcOrd="6" destOrd="0" presId="urn:microsoft.com/office/officeart/2005/8/layout/radial6"/>
    <dgm:cxn modelId="{38B65B1F-6F00-4F0B-9A05-CB102D95DC57}" type="presParOf" srcId="{B3D75759-42F7-4448-AB75-AC42F756F971}" destId="{6DE5D9AB-7516-443E-A337-F13907066DC5}" srcOrd="7" destOrd="0" presId="urn:microsoft.com/office/officeart/2005/8/layout/radial6"/>
    <dgm:cxn modelId="{16EB7E01-B5A6-40FD-AA9F-7B9D2A44386C}" type="presParOf" srcId="{B3D75759-42F7-4448-AB75-AC42F756F971}" destId="{49D1A470-36A3-448B-9055-E51D2B1C1FA3}" srcOrd="8" destOrd="0" presId="urn:microsoft.com/office/officeart/2005/8/layout/radial6"/>
    <dgm:cxn modelId="{7034BE7E-2EB9-4EF9-AF80-4A85B024FDD0}" type="presParOf" srcId="{B3D75759-42F7-4448-AB75-AC42F756F971}" destId="{759EE05E-2FA4-4C1E-B381-25852DF65A0E}" srcOrd="9" destOrd="0" presId="urn:microsoft.com/office/officeart/2005/8/layout/radial6"/>
    <dgm:cxn modelId="{09F24EBF-BFDC-4736-B3A3-7C8ADC83FDB9}" type="presParOf" srcId="{B3D75759-42F7-4448-AB75-AC42F756F971}" destId="{4DE3FF24-4B2D-4C11-B0EC-1AAC5BDA277A}" srcOrd="10" destOrd="0" presId="urn:microsoft.com/office/officeart/2005/8/layout/radial6"/>
    <dgm:cxn modelId="{E4513E54-F27D-45A7-BB34-49BFACCE1647}" type="presParOf" srcId="{B3D75759-42F7-4448-AB75-AC42F756F971}" destId="{B5925B11-241A-453E-AF5F-63C7C94004AB}" srcOrd="11" destOrd="0" presId="urn:microsoft.com/office/officeart/2005/8/layout/radial6"/>
    <dgm:cxn modelId="{CCDD2173-2420-4A7F-BF8F-4E9815B3AE74}" type="presParOf" srcId="{B3D75759-42F7-4448-AB75-AC42F756F971}" destId="{9B64BBF5-D040-44B6-B82B-009767E95A7F}" srcOrd="12" destOrd="0" presId="urn:microsoft.com/office/officeart/2005/8/layout/radial6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3005C6-3CEE-4C0B-B374-13109C9A4BD6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D0665BFF-FFD0-4A0A-8AD4-583BD1B127A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BO" sz="1800" dirty="0">
              <a:latin typeface="Century Gothic" panose="020B0502020202020204" pitchFamily="34" charset="0"/>
              <a:cs typeface="Andalus" panose="02020603050405020304" pitchFamily="18" charset="-78"/>
            </a:rPr>
            <a:t/>
          </a:r>
          <a:br>
            <a:rPr lang="es-BO" sz="1800" dirty="0">
              <a:latin typeface="Century Gothic" panose="020B0502020202020204" pitchFamily="34" charset="0"/>
              <a:cs typeface="Andalus" panose="02020603050405020304" pitchFamily="18" charset="-78"/>
            </a:rPr>
          </a:br>
          <a:r>
            <a:rPr lang="es-BO" sz="1800" dirty="0"/>
            <a:t>Difundir y promover los Museos y la Red de Espacios Culturales, enmarcados en concientizar a la población sobre el papel de los museos como medios fundamentales de intercambio cultural, enriquecimiento de las culturas y promoción del entendimiento mutuo, la cooperación y la paz entre los pueblos, en el marco del Día Internacional de los Museos.</a:t>
          </a:r>
          <a:endParaRPr kumimoji="0" lang="es-BO" sz="1800" b="0" i="0" u="none" strike="noStrike" cap="none" spc="0" normalizeH="0" baseline="0" noProof="0" dirty="0">
            <a:ln>
              <a:noFill/>
            </a:ln>
            <a:effectLst/>
            <a:uLnTx/>
            <a:uFillTx/>
            <a:latin typeface="Century Gothic" panose="020B0502020202020204" pitchFamily="34" charset="0"/>
            <a:cs typeface="Andalus" panose="02020603050405020304" pitchFamily="18" charset="-78"/>
          </a:endParaRPr>
        </a:p>
      </dgm:t>
    </dgm:pt>
    <dgm:pt modelId="{DF9AB6CE-2C84-4DFB-BC07-3E5B4AAAACF0}" type="sibTrans" cxnId="{525A8435-B28D-46BC-8299-EAE4ED243599}">
      <dgm:prSet/>
      <dgm:spPr/>
      <dgm:t>
        <a:bodyPr/>
        <a:lstStyle/>
        <a:p>
          <a:endParaRPr lang="es-BO" sz="2000"/>
        </a:p>
      </dgm:t>
    </dgm:pt>
    <dgm:pt modelId="{26D5118E-8D01-41D5-AA3C-2F33D93EAFB1}" type="parTrans" cxnId="{525A8435-B28D-46BC-8299-EAE4ED243599}">
      <dgm:prSet/>
      <dgm:spPr/>
      <dgm:t>
        <a:bodyPr/>
        <a:lstStyle/>
        <a:p>
          <a:endParaRPr lang="es-BO" sz="2000"/>
        </a:p>
      </dgm:t>
    </dgm:pt>
    <dgm:pt modelId="{6128E056-DF54-41FE-985A-98020810C7B9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BO" sz="1800" dirty="0"/>
            <a:t>Fortalecer y reafirmar la capacidad de convocatoria y organización de eventos culturales masivos gestionados por el Gobierno Autónomo Municipal de La Paz (GAMLP), orientados a la promoción del arte, la memoria y el patrimonio cultural.</a:t>
          </a:r>
          <a:r>
            <a:rPr lang="es-BO" sz="1800" b="1" dirty="0"/>
            <a:t> </a:t>
          </a:r>
          <a:endParaRPr lang="es-BO" sz="1800" dirty="0"/>
        </a:p>
      </dgm:t>
    </dgm:pt>
    <dgm:pt modelId="{24BC175C-A757-489C-AAE2-7263C698D9F3}" type="sibTrans" cxnId="{66F77547-182A-449A-9796-538FCBA60ECC}">
      <dgm:prSet/>
      <dgm:spPr/>
      <dgm:t>
        <a:bodyPr/>
        <a:lstStyle/>
        <a:p>
          <a:endParaRPr lang="es-BO" sz="2000"/>
        </a:p>
      </dgm:t>
    </dgm:pt>
    <dgm:pt modelId="{0336F7DC-368A-48E7-BA23-6E233018234E}" type="parTrans" cxnId="{66F77547-182A-449A-9796-538FCBA60ECC}">
      <dgm:prSet/>
      <dgm:spPr/>
      <dgm:t>
        <a:bodyPr/>
        <a:lstStyle/>
        <a:p>
          <a:endParaRPr lang="es-BO" sz="2000"/>
        </a:p>
      </dgm:t>
    </dgm:pt>
    <dgm:pt modelId="{3CD6CC73-121D-414A-A5C4-B664CA482511}">
      <dgm:prSet custT="1"/>
      <dgm:spPr/>
      <dgm:t>
        <a:bodyPr/>
        <a:lstStyle/>
        <a:p>
          <a:r>
            <a:rPr lang="es-BO" sz="1800" dirty="0"/>
            <a:t>Fomentar el intercambio cultural en sus distintas expresiones entre instituciones, artistas y públicos diversos, fortaleciendo el respeto a la diversidad cultural, dirigida a públicos de todas las edades y sectores sociales.</a:t>
          </a:r>
        </a:p>
      </dgm:t>
    </dgm:pt>
    <dgm:pt modelId="{6964369A-CADC-4E9F-9FFD-3638CE1B7C6D}" type="sibTrans" cxnId="{ADFA85CA-DAAF-4B93-B2D8-8BFF58B536A9}">
      <dgm:prSet/>
      <dgm:spPr/>
      <dgm:t>
        <a:bodyPr/>
        <a:lstStyle/>
        <a:p>
          <a:endParaRPr lang="es-BO" sz="2000"/>
        </a:p>
      </dgm:t>
    </dgm:pt>
    <dgm:pt modelId="{1535F578-3B80-4578-B519-B0D8467EA4BD}" type="parTrans" cxnId="{ADFA85CA-DAAF-4B93-B2D8-8BFF58B536A9}">
      <dgm:prSet/>
      <dgm:spPr/>
      <dgm:t>
        <a:bodyPr/>
        <a:lstStyle/>
        <a:p>
          <a:endParaRPr lang="es-BO" sz="2000"/>
        </a:p>
      </dgm:t>
    </dgm:pt>
    <dgm:pt modelId="{820B1D01-6A2E-4793-8BF0-8928EA53BD81}" type="pres">
      <dgm:prSet presAssocID="{A63005C6-3CEE-4C0B-B374-13109C9A4BD6}" presName="linearFlow" presStyleCnt="0">
        <dgm:presLayoutVars>
          <dgm:dir/>
          <dgm:resizeHandles val="exact"/>
        </dgm:presLayoutVars>
      </dgm:prSet>
      <dgm:spPr/>
    </dgm:pt>
    <dgm:pt modelId="{7760FA03-D3CD-4076-8579-99CE5AF8E83E}" type="pres">
      <dgm:prSet presAssocID="{D0665BFF-FFD0-4A0A-8AD4-583BD1B127AE}" presName="composite" presStyleCnt="0"/>
      <dgm:spPr/>
    </dgm:pt>
    <dgm:pt modelId="{6ACAAC54-5D35-4D23-8B95-71C5529EBE62}" type="pres">
      <dgm:prSet presAssocID="{D0665BFF-FFD0-4A0A-8AD4-583BD1B127AE}" presName="imgShp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8B463C9-AF1C-43E0-A5F9-DE8931AF08A2}" type="pres">
      <dgm:prSet presAssocID="{D0665BFF-FFD0-4A0A-8AD4-583BD1B127AE}" presName="txShp" presStyleLbl="node1" presStyleIdx="0" presStyleCnt="3" custScaleX="98502" custScaleY="157179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2E4DF5B0-49EE-4ED6-9141-16381BA9E08E}" type="pres">
      <dgm:prSet presAssocID="{DF9AB6CE-2C84-4DFB-BC07-3E5B4AAAACF0}" presName="spacing" presStyleCnt="0"/>
      <dgm:spPr/>
    </dgm:pt>
    <dgm:pt modelId="{5B2B30B7-CA9D-41BE-874D-24DE428745DD}" type="pres">
      <dgm:prSet presAssocID="{3CD6CC73-121D-414A-A5C4-B664CA482511}" presName="composite" presStyleCnt="0"/>
      <dgm:spPr/>
    </dgm:pt>
    <dgm:pt modelId="{B980B9A3-BE5C-438D-B37B-CC51B31F39D1}" type="pres">
      <dgm:prSet presAssocID="{3CD6CC73-121D-414A-A5C4-B664CA482511}" presName="imgShp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816CD88-6898-48BB-B47F-6D853565B2EB}" type="pres">
      <dgm:prSet presAssocID="{3CD6CC73-121D-414A-A5C4-B664CA48251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00C146C0-E301-435C-AF8C-323C5F3C10C4}" type="pres">
      <dgm:prSet presAssocID="{6964369A-CADC-4E9F-9FFD-3638CE1B7C6D}" presName="spacing" presStyleCnt="0"/>
      <dgm:spPr/>
    </dgm:pt>
    <dgm:pt modelId="{6CFAD796-30CA-49FC-8DAB-E273AD97A16D}" type="pres">
      <dgm:prSet presAssocID="{6128E056-DF54-41FE-985A-98020810C7B9}" presName="composite" presStyleCnt="0"/>
      <dgm:spPr/>
    </dgm:pt>
    <dgm:pt modelId="{23148976-2DF8-4AA0-A807-351ED104C290}" type="pres">
      <dgm:prSet presAssocID="{6128E056-DF54-41FE-985A-98020810C7B9}" presName="imgShp" presStyleLbl="fgImgPlace1" presStyleIdx="2" presStyleCnt="3" custLinFactNeighborX="-652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58E2EB4E-481E-400A-B379-A34193EFB449}" type="pres">
      <dgm:prSet presAssocID="{6128E056-DF54-41FE-985A-98020810C7B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525A8435-B28D-46BC-8299-EAE4ED243599}" srcId="{A63005C6-3CEE-4C0B-B374-13109C9A4BD6}" destId="{D0665BFF-FFD0-4A0A-8AD4-583BD1B127AE}" srcOrd="0" destOrd="0" parTransId="{26D5118E-8D01-41D5-AA3C-2F33D93EAFB1}" sibTransId="{DF9AB6CE-2C84-4DFB-BC07-3E5B4AAAACF0}"/>
    <dgm:cxn modelId="{69D0D538-5DDD-4DFD-B869-A3688B3773D5}" type="presOf" srcId="{6128E056-DF54-41FE-985A-98020810C7B9}" destId="{58E2EB4E-481E-400A-B379-A34193EFB449}" srcOrd="0" destOrd="0" presId="urn:microsoft.com/office/officeart/2005/8/layout/vList3"/>
    <dgm:cxn modelId="{66F77547-182A-449A-9796-538FCBA60ECC}" srcId="{A63005C6-3CEE-4C0B-B374-13109C9A4BD6}" destId="{6128E056-DF54-41FE-985A-98020810C7B9}" srcOrd="2" destOrd="0" parTransId="{0336F7DC-368A-48E7-BA23-6E233018234E}" sibTransId="{24BC175C-A757-489C-AAE2-7263C698D9F3}"/>
    <dgm:cxn modelId="{30086E98-05D7-4B8E-AE68-5457636F5785}" type="presOf" srcId="{3CD6CC73-121D-414A-A5C4-B664CA482511}" destId="{C816CD88-6898-48BB-B47F-6D853565B2EB}" srcOrd="0" destOrd="0" presId="urn:microsoft.com/office/officeart/2005/8/layout/vList3"/>
    <dgm:cxn modelId="{89CA6BB3-E3A9-4A15-8B18-EA8379459329}" type="presOf" srcId="{D0665BFF-FFD0-4A0A-8AD4-583BD1B127AE}" destId="{A8B463C9-AF1C-43E0-A5F9-DE8931AF08A2}" srcOrd="0" destOrd="0" presId="urn:microsoft.com/office/officeart/2005/8/layout/vList3"/>
    <dgm:cxn modelId="{ADFA85CA-DAAF-4B93-B2D8-8BFF58B536A9}" srcId="{A63005C6-3CEE-4C0B-B374-13109C9A4BD6}" destId="{3CD6CC73-121D-414A-A5C4-B664CA482511}" srcOrd="1" destOrd="0" parTransId="{1535F578-3B80-4578-B519-B0D8467EA4BD}" sibTransId="{6964369A-CADC-4E9F-9FFD-3638CE1B7C6D}"/>
    <dgm:cxn modelId="{4B07789B-DDC1-4949-BD2C-994C067CA590}" type="presOf" srcId="{A63005C6-3CEE-4C0B-B374-13109C9A4BD6}" destId="{820B1D01-6A2E-4793-8BF0-8928EA53BD81}" srcOrd="0" destOrd="0" presId="urn:microsoft.com/office/officeart/2005/8/layout/vList3"/>
    <dgm:cxn modelId="{0EE54206-1FE4-4AD3-83F1-843602FDA2AC}" type="presParOf" srcId="{820B1D01-6A2E-4793-8BF0-8928EA53BD81}" destId="{7760FA03-D3CD-4076-8579-99CE5AF8E83E}" srcOrd="0" destOrd="0" presId="urn:microsoft.com/office/officeart/2005/8/layout/vList3"/>
    <dgm:cxn modelId="{8C29A891-904D-409D-9642-CFF5BD71D60E}" type="presParOf" srcId="{7760FA03-D3CD-4076-8579-99CE5AF8E83E}" destId="{6ACAAC54-5D35-4D23-8B95-71C5529EBE62}" srcOrd="0" destOrd="0" presId="urn:microsoft.com/office/officeart/2005/8/layout/vList3"/>
    <dgm:cxn modelId="{141C6BD9-790B-413E-ABBC-62906D7C8C68}" type="presParOf" srcId="{7760FA03-D3CD-4076-8579-99CE5AF8E83E}" destId="{A8B463C9-AF1C-43E0-A5F9-DE8931AF08A2}" srcOrd="1" destOrd="0" presId="urn:microsoft.com/office/officeart/2005/8/layout/vList3"/>
    <dgm:cxn modelId="{82820296-0BF1-453F-B2A7-2DF6F5CCF14E}" type="presParOf" srcId="{820B1D01-6A2E-4793-8BF0-8928EA53BD81}" destId="{2E4DF5B0-49EE-4ED6-9141-16381BA9E08E}" srcOrd="1" destOrd="0" presId="urn:microsoft.com/office/officeart/2005/8/layout/vList3"/>
    <dgm:cxn modelId="{BF4423FC-8BA0-42C6-BAED-6722F4D63B8D}" type="presParOf" srcId="{820B1D01-6A2E-4793-8BF0-8928EA53BD81}" destId="{5B2B30B7-CA9D-41BE-874D-24DE428745DD}" srcOrd="2" destOrd="0" presId="urn:microsoft.com/office/officeart/2005/8/layout/vList3"/>
    <dgm:cxn modelId="{76C4A94B-1C21-4768-A280-AB0EC69D4AC8}" type="presParOf" srcId="{5B2B30B7-CA9D-41BE-874D-24DE428745DD}" destId="{B980B9A3-BE5C-438D-B37B-CC51B31F39D1}" srcOrd="0" destOrd="0" presId="urn:microsoft.com/office/officeart/2005/8/layout/vList3"/>
    <dgm:cxn modelId="{FF850739-9D48-4AEC-B576-BE3D1FF83D01}" type="presParOf" srcId="{5B2B30B7-CA9D-41BE-874D-24DE428745DD}" destId="{C816CD88-6898-48BB-B47F-6D853565B2EB}" srcOrd="1" destOrd="0" presId="urn:microsoft.com/office/officeart/2005/8/layout/vList3"/>
    <dgm:cxn modelId="{3A2B92A3-5108-4365-B66E-AF2ED00C3880}" type="presParOf" srcId="{820B1D01-6A2E-4793-8BF0-8928EA53BD81}" destId="{00C146C0-E301-435C-AF8C-323C5F3C10C4}" srcOrd="3" destOrd="0" presId="urn:microsoft.com/office/officeart/2005/8/layout/vList3"/>
    <dgm:cxn modelId="{EC8591A1-D3F9-4EE0-8086-8DBE36D882A6}" type="presParOf" srcId="{820B1D01-6A2E-4793-8BF0-8928EA53BD81}" destId="{6CFAD796-30CA-49FC-8DAB-E273AD97A16D}" srcOrd="4" destOrd="0" presId="urn:microsoft.com/office/officeart/2005/8/layout/vList3"/>
    <dgm:cxn modelId="{6B23C949-2956-4DD5-BEB0-C66F9E87F641}" type="presParOf" srcId="{6CFAD796-30CA-49FC-8DAB-E273AD97A16D}" destId="{23148976-2DF8-4AA0-A807-351ED104C290}" srcOrd="0" destOrd="0" presId="urn:microsoft.com/office/officeart/2005/8/layout/vList3"/>
    <dgm:cxn modelId="{8E4B1922-63EF-4C2D-A72D-9D1BA9443F5E}" type="presParOf" srcId="{6CFAD796-30CA-49FC-8DAB-E273AD97A16D}" destId="{58E2EB4E-481E-400A-B379-A34193EFB44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3005C6-3CEE-4C0B-B374-13109C9A4BD6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D0665BFF-FFD0-4A0A-8AD4-583BD1B127AE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3200" b="1" dirty="0">
              <a:solidFill>
                <a:schemeClr val="bg1"/>
              </a:solidFill>
              <a:latin typeface="Century Gothic" panose="020B0502020202020204" pitchFamily="34" charset="0"/>
            </a:rPr>
            <a:t>PARTICIPACIÓN NACIONAL, METROPOLITANA Y DESCONCENTRADA</a:t>
          </a:r>
          <a:endParaRPr kumimoji="0" lang="es-BO" sz="3200" b="1" i="0" u="none" strike="noStrike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entury Gothic" panose="020B0502020202020204" pitchFamily="34" charset="0"/>
            <a:cs typeface="Andalus" panose="02020603050405020304" pitchFamily="18" charset="-78"/>
          </a:endParaRPr>
        </a:p>
      </dgm:t>
    </dgm:pt>
    <dgm:pt modelId="{DF9AB6CE-2C84-4DFB-BC07-3E5B4AAAACF0}" type="sibTrans" cxnId="{525A8435-B28D-46BC-8299-EAE4ED243599}">
      <dgm:prSet/>
      <dgm:spPr/>
      <dgm:t>
        <a:bodyPr/>
        <a:lstStyle/>
        <a:p>
          <a:endParaRPr lang="es-BO" sz="2000"/>
        </a:p>
      </dgm:t>
    </dgm:pt>
    <dgm:pt modelId="{26D5118E-8D01-41D5-AA3C-2F33D93EAFB1}" type="parTrans" cxnId="{525A8435-B28D-46BC-8299-EAE4ED243599}">
      <dgm:prSet/>
      <dgm:spPr/>
      <dgm:t>
        <a:bodyPr/>
        <a:lstStyle/>
        <a:p>
          <a:endParaRPr lang="es-BO" sz="2000"/>
        </a:p>
      </dgm:t>
    </dgm:pt>
    <dgm:pt modelId="{820B1D01-6A2E-4793-8BF0-8928EA53BD81}" type="pres">
      <dgm:prSet presAssocID="{A63005C6-3CEE-4C0B-B374-13109C9A4BD6}" presName="linearFlow" presStyleCnt="0">
        <dgm:presLayoutVars>
          <dgm:dir/>
          <dgm:resizeHandles val="exact"/>
        </dgm:presLayoutVars>
      </dgm:prSet>
      <dgm:spPr/>
    </dgm:pt>
    <dgm:pt modelId="{7760FA03-D3CD-4076-8579-99CE5AF8E83E}" type="pres">
      <dgm:prSet presAssocID="{D0665BFF-FFD0-4A0A-8AD4-583BD1B127AE}" presName="composite" presStyleCnt="0"/>
      <dgm:spPr/>
    </dgm:pt>
    <dgm:pt modelId="{6ACAAC54-5D35-4D23-8B95-71C5529EBE62}" type="pres">
      <dgm:prSet presAssocID="{D0665BFF-FFD0-4A0A-8AD4-583BD1B127AE}" presName="imgShp" presStyleLbl="fgImgPlace1" presStyleIdx="0" presStyleCnt="1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8B463C9-AF1C-43E0-A5F9-DE8931AF08A2}" type="pres">
      <dgm:prSet presAssocID="{D0665BFF-FFD0-4A0A-8AD4-583BD1B127AE}" presName="txShp" presStyleLbl="node1" presStyleIdx="0" presStyleCnt="1" custScaleX="135224" custScaleY="157179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17B9EAB8-128C-4BA8-B9FA-3F6AADA3864D}" type="presOf" srcId="{A63005C6-3CEE-4C0B-B374-13109C9A4BD6}" destId="{820B1D01-6A2E-4793-8BF0-8928EA53BD81}" srcOrd="0" destOrd="0" presId="urn:microsoft.com/office/officeart/2005/8/layout/vList3"/>
    <dgm:cxn modelId="{43ACC3BE-71D9-49B8-B8BC-C66A14C662C4}" type="presOf" srcId="{D0665BFF-FFD0-4A0A-8AD4-583BD1B127AE}" destId="{A8B463C9-AF1C-43E0-A5F9-DE8931AF08A2}" srcOrd="0" destOrd="0" presId="urn:microsoft.com/office/officeart/2005/8/layout/vList3"/>
    <dgm:cxn modelId="{525A8435-B28D-46BC-8299-EAE4ED243599}" srcId="{A63005C6-3CEE-4C0B-B374-13109C9A4BD6}" destId="{D0665BFF-FFD0-4A0A-8AD4-583BD1B127AE}" srcOrd="0" destOrd="0" parTransId="{26D5118E-8D01-41D5-AA3C-2F33D93EAFB1}" sibTransId="{DF9AB6CE-2C84-4DFB-BC07-3E5B4AAAACF0}"/>
    <dgm:cxn modelId="{FAA8153F-D6F2-4F48-B160-C0A8105E0DBA}" type="presParOf" srcId="{820B1D01-6A2E-4793-8BF0-8928EA53BD81}" destId="{7760FA03-D3CD-4076-8579-99CE5AF8E83E}" srcOrd="0" destOrd="0" presId="urn:microsoft.com/office/officeart/2005/8/layout/vList3"/>
    <dgm:cxn modelId="{4A641B5F-FD02-4E6C-AAD2-54A9F4F71D25}" type="presParOf" srcId="{7760FA03-D3CD-4076-8579-99CE5AF8E83E}" destId="{6ACAAC54-5D35-4D23-8B95-71C5529EBE62}" srcOrd="0" destOrd="0" presId="urn:microsoft.com/office/officeart/2005/8/layout/vList3"/>
    <dgm:cxn modelId="{41303FC8-823C-443A-98E2-D9F9A5D5197C}" type="presParOf" srcId="{7760FA03-D3CD-4076-8579-99CE5AF8E83E}" destId="{A8B463C9-AF1C-43E0-A5F9-DE8931AF08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3005C6-3CEE-4C0B-B374-13109C9A4BD6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3CD6CC73-121D-414A-A5C4-B664CA482511}">
      <dgm:prSet custT="1"/>
      <dgm:spPr/>
      <dgm:t>
        <a:bodyPr/>
        <a:lstStyle/>
        <a:p>
          <a:r>
            <a:rPr kumimoji="0" lang="es-BO" sz="28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rPr>
            <a:t>PUNTOS</a:t>
          </a:r>
          <a:r>
            <a:rPr kumimoji="0" lang="es-BO" sz="2800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rPr>
            <a:t> DE ACTIVACIÓN </a:t>
          </a:r>
          <a:r>
            <a:rPr kumimoji="0" lang="es-BO" sz="28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rPr>
            <a:t>DE LA SMC</a:t>
          </a:r>
          <a:endParaRPr lang="es-BO" sz="2800" dirty="0">
            <a:solidFill>
              <a:schemeClr val="bg1"/>
            </a:solidFill>
          </a:endParaRPr>
        </a:p>
      </dgm:t>
    </dgm:pt>
    <dgm:pt modelId="{6964369A-CADC-4E9F-9FFD-3638CE1B7C6D}" type="sibTrans" cxnId="{ADFA85CA-DAAF-4B93-B2D8-8BFF58B536A9}">
      <dgm:prSet/>
      <dgm:spPr/>
      <dgm:t>
        <a:bodyPr/>
        <a:lstStyle/>
        <a:p>
          <a:endParaRPr lang="es-BO" sz="2000"/>
        </a:p>
      </dgm:t>
    </dgm:pt>
    <dgm:pt modelId="{1535F578-3B80-4578-B519-B0D8467EA4BD}" type="parTrans" cxnId="{ADFA85CA-DAAF-4B93-B2D8-8BFF58B536A9}">
      <dgm:prSet/>
      <dgm:spPr/>
      <dgm:t>
        <a:bodyPr/>
        <a:lstStyle/>
        <a:p>
          <a:endParaRPr lang="es-BO" sz="2000"/>
        </a:p>
      </dgm:t>
    </dgm:pt>
    <dgm:pt modelId="{820B1D01-6A2E-4793-8BF0-8928EA53BD81}" type="pres">
      <dgm:prSet presAssocID="{A63005C6-3CEE-4C0B-B374-13109C9A4BD6}" presName="linearFlow" presStyleCnt="0">
        <dgm:presLayoutVars>
          <dgm:dir/>
          <dgm:resizeHandles val="exact"/>
        </dgm:presLayoutVars>
      </dgm:prSet>
      <dgm:spPr/>
    </dgm:pt>
    <dgm:pt modelId="{5B2B30B7-CA9D-41BE-874D-24DE428745DD}" type="pres">
      <dgm:prSet presAssocID="{3CD6CC73-121D-414A-A5C4-B664CA482511}" presName="composite" presStyleCnt="0"/>
      <dgm:spPr/>
    </dgm:pt>
    <dgm:pt modelId="{B980B9A3-BE5C-438D-B37B-CC51B31F39D1}" type="pres">
      <dgm:prSet presAssocID="{3CD6CC73-121D-414A-A5C4-B664CA482511}" presName="imgShp" presStyleLbl="fgImgPlace1" presStyleIdx="0" presStyleCnt="1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C816CD88-6898-48BB-B47F-6D853565B2EB}" type="pres">
      <dgm:prSet presAssocID="{3CD6CC73-121D-414A-A5C4-B664CA482511}" presName="txShp" presStyleLbl="node1" presStyleIdx="0" presStyleCnt="1" custLinFactNeighborX="-770" custLinFactNeighborY="-5876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D0C39485-0C05-48B2-9667-2B94E0E9581B}" type="presOf" srcId="{A63005C6-3CEE-4C0B-B374-13109C9A4BD6}" destId="{820B1D01-6A2E-4793-8BF0-8928EA53BD81}" srcOrd="0" destOrd="0" presId="urn:microsoft.com/office/officeart/2005/8/layout/vList3"/>
    <dgm:cxn modelId="{ADFA85CA-DAAF-4B93-B2D8-8BFF58B536A9}" srcId="{A63005C6-3CEE-4C0B-B374-13109C9A4BD6}" destId="{3CD6CC73-121D-414A-A5C4-B664CA482511}" srcOrd="0" destOrd="0" parTransId="{1535F578-3B80-4578-B519-B0D8467EA4BD}" sibTransId="{6964369A-CADC-4E9F-9FFD-3638CE1B7C6D}"/>
    <dgm:cxn modelId="{5BA858EC-BB55-4042-BD2B-5BB3F025BC98}" type="presOf" srcId="{3CD6CC73-121D-414A-A5C4-B664CA482511}" destId="{C816CD88-6898-48BB-B47F-6D853565B2EB}" srcOrd="0" destOrd="0" presId="urn:microsoft.com/office/officeart/2005/8/layout/vList3"/>
    <dgm:cxn modelId="{11ED4A39-1C77-41BF-83A7-43C5801D6360}" type="presParOf" srcId="{820B1D01-6A2E-4793-8BF0-8928EA53BD81}" destId="{5B2B30B7-CA9D-41BE-874D-24DE428745DD}" srcOrd="0" destOrd="0" presId="urn:microsoft.com/office/officeart/2005/8/layout/vList3"/>
    <dgm:cxn modelId="{636F92FE-B492-48D2-80AB-D819CD431B8E}" type="presParOf" srcId="{5B2B30B7-CA9D-41BE-874D-24DE428745DD}" destId="{B980B9A3-BE5C-438D-B37B-CC51B31F39D1}" srcOrd="0" destOrd="0" presId="urn:microsoft.com/office/officeart/2005/8/layout/vList3"/>
    <dgm:cxn modelId="{A4822792-AEF0-4697-8127-6DCD0494071F}" type="presParOf" srcId="{5B2B30B7-CA9D-41BE-874D-24DE428745DD}" destId="{C816CD88-6898-48BB-B47F-6D853565B2E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AC8AC-CFBB-4203-BD99-96DE46B2AE01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1AC9B-9416-493B-AC91-DBCDAE1A5E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8345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FF9ED2-E064-F191-F084-E5651B908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07E1AA0-CB7E-1D10-9358-0A3FCEDB9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60B7B5F-9461-4F55-04E8-C46679B0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3AEE704-B05D-4B3E-5559-ACEAB78F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CABC431-5819-A990-3620-6DB71CFB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6295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D67CF1-AAC1-75ED-66AE-CBB24920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2E2545A-22A3-B69D-EC9D-A7A2BE658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5DCD73E-C33D-0B57-C5E1-04C87BCB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8757189-160C-19B6-40C4-306E91CAA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D6C711D-3665-C31C-2D5E-DF00E8E7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2143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6BD1573C-6FCB-83CD-6A72-F33C8BC9D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B87382B-311A-AEE0-F732-B5E96A67E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F5D28C2-18A7-432A-3D50-8963904F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D73E8BC-B190-5323-D80B-EC60C6F0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1F9464A-2897-3994-64B5-D936DE3F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5136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9F91054-58BB-A54B-6046-1350093A2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977153A-6A07-7066-DE09-BD1A0F590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0DD4FB9-6E45-40CF-1710-BD13476A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0E388DF-084A-3DF9-E8C1-3DC7A7F5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9B3A633-00E6-F565-9FCD-C6D2A9EA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202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C570EDB-DE24-415C-BE09-05E85609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B7DC662-A517-4E06-23E9-2B0FF3D75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92B7564-4417-53F4-EFAC-3B03814D3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BF997C-C41F-33B1-4F08-BCA0415C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5B5B06-AE13-16AD-F07E-965EC04D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7521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12C06D-8C24-2BCB-B260-FDAF9655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8678A33-CE0B-71CC-7115-13F6AE12D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E3107E1-27D8-ADA2-377C-5CA469C9C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017C508-E267-2CE1-3BBB-C0D746C0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7EDD60B-2DD3-2D94-94ED-1264AB3A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C1BD020-EC09-7975-9389-27DC615C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8462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B21677D-E211-CAA7-EF37-F13446E5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5D0454E-EF1F-ED85-EB35-36C7D616C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5EE292D-107B-A14B-5478-7A950147F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52B7E98B-7902-67FE-1204-29C66908B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2B25B86E-0CEC-41C1-99E9-2F63B7C56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A96340F-5441-4248-6D1B-3C0E2A154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25D7AE52-D54C-C463-A61B-9ADFA2C1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7159357-C1B2-1FAE-77EA-947060F8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0782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2FB091-54BA-80A0-9FF8-CAFB019C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24C38EA-DD25-B701-04BD-5B8B80A9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8566D733-51DF-09B2-6F19-477A091E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5AA12B8E-9135-9B2A-5E73-9C0A16E1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1031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808DE3F0-43A2-62C7-D229-1A48D225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5FE5C76E-5273-2296-7B1E-F3704671A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5FF4A79E-BF88-C610-EFE1-5D8E4535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5861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434C449-1BF1-6A8F-3822-E162530D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1226AE5-4BA3-FEA9-8FDB-24F16B199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D522F878-5908-3B25-F586-24766211C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061F581-73E3-2270-DE7B-8F4F7DFA0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366A79A-809A-8D43-F03D-A88454E2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0032D2-6705-6698-5EDB-DF59FCBA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6615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B355FFE-A959-5F1B-47B3-31B804FEF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0608A45-EB29-4FED-AF43-A986E75D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D8DFCB23-22A2-DE45-120D-AC8D4341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6EE282B-F826-69F5-409E-FCF7E788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3892BDB-B581-343C-123F-EFB1158C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FFAB2BB-4B6C-7F67-8FFC-8D8132D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3738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57DEA1C1-B5A4-1E44-E5EB-C836E613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E77D44F-04F1-BFF5-360B-09D656DC6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D8E05CD-ADB3-444A-E713-B0C26F26E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59B61-7B74-CC4F-A55B-3FC226C7066A}" type="datetimeFigureOut">
              <a:rPr lang="es-BO" smtClean="0"/>
              <a:t>20/4/2026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3FC9932-140C-662C-CB1C-02B672168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A33C633-0425-88B6-9B31-331494616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62A1D-26AA-2041-8629-E4CCE9415A6A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7771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emf"/><Relationship Id="rId4" Type="http://schemas.openxmlformats.org/officeDocument/2006/relationships/package" Target="../embeddings/Hoja_de_c_lculo_de_Microsoft_Excel1.xlsx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0F1CCC-740A-5FEC-C224-7866DBDD2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BO" dirty="0"/>
              <a:t>z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A82084C-8683-4853-EE22-CF934AD835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03DA1A0-06D4-A749-89AC-1484C27A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8682EFC5-7187-F843-8431-B3BA84EF55A4}"/>
              </a:ext>
            </a:extLst>
          </p:cNvPr>
          <p:cNvSpPr/>
          <p:nvPr/>
        </p:nvSpPr>
        <p:spPr>
          <a:xfrm>
            <a:off x="5758543" y="566057"/>
            <a:ext cx="2743200" cy="2068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74386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5F12E83-714C-18B8-03AF-3206E01EF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08515F-BDB2-D0F7-2F21-ABDC0D71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F57D46B-E23E-4E58-DB9E-99F531E1B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6A3DE16-E2C1-8338-9C80-5FA4CA615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3F38F99-7F40-0616-CE4C-8F229D9FBEC9}"/>
              </a:ext>
            </a:extLst>
          </p:cNvPr>
          <p:cNvSpPr txBox="1"/>
          <p:nvPr/>
        </p:nvSpPr>
        <p:spPr>
          <a:xfrm>
            <a:off x="1616264" y="533282"/>
            <a:ext cx="100425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BO" sz="1600" b="1" kern="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Plaza Wenceslao Monroy</a:t>
            </a:r>
            <a:r>
              <a:rPr lang="es-BO" sz="16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s-BO" sz="1600" b="1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Instalación urbana contemporánea e interactiva</a:t>
            </a:r>
          </a:p>
          <a:p>
            <a:pPr>
              <a:buNone/>
            </a:pPr>
            <a:r>
              <a:rPr lang="es-BO" sz="1600" kern="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Tema: </a:t>
            </a:r>
            <a:r>
              <a:rPr lang="es-BO" sz="1600" i="1" kern="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BO" sz="1600" b="1" i="1" kern="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Museo Vive en la Memoria Paceña</a:t>
            </a:r>
            <a:r>
              <a:rPr lang="es-BO" sz="1600" i="1" kern="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s-B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BO" sz="1600" kern="100" dirty="0">
              <a:solidFill>
                <a:srgbClr val="59595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BO" sz="1600" kern="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Instalación urbana contemporánea de carácter interactivo y participativo, </a:t>
            </a:r>
            <a:r>
              <a:rPr lang="es-BO" sz="1600" kern="1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ubicada en la misma plaza cerca al escenario tomando toda el área perimetral en coordinación con el sector de infraestructura de la SMC que consta de:</a:t>
            </a:r>
          </a:p>
          <a:p>
            <a:pPr algn="just"/>
            <a:endParaRPr lang="es-BO" sz="1600" kern="100" dirty="0">
              <a:solidFill>
                <a:srgbClr val="59595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600" b="1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Grupo Principal. </a:t>
            </a:r>
            <a:r>
              <a:rPr lang="es-ES" sz="16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 Matador</a:t>
            </a:r>
            <a:r>
              <a:rPr lang="es-ES" sz="1600" b="1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600" b="1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Historia de la música. </a:t>
            </a:r>
            <a:r>
              <a:rPr lang="es-ES" sz="16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 que unen dos mundos divididos.</a:t>
            </a:r>
            <a:endParaRPr lang="es-ES" sz="1600" b="1" kern="100" dirty="0">
              <a:solidFill>
                <a:srgbClr val="595959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600" b="1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Proyección de video </a:t>
            </a:r>
            <a:r>
              <a:rPr lang="es-ES" sz="16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sobre la pared de los Amigos de la ciudad que consta de dos datas para proyectar imágenes de los museos y centros culturales participantes con la información más representativa del mismo. (realización del video por parte de comunicación)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600" b="1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 en vivo </a:t>
            </a:r>
            <a:r>
              <a:rPr lang="es-ES" sz="16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muralistas, exposición de obras pictóricas y colocado de troqueles alusivos a la ciudad de La Paz.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BO" sz="1600" b="1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Instalación de un árbol </a:t>
            </a:r>
            <a:r>
              <a:rPr lang="es-BO" sz="16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250 globos que simbolizarán disciplinas tales como: arte, arqueología, historia, ciencia, artesanía, antropología, etnografía, tecnología, etc. Contará con frases identitarias como: “Yo soy Memoria”, “Yo soy Cultura” y “Yo soy Museo”. Al mismo tiempo se tendrán códigos </a:t>
            </a:r>
            <a:r>
              <a:rPr lang="es-BO" sz="1600" dirty="0" err="1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QRs</a:t>
            </a:r>
            <a:r>
              <a:rPr lang="es-BO" sz="16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información relevante sobre los museos y centros culturales de la ciudad de La Paz, facilitando el acceso digital. </a:t>
            </a:r>
            <a:endParaRPr lang="es-BO" sz="1600" b="1" kern="100" dirty="0">
              <a:solidFill>
                <a:srgbClr val="59595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9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1D609D7-0FF8-05F2-690E-A49ECA13D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E73B0E-54C9-B2B8-7932-D0A4E34C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CF64F49-4E9C-0DA4-9E86-31A212DDD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4883C1F-06EB-BD87-993C-A47CD5BB1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C12FC8F-A198-8726-82E2-57E0CCC75739}"/>
              </a:ext>
            </a:extLst>
          </p:cNvPr>
          <p:cNvSpPr txBox="1"/>
          <p:nvPr/>
        </p:nvSpPr>
        <p:spPr>
          <a:xfrm>
            <a:off x="2070391" y="365125"/>
            <a:ext cx="6055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BO" sz="2400" b="1" dirty="0">
                <a:solidFill>
                  <a:srgbClr val="006699"/>
                </a:solidFill>
                <a:latin typeface="Century Gothic" panose="020B0502020202020204" pitchFamily="34" charset="0"/>
              </a:rPr>
              <a:t>“El Museo Vive en la Memoria Paceña”</a:t>
            </a:r>
          </a:p>
          <a:p>
            <a:endParaRPr lang="es-BO" sz="2400" b="1" dirty="0">
              <a:solidFill>
                <a:srgbClr val="006699"/>
              </a:solidFill>
              <a:latin typeface="Century Gothic" panose="020B0502020202020204" pitchFamily="34" charset="0"/>
            </a:endParaRPr>
          </a:p>
          <a:p>
            <a:pPr algn="just"/>
            <a:endParaRPr lang="es-CL" dirty="0">
              <a:solidFill>
                <a:srgbClr val="0066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F5665D0-DC20-B198-72F3-E67C17BF6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49" t="-1" r="7662" b="1871"/>
          <a:stretch>
            <a:fillRect/>
          </a:stretch>
        </p:blipFill>
        <p:spPr>
          <a:xfrm>
            <a:off x="1453488" y="798215"/>
            <a:ext cx="9987398" cy="459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2312CA8-0EE1-04FA-75D6-A20CB64D5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0758087-A021-5A43-0171-3283B0281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C0576D-EA24-722C-D88B-416B14075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190" y="4066069"/>
            <a:ext cx="7472601" cy="1348988"/>
          </a:xfrm>
        </p:spPr>
        <p:txBody>
          <a:bodyPr>
            <a:noAutofit/>
          </a:bodyPr>
          <a:lstStyle/>
          <a:p>
            <a: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MUSEOS MUNICIPALES</a:t>
            </a:r>
            <a:b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BO" sz="4400" b="1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Paz ciudad que une cultura, raíces e historia</a:t>
            </a:r>
            <a: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s-BO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04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B96B338-6021-B3E0-E584-E34B2356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CE9828CD-302D-43BC-A3C5-899198D10EE4}"/>
              </a:ext>
            </a:extLst>
          </p:cNvPr>
          <p:cNvSpPr txBox="1"/>
          <p:nvPr/>
        </p:nvSpPr>
        <p:spPr>
          <a:xfrm>
            <a:off x="1592422" y="532260"/>
            <a:ext cx="753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kern="0" dirty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Museos Municipales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FE695E67-8CC2-83D0-4F71-C54C2C5E41A0}"/>
              </a:ext>
            </a:extLst>
          </p:cNvPr>
          <p:cNvSpPr/>
          <p:nvPr/>
        </p:nvSpPr>
        <p:spPr>
          <a:xfrm rot="5400000">
            <a:off x="8936221" y="-1412759"/>
            <a:ext cx="492443" cy="4844145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Museo Costumbrista Juan de Vargas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6F6FAE8-2AEB-4FE1-8521-D788E67BC3A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01" y="1364982"/>
            <a:ext cx="4659084" cy="38458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7AA179CC-62D5-5390-0A84-08630EA39CBB}"/>
              </a:ext>
            </a:extLst>
          </p:cNvPr>
          <p:cNvSpPr txBox="1"/>
          <p:nvPr/>
        </p:nvSpPr>
        <p:spPr>
          <a:xfrm>
            <a:off x="1374023" y="1545385"/>
            <a:ext cx="5004323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b="1" dirty="0">
                <a:latin typeface="Century Gothic" panose="020B0502020202020204" pitchFamily="34" charset="0"/>
              </a:rPr>
              <a:t>HALL DEL MUSEO </a:t>
            </a:r>
          </a:p>
          <a:p>
            <a:r>
              <a:rPr lang="es-ES" sz="1100" dirty="0">
                <a:latin typeface="Century Gothic" panose="020B0502020202020204" pitchFamily="34" charset="0"/>
              </a:rPr>
              <a:t>SE TENDRÁ UN APOYO SONORO GUIAS PERSONIFICADOS (CHOLA PACEÑA, DAMAS DE ANTAÑO, ETC) PARA TODO EL MUSEO"</a:t>
            </a:r>
          </a:p>
          <a:p>
            <a:endParaRPr lang="es-ES" sz="1100" dirty="0">
              <a:latin typeface="Century Gothic" panose="020B0502020202020204" pitchFamily="34" charset="0"/>
            </a:endParaRPr>
          </a:p>
          <a:p>
            <a:r>
              <a:rPr lang="es-ES" sz="1100" b="1" dirty="0">
                <a:latin typeface="Century Gothic" panose="020B0502020202020204" pitchFamily="34" charset="0"/>
              </a:rPr>
              <a:t>SALA TEMPORAL </a:t>
            </a:r>
          </a:p>
          <a:p>
            <a:r>
              <a:rPr lang="es-ES" sz="1100" dirty="0">
                <a:latin typeface="Century Gothic" panose="020B0502020202020204" pitchFamily="34" charset="0"/>
              </a:rPr>
              <a:t>EXPOSICIÓN "DONDE EL SUEÑO TOMA FORMA"</a:t>
            </a:r>
          </a:p>
          <a:p>
            <a:endParaRPr lang="es-ES" sz="1100" b="1" dirty="0">
              <a:latin typeface="Century Gothic" panose="020B0502020202020204" pitchFamily="34" charset="0"/>
            </a:endParaRPr>
          </a:p>
          <a:p>
            <a:r>
              <a:rPr lang="es-ES" sz="1100" b="1" dirty="0">
                <a:latin typeface="Century Gothic" panose="020B0502020202020204" pitchFamily="34" charset="0"/>
              </a:rPr>
              <a:t>BALCON INTERIIOR</a:t>
            </a:r>
          </a:p>
          <a:p>
            <a:r>
              <a:rPr lang="es-ES" sz="1100" dirty="0">
                <a:latin typeface="Century Gothic" panose="020B0502020202020204" pitchFamily="34" charset="0"/>
              </a:rPr>
              <a:t>MANIQUIES PERSONIFICADOS EN EXPOSICIÓN</a:t>
            </a:r>
          </a:p>
          <a:p>
            <a:endParaRPr lang="es-ES" sz="1100" b="1" dirty="0">
              <a:latin typeface="Century Gothic" panose="020B0502020202020204" pitchFamily="34" charset="0"/>
            </a:endParaRPr>
          </a:p>
          <a:p>
            <a:r>
              <a:rPr lang="es-ES" sz="1100" b="1" dirty="0">
                <a:latin typeface="Century Gothic" panose="020B0502020202020204" pitchFamily="34" charset="0"/>
              </a:rPr>
              <a:t>BALCON EXTERIOR</a:t>
            </a:r>
          </a:p>
          <a:p>
            <a:r>
              <a:rPr lang="es-ES" sz="1100" dirty="0">
                <a:latin typeface="Century Gothic" panose="020B0502020202020204" pitchFamily="34" charset="0"/>
              </a:rPr>
              <a:t>DANZAS FOLKLORICAS</a:t>
            </a:r>
          </a:p>
          <a:p>
            <a:r>
              <a:rPr lang="es-ES" sz="1100" b="1" dirty="0">
                <a:latin typeface="Century Gothic" panose="020B0502020202020204" pitchFamily="34" charset="0"/>
              </a:rPr>
              <a:t>PATIO DEL MUSEO</a:t>
            </a:r>
          </a:p>
          <a:p>
            <a:r>
              <a:rPr lang="es-ES" sz="1100" dirty="0">
                <a:latin typeface="Century Gothic" panose="020B0502020202020204" pitchFamily="34" charset="0"/>
              </a:rPr>
              <a:t>ARTISTAS PLÁSTICOS REALIZARÁN ARTE EN VIVO EN EL PATIO DEL MUSEO </a:t>
            </a:r>
          </a:p>
          <a:p>
            <a:endParaRPr lang="es-ES" sz="1100" dirty="0">
              <a:latin typeface="Century Gothic" panose="020B0502020202020204" pitchFamily="34" charset="0"/>
            </a:endParaRPr>
          </a:p>
          <a:p>
            <a:r>
              <a:rPr lang="es-ES" sz="1100" dirty="0">
                <a:latin typeface="Century Gothic" panose="020B0502020202020204" pitchFamily="34" charset="0"/>
              </a:rPr>
              <a:t>APOYO DE GUIAJE CON PERSDONIFICACIONES DE ANTAÑO AMBIENTACIÓN SONORA SALAS PLANTYA ALTA Y BAJA</a:t>
            </a:r>
          </a:p>
        </p:txBody>
      </p:sp>
    </p:spTree>
    <p:extLst>
      <p:ext uri="{BB962C8B-B14F-4D97-AF65-F5344CB8AC3E}">
        <p14:creationId xmlns:p14="http://schemas.microsoft.com/office/powerpoint/2010/main" val="1359761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BD3742B-0D21-437F-BE06-0B8DB7EBA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A875A8-357D-8BD4-514C-6D04ED19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94BAC83-2A7A-4FF5-1864-5F8CD9A7D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29DA074-995D-785A-B951-AE33F5D2B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B9914990-44A3-9715-C3B5-65917D926B1F}"/>
              </a:ext>
            </a:extLst>
          </p:cNvPr>
          <p:cNvSpPr txBox="1"/>
          <p:nvPr/>
        </p:nvSpPr>
        <p:spPr>
          <a:xfrm>
            <a:off x="1592422" y="532260"/>
            <a:ext cx="753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kern="0" dirty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Museos Municipales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7666BEC1-1AAE-C268-01B8-BDD556539077}"/>
              </a:ext>
            </a:extLst>
          </p:cNvPr>
          <p:cNvSpPr/>
          <p:nvPr/>
        </p:nvSpPr>
        <p:spPr>
          <a:xfrm rot="5400000">
            <a:off x="8936221" y="-1412759"/>
            <a:ext cx="492443" cy="4844145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Museo Litoral Boliviano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ECFDC86-2B50-A94C-93F5-890C66FBEAD8}"/>
              </a:ext>
            </a:extLst>
          </p:cNvPr>
          <p:cNvSpPr txBox="1"/>
          <p:nvPr/>
        </p:nvSpPr>
        <p:spPr>
          <a:xfrm>
            <a:off x="1374023" y="1545385"/>
            <a:ext cx="50043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6FAA6EA-1AB7-E478-EF91-2805B93A50D4}"/>
              </a:ext>
            </a:extLst>
          </p:cNvPr>
          <p:cNvSpPr txBox="1"/>
          <p:nvPr/>
        </p:nvSpPr>
        <p:spPr>
          <a:xfrm>
            <a:off x="1374023" y="1825625"/>
            <a:ext cx="519006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sz="1200" b="1" dirty="0">
                <a:latin typeface="Century Gothic" panose="020B0502020202020204" pitchFamily="34" charset="0"/>
              </a:rPr>
              <a:t>PATIO PRINCIPAL 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SE PROYECTARÁN IMÁGENES DEL MAR Y LA ELEBORACIÓN DE UN MURAL QUE INVOLUCRARÁ LA PARTICIPACIÓN DE LOS VICITANTES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</a:p>
          <a:p>
            <a:r>
              <a:rPr lang="es-BO" sz="1200" b="1" dirty="0">
                <a:latin typeface="Century Gothic" panose="020B0502020202020204" pitchFamily="34" charset="0"/>
              </a:rPr>
              <a:t>SALA 1 </a:t>
            </a:r>
          </a:p>
          <a:p>
            <a:r>
              <a:rPr lang="es-BO" sz="1200" dirty="0">
                <a:latin typeface="Century Gothic" panose="020B0502020202020204" pitchFamily="34" charset="0"/>
              </a:rPr>
              <a:t>PARA LA PARTE DE ANTECEDENTES DE LA GUERRA DEL PACÍFICO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SE CAMBIARÁ DE UBICACIÓN LOS MAPAS.</a:t>
            </a:r>
          </a:p>
          <a:p>
            <a:endParaRPr lang="es-BO" sz="1200" dirty="0">
              <a:latin typeface="Century Gothic" panose="020B0502020202020204" pitchFamily="34" charset="0"/>
            </a:endParaRPr>
          </a:p>
          <a:p>
            <a:r>
              <a:rPr lang="es-BO" sz="1200" b="1" dirty="0">
                <a:latin typeface="Century Gothic" panose="020B0502020202020204" pitchFamily="34" charset="0"/>
              </a:rPr>
              <a:t>SALA 4 AUDIOVISUAL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SE COTARÁ CON LA EXPOSICIÓN DE LA ARTISTA AGAR OQUENDO TITULADA "ORIGENES“ LA MISMA HARÁ REFERICIA A LOS ANIMALES MARINOS.</a:t>
            </a:r>
            <a:endParaRPr lang="es-BO" sz="1200" dirty="0">
              <a:latin typeface="Century Gothic" panose="020B0502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1F927BC-612C-0719-7AA3-FEB838522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23" y="4370646"/>
            <a:ext cx="3902076" cy="195509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74FA3DA1-2566-052E-8393-5F8CA6A7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334" y="1423313"/>
            <a:ext cx="3212820" cy="25301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BFD06F64-5FE4-F2AA-C321-66C39AE2F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18615"/>
            <a:ext cx="3094814" cy="21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2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ECF7F3A-A03C-8469-EE98-08BA52D0C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5A1F044-6841-9114-D293-0AC2D7B5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66477B3-43FB-948A-704D-397424CB6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B5EABCA-89DC-46BB-FF5E-B09AE3766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5296AC8D-B340-EB6C-A623-5F74A601F943}"/>
              </a:ext>
            </a:extLst>
          </p:cNvPr>
          <p:cNvSpPr txBox="1"/>
          <p:nvPr/>
        </p:nvSpPr>
        <p:spPr>
          <a:xfrm>
            <a:off x="8134736" y="347541"/>
            <a:ext cx="753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kern="0" dirty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Museos Municipales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64A724A-7888-4F3E-511F-D3AB476D4B25}"/>
              </a:ext>
            </a:extLst>
          </p:cNvPr>
          <p:cNvSpPr/>
          <p:nvPr/>
        </p:nvSpPr>
        <p:spPr>
          <a:xfrm rot="5400000">
            <a:off x="3705292" y="-1626836"/>
            <a:ext cx="492443" cy="4844145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Museo de M</a:t>
            </a:r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etales Preciosos Precolombinos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E989588-0051-5152-58FF-AC1CF3BDFA7A}"/>
              </a:ext>
            </a:extLst>
          </p:cNvPr>
          <p:cNvSpPr txBox="1"/>
          <p:nvPr/>
        </p:nvSpPr>
        <p:spPr>
          <a:xfrm>
            <a:off x="1374023" y="1545385"/>
            <a:ext cx="50043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F9EE815C-C16C-48F0-300E-75DC9625DC08}"/>
              </a:ext>
            </a:extLst>
          </p:cNvPr>
          <p:cNvSpPr txBox="1"/>
          <p:nvPr/>
        </p:nvSpPr>
        <p:spPr>
          <a:xfrm>
            <a:off x="5854459" y="1405963"/>
            <a:ext cx="51900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Century Gothic" panose="020B0502020202020204" pitchFamily="34" charset="0"/>
              </a:rPr>
              <a:t>PATIO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RESTAURACION DE BIENES PATRIMONIALES EN VIVO CON LA COLABORACION DEL EQUIPO DE RESTAURACIÓN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SE CONTARÁ CON UN ESPACIO FOTOGRÁFICO CON LA RÉPLICA DEL MONOLITO PARA QUE EL PUBLICO PUEDA INTERACTUAR CON EL MISMO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PATIO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SE EXPONDRAN LAS RÉPLICAS DE LAS CABEZAS CLAVAS EN LAS URNAS QUE CONECTAN EL PATIO 1 CON EL PATIO 2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"BÓVEDA DE ORO, SALA DE LA PLATA, SALA INTRODUCTORIA Y SALA DE CERÁMICA“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SE CONTARÁ CON EL APOYO DE GUIAS PARA REALIZAR EL RECORRIDO POR TODAS LAS SALAS DEL MUSEO </a:t>
            </a:r>
          </a:p>
        </p:txBody>
      </p:sp>
      <p:pic>
        <p:nvPicPr>
          <p:cNvPr id="6" name="Imagen 5" descr="Designan Día del Monolito Bennett a 20 años de su retorno a Tiwanaku - El  Diario - Bolivia">
            <a:extLst>
              <a:ext uri="{FF2B5EF4-FFF2-40B4-BE49-F238E27FC236}">
                <a16:creationId xmlns="" xmlns:a16="http://schemas.microsoft.com/office/drawing/2014/main" id="{6C5DE8DC-CC36-ADB0-C303-C035C8E3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82" y="4874715"/>
            <a:ext cx="2236305" cy="167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D4DCFD5-64F0-55A0-7E12-E70183192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144" y="4268285"/>
            <a:ext cx="2716015" cy="21146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FF19634A-E262-A83D-1194-720223FEA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119" y="4845431"/>
            <a:ext cx="1736569" cy="1743487"/>
          </a:xfrm>
          <a:prstGeom prst="rect">
            <a:avLst/>
          </a:prstGeom>
        </p:spPr>
      </p:pic>
      <p:pic>
        <p:nvPicPr>
          <p:cNvPr id="17" name="Imagen 16" descr="El taller de restauración de bienes muebles de la Fundación Tarazona  Monumental acogerá este año a un total de 8 alumnos en prácticas  profesionales - Tarazona Monumental">
            <a:extLst>
              <a:ext uri="{FF2B5EF4-FFF2-40B4-BE49-F238E27FC236}">
                <a16:creationId xmlns="" xmlns:a16="http://schemas.microsoft.com/office/drawing/2014/main" id="{48CD8EDA-7357-C3D5-B4EA-5CF2D23F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23" y="1394503"/>
            <a:ext cx="3722086" cy="248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7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238A64FB-59C4-6F0A-016C-79DC8DC1016A}"/>
              </a:ext>
            </a:extLst>
          </p:cNvPr>
          <p:cNvSpPr txBox="1"/>
          <p:nvPr/>
        </p:nvSpPr>
        <p:spPr>
          <a:xfrm>
            <a:off x="6096000" y="1216303"/>
            <a:ext cx="5774871" cy="3933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ENTRADA PUERTA PRINCIPAL</a:t>
            </a: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ADECUADA Y ORDENADA CIRCULACIÓN DE LOS VISITANTES PARA EL INGRESO AL MUSEO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FACHADA INTERIOR DEL MUSEO</a:t>
            </a: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ILUMINACIÓN BI COLOR  (GUINDO Y VERDE) DE LA FACHADA INTERIOR  DEL MUSEO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SALAS HANS GROUNSFELD Y JOSÉ RAMÓN DE LOAYSA</a:t>
            </a: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EXHIBIRÁ LA COLECCIÓN DE PLATERÍA DE HANS GRENSFELD EN LA QUE SE MUESTRA PLATERÍA RELIGIOSA, UTILITARIA Y ORNAMENTAL ASÍ MISMO SE EXHIBIRAN MASCARAS, CRUCES Y ACCESORIOS FEMENINOS DE PLATA DEL SIGLO XIX</a:t>
            </a: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 COMEDOR</a:t>
            </a: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MUESTRA CONTIENE, MUEBLES, ENSERES Y OBRAS PICTORICAS DEL SIGLO XVIII Y XIX EN LA MISMA SE PONDRÁ UN GRUPO DE ACTORES CON VESTIMENTA DEL SIGLO XIX QUE HAGAN USO DEL COMEDOR PARA DARLE VIDA AL ESPACIO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SALAS PLANTA ALTA Y PLANTA BAJA</a:t>
            </a: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CONTARÁ CON EL APOYO DE GUIAS PARA REALIZAR EL RECORRIDO POR TODAS LAS SALAS DEL MUSEO </a:t>
            </a: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endParaRPr lang="es-BO" sz="1000" b="1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EB6779F1-DA75-A3B9-61A0-65DAF49D46D6}"/>
              </a:ext>
            </a:extLst>
          </p:cNvPr>
          <p:cNvSpPr/>
          <p:nvPr/>
        </p:nvSpPr>
        <p:spPr>
          <a:xfrm rot="5400000">
            <a:off x="3427706" y="-1205769"/>
            <a:ext cx="492443" cy="4844145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Museo Casa de Murillo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="" xmlns:a16="http://schemas.microsoft.com/office/drawing/2014/main" id="{BD1304D9-AC24-218C-C13A-57621F801243}"/>
              </a:ext>
            </a:extLst>
          </p:cNvPr>
          <p:cNvSpPr txBox="1"/>
          <p:nvPr/>
        </p:nvSpPr>
        <p:spPr>
          <a:xfrm>
            <a:off x="8123851" y="574384"/>
            <a:ext cx="321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kern="0" dirty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Museos Municipales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ADD3DFF-39D0-908F-EF06-E86E7113A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98" y="2421043"/>
            <a:ext cx="2650673" cy="2312291"/>
          </a:xfrm>
          <a:prstGeom prst="rect">
            <a:avLst/>
          </a:prstGeom>
        </p:spPr>
      </p:pic>
      <p:pic>
        <p:nvPicPr>
          <p:cNvPr id="11" name="Imagen 10" descr="De la exclusión en los restaurantes al refugio de las heladerías: cómo las  mujeres conquistaron su lugar en la mesa urbana en el siglo XIX - Infobae">
            <a:extLst>
              <a:ext uri="{FF2B5EF4-FFF2-40B4-BE49-F238E27FC236}">
                <a16:creationId xmlns="" xmlns:a16="http://schemas.microsoft.com/office/drawing/2014/main" id="{2B40AF5A-DFEA-D5A5-8160-A4AA5D36B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86" y="1719290"/>
            <a:ext cx="2564384" cy="17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4A7746FE-EEA3-F649-0661-011FE4C56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87" y="5008396"/>
            <a:ext cx="3495675" cy="15525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C148F5F9-6755-F0E0-A5DA-73A5A3052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310" y="4931169"/>
            <a:ext cx="1963082" cy="17070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5C4617A8-E86F-876B-3906-E2DE52C0C2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243" b="5264"/>
          <a:stretch/>
        </p:blipFill>
        <p:spPr>
          <a:xfrm>
            <a:off x="5534967" y="4931169"/>
            <a:ext cx="1607343" cy="16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5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8B6BFF0-B747-F7E1-70BF-E576A1235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7AB76D3-FA15-419A-FF66-86A301236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"/>
            <a:ext cx="12192000" cy="68579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FEF18F0F-1A2D-AA8B-52D7-27F4D1D115E2}"/>
              </a:ext>
            </a:extLst>
          </p:cNvPr>
          <p:cNvSpPr txBox="1"/>
          <p:nvPr/>
        </p:nvSpPr>
        <p:spPr>
          <a:xfrm>
            <a:off x="1317171" y="1077936"/>
            <a:ext cx="5774871" cy="568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PATIO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 EN VIVO </a:t>
            </a:r>
            <a:r>
              <a:rPr lang="es-ES" sz="1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DEMOSTRACIÓN DE ARTE ESCULTÓRICO EN VIVO A DESARROLLARSE EN EL PATIO DEL MUSEO TAMBO QUIRQUINCHO, POR PARTE DE ARTISTAS ESCULTORES DEL COLECTIVO ARTÍSTICO FRAGMENTOS ESCULTURA. UN PROYECTO DE ARTE. 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FERIA DE ARTE</a:t>
            </a:r>
            <a:r>
              <a:rPr lang="es-ES" sz="1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EXHIBICIÓN, VENTA DE OBRAS DE ARTE EN PEQUEÑO FORMATO Y ARTE EN VIVO A DESARROLLARSE EN EL PATIO DEL MUSEO TAMBO QUIRQUINCHO, POR PARTE DEL COLECTIVO DE ARTE E ILUSTRACIÓN INFANTIL “SOÑARIO</a:t>
            </a:r>
            <a:endParaRPr lang="es-ES" sz="1000" b="1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 DE DANZAS</a:t>
            </a:r>
            <a:r>
              <a:rPr lang="es-ES" sz="1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ACADEMIA DE DANZA" AL RITMO DE LA VIDA"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SALAS PERMANENTES 1 2 Y 3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EXPOSICIÓN: </a:t>
            </a: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COLORES Y FORMAS DEL SALÓN “PEDRO DOMINGO MURILLO” (1953 – 1990)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EXPOSICIÓN: </a:t>
            </a: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DIARIO DE JORGE ALCOREZA ACOMPAÑADO DE DEMOSTRACIÓN DE ARTE  EN VIVO A REALIZAR POR EL ARTISTA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SALAS PERMANENTE 4 Y 5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INSTALACIÓN ARTÍSTICA Y SENSORIAL SOBRE LA HISTORIA AFRO BOLIVIANA EN BOLIVIA DEL 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CONSULADO DE GHANA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 FERNANDO MONTES PEÑARANDA, SALA JULIO CESAR TELLEZ, SALA VICTOR ZAPANA Y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 VICENTA JUARISTI EGUINO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"EXPOSICIÓN</a:t>
            </a: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III SALÓN DE ARTE E ILUSTRACIÓN INFANTIL “SOÑARIO”SOÑARIO. ASOCIACIÓN DE ILUSTRADORES DE ARTE FANTÁSTICO INFANTIL"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"EXPOSICIÓN: </a:t>
            </a: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ETERNIDAD DE LA CALLECOLECTIVO FOTO ESPACIO BOLIVIA"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"EXPOSICIÓN: </a:t>
            </a: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ESCULTURAS QUE EXPRESAN ESENCIA Y VISIÓN BOLIVIANACOLECTIVO ARTÍSTICO FRAGMENTOS ESCULTURA. UN PROYECTO DE ARTE"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0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"EXPOSICIÓN: </a:t>
            </a:r>
            <a:r>
              <a:rPr lang="es-ES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EFECTOS DE LA CONCIENCIAJUDITH LEÓN BRAVO"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endParaRPr lang="es-BO" sz="1000" b="1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endParaRPr lang="es-BO" sz="1000" b="1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867374CB-AF0D-C2D6-92BD-3785723BD7C8}"/>
              </a:ext>
            </a:extLst>
          </p:cNvPr>
          <p:cNvSpPr/>
          <p:nvPr/>
        </p:nvSpPr>
        <p:spPr>
          <a:xfrm rot="5400000">
            <a:off x="3307964" y="-1686815"/>
            <a:ext cx="492443" cy="4844145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Museo Tambo Quirquincho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="" xmlns:a16="http://schemas.microsoft.com/office/drawing/2014/main" id="{012C6A86-90E1-D625-35C8-34A40DBE0E91}"/>
              </a:ext>
            </a:extLst>
          </p:cNvPr>
          <p:cNvSpPr txBox="1"/>
          <p:nvPr/>
        </p:nvSpPr>
        <p:spPr>
          <a:xfrm>
            <a:off x="8624593" y="106298"/>
            <a:ext cx="321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kern="0" dirty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Museos Municipales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2B17603-5905-F63F-B72A-8D0F0381E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930" y="674260"/>
            <a:ext cx="2267909" cy="17923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0000000-0008-0000-0000-000026040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084" y="1570449"/>
            <a:ext cx="2507315" cy="1410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0000000-0008-0000-0000-00002804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22" y="2944667"/>
            <a:ext cx="3053603" cy="171765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00000000-0008-0000-0000-00002A04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45"/>
          <a:stretch/>
        </p:blipFill>
        <p:spPr>
          <a:xfrm>
            <a:off x="7146297" y="5067772"/>
            <a:ext cx="2006787" cy="14147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44230018-5EE9-4947-F575-F36EC2C5F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051" y="4163294"/>
            <a:ext cx="2500147" cy="14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6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A27D7B-8CE8-ADDE-855C-F8E2733ED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AA752D-3F05-F1EA-CA78-B59FABD8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D2120AB-7D6B-8E0F-4C75-1790BB031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A1A2CD8F-869A-EADA-EFB4-9F2D4188D11F}"/>
              </a:ext>
            </a:extLst>
          </p:cNvPr>
          <p:cNvSpPr txBox="1"/>
          <p:nvPr/>
        </p:nvSpPr>
        <p:spPr>
          <a:xfrm>
            <a:off x="1592422" y="532260"/>
            <a:ext cx="753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kern="0" dirty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Museos Municipales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9A9D5F9E-9F5F-78B0-8553-FF3EB09F6C63}"/>
              </a:ext>
            </a:extLst>
          </p:cNvPr>
          <p:cNvSpPr/>
          <p:nvPr/>
        </p:nvSpPr>
        <p:spPr>
          <a:xfrm rot="5400000">
            <a:off x="8936222" y="-1412759"/>
            <a:ext cx="492443" cy="4844145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Museo de la </a:t>
            </a:r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Revolución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25343C2-1BC2-2702-552B-A2730CFE1D40}"/>
              </a:ext>
            </a:extLst>
          </p:cNvPr>
          <p:cNvSpPr txBox="1"/>
          <p:nvPr/>
        </p:nvSpPr>
        <p:spPr>
          <a:xfrm>
            <a:off x="1374023" y="1545385"/>
            <a:ext cx="50043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E8528D0F-C093-F15C-54F8-BEF3F18A8A74}"/>
              </a:ext>
            </a:extLst>
          </p:cNvPr>
          <p:cNvSpPr txBox="1"/>
          <p:nvPr/>
        </p:nvSpPr>
        <p:spPr>
          <a:xfrm>
            <a:off x="7259373" y="1676190"/>
            <a:ext cx="446264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sz="1200" b="1" dirty="0">
                <a:latin typeface="Century Gothic" panose="020B0502020202020204" pitchFamily="34" charset="0"/>
              </a:rPr>
              <a:t>SALA DE MURALES</a:t>
            </a:r>
          </a:p>
          <a:p>
            <a:r>
              <a:rPr lang="es-ES" sz="1200" dirty="0"/>
              <a:t>"EXPOSICION DE GRANDES MURALES DE LOS MAESTROS ALANDIA PANTOJA Y SOLON ROMERO</a:t>
            </a:r>
            <a:endParaRPr lang="es-BO" sz="1200" b="1" dirty="0">
              <a:latin typeface="Century Gothic" panose="020B0502020202020204" pitchFamily="34" charset="0"/>
            </a:endParaRPr>
          </a:p>
          <a:p>
            <a:endParaRPr lang="es-BO" sz="1200" b="1" dirty="0">
              <a:latin typeface="Century Gothic" panose="020B0502020202020204" pitchFamily="34" charset="0"/>
            </a:endParaRPr>
          </a:p>
          <a:p>
            <a:r>
              <a:rPr lang="es-BO" sz="1200" b="1" dirty="0">
                <a:latin typeface="Century Gothic" panose="020B0502020202020204" pitchFamily="34" charset="0"/>
              </a:rPr>
              <a:t>SUBSUELO</a:t>
            </a:r>
          </a:p>
          <a:p>
            <a:r>
              <a:rPr lang="es-ES" sz="1200" dirty="0"/>
              <a:t>EXPOSICIÓN DE PINTURAS: LA MINA: IDENTIDAD Y MEMORIA  "</a:t>
            </a:r>
          </a:p>
          <a:p>
            <a:r>
              <a:rPr lang="es-ES" sz="1200" dirty="0"/>
              <a:t>EXPOSICIÓN DE ESCULTURAS DEL MAESTRO VICTOR HUGO BARRENECHEA VILLEGAS </a:t>
            </a:r>
          </a:p>
          <a:p>
            <a:endParaRPr lang="es-BO" sz="1200" b="1" dirty="0">
              <a:latin typeface="Century Gothic" panose="020B0502020202020204" pitchFamily="34" charset="0"/>
            </a:endParaRPr>
          </a:p>
          <a:p>
            <a:r>
              <a:rPr lang="es-BO" sz="1200" b="1" dirty="0">
                <a:latin typeface="Century Gothic" panose="020B0502020202020204" pitchFamily="34" charset="0"/>
              </a:rPr>
              <a:t>EXTERIOR MUSEO</a:t>
            </a:r>
          </a:p>
          <a:p>
            <a:r>
              <a:rPr lang="es-ES" sz="1200" dirty="0"/>
              <a:t>ILUMINACION DE LA FACHADA Y PROYECCIÓN DE VIDEO: REVOLUCION NACIONAL DE 1952</a:t>
            </a:r>
          </a:p>
          <a:p>
            <a:endParaRPr lang="es-BO" sz="1200" b="1" dirty="0">
              <a:latin typeface="Century Gothic" panose="020B0502020202020204" pitchFamily="34" charset="0"/>
            </a:endParaRPr>
          </a:p>
          <a:p>
            <a:r>
              <a:rPr lang="es-BO" sz="1200" b="1" dirty="0">
                <a:latin typeface="Century Gothic" panose="020B0502020202020204" pitchFamily="34" charset="0"/>
              </a:rPr>
              <a:t>FACHADA EXTERIOR, LADO POSTERIOR </a:t>
            </a:r>
          </a:p>
          <a:p>
            <a:r>
              <a:rPr lang="es-ES" sz="1200" dirty="0"/>
              <a:t>PROYECCION DE VIDEO SOBRE LA REVOLUCIÓN DEL 1952,  </a:t>
            </a:r>
          </a:p>
          <a:p>
            <a:endParaRPr lang="es-BO" sz="1200" b="1" dirty="0">
              <a:latin typeface="Century Gothic" panose="020B0502020202020204" pitchFamily="34" charset="0"/>
            </a:endParaRPr>
          </a:p>
          <a:p>
            <a:r>
              <a:rPr lang="es-BO" sz="1200" b="1" dirty="0">
                <a:latin typeface="Century Gothic" panose="020B0502020202020204" pitchFamily="34" charset="0"/>
              </a:rPr>
              <a:t>SUBSUELO</a:t>
            </a:r>
          </a:p>
          <a:p>
            <a:r>
              <a:rPr lang="es-ES" sz="1200" dirty="0"/>
              <a:t>DEMOSTRACIÓN ARTE EN VIVO POR  ARTISTAS MUJERES</a:t>
            </a:r>
          </a:p>
          <a:p>
            <a:endParaRPr lang="es-BO" sz="1200" b="1" dirty="0">
              <a:latin typeface="Century Gothic" panose="020B0502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00000000-0008-0000-0000-00006A0000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209" y="1105017"/>
            <a:ext cx="1820956" cy="1680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07856C9B-E144-4234-9D1E-3A1597BAFE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0" y="3224409"/>
            <a:ext cx="3450771" cy="166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54E10167-5067-0C6B-578C-D2C88A6E6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979" y="4747089"/>
            <a:ext cx="3475021" cy="171312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24EB908B-AE9C-96F0-4221-DFC155DD2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151" y="1027906"/>
            <a:ext cx="3413123" cy="1696640"/>
          </a:xfrm>
          <a:prstGeom prst="rect">
            <a:avLst/>
          </a:prstGeom>
        </p:spPr>
      </p:pic>
      <p:pic>
        <p:nvPicPr>
          <p:cNvPr id="18" name="Imagen 17" descr="4">
            <a:extLst>
              <a:ext uri="{FF2B5EF4-FFF2-40B4-BE49-F238E27FC236}">
                <a16:creationId xmlns="" xmlns:a16="http://schemas.microsoft.com/office/drawing/2014/main" id="{00000000-0008-0000-0000-00006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45" y="2044487"/>
            <a:ext cx="1274669" cy="171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98EEA95F-EE94-D2A8-BDC2-A8404C0B7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9870" y="1427117"/>
            <a:ext cx="1798476" cy="1115665"/>
          </a:xfrm>
          <a:prstGeom prst="rect">
            <a:avLst/>
          </a:prstGeom>
        </p:spPr>
      </p:pic>
      <p:pic>
        <p:nvPicPr>
          <p:cNvPr id="25" name="Imagen 24" descr="descarga">
            <a:extLst>
              <a:ext uri="{FF2B5EF4-FFF2-40B4-BE49-F238E27FC236}">
                <a16:creationId xmlns="" xmlns:a16="http://schemas.microsoft.com/office/drawing/2014/main" id="{00000000-0008-0000-0000-00006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14" y="2924600"/>
            <a:ext cx="2395259" cy="148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79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DD35441-245D-7E8F-16F3-D5DD431A3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B39B405-59F0-373C-CA7D-BB736A1F9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uadroTexto 8">
            <a:extLst>
              <a:ext uri="{FF2B5EF4-FFF2-40B4-BE49-F238E27FC236}">
                <a16:creationId xmlns="" xmlns:a16="http://schemas.microsoft.com/office/drawing/2014/main" id="{A1D4963A-9114-C254-E4E9-B879CDAB10B2}"/>
              </a:ext>
            </a:extLst>
          </p:cNvPr>
          <p:cNvSpPr txBox="1"/>
          <p:nvPr/>
        </p:nvSpPr>
        <p:spPr>
          <a:xfrm>
            <a:off x="1318677" y="468346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Casa</a:t>
            </a:r>
            <a:r>
              <a:rPr kumimoji="0" lang="es-BO" sz="2400" b="1" i="0" u="none" strike="noStrike" kern="0" cap="none" spc="0" normalizeH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 de la Cultura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6A4B73F-63CE-1336-A57C-F3C7D0043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36" y="1559717"/>
            <a:ext cx="4845820" cy="3738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B973433A-B772-481C-041F-7C85989E8218}"/>
              </a:ext>
            </a:extLst>
          </p:cNvPr>
          <p:cNvSpPr txBox="1"/>
          <p:nvPr/>
        </p:nvSpPr>
        <p:spPr>
          <a:xfrm>
            <a:off x="5882684" y="1294747"/>
            <a:ext cx="5988187" cy="464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SALA ANTONIO GONZALES BRAVO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EXPOSICIÓN "TERRA AUSTRALIS"COLECTIVO DE 13 ARTISTAS ILUSTRADORES.                                                                                                                 -VISITA GUIADA POR EL PROPIO ARTISTA QUIEN CONVERSARA CON LOS VISITANTES SOBRE SU OBRA.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SALA ARTURO BORDA	 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EXPOSICIÓN “V ENCUENTRO DE DIBUJO” . PARTICIPAN 55 ARTISTAS DE TRAYECTORIA Y EMERGENTES. DEMOSTRACIONES DE DIBUJO CON MODELO EN VIVO Y RETRATOS REALIZADOS A LOS VISITANTES Y OTRAS DEMOSTRACIONES DE DIBUJO EN DIFERENTES TÈCNICAS 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SALA ESTHER BALLIVIAN 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EXPOSICIÓN “V ENCUENTRO DE DIBUJO”. PARTICIPAN 55 ARTISTAS DE TRAYECTORIA Y EMERGENTES. DEMOSTRACIONES DE DIBUJO CON MODELO EN VIVO Y RETRATOS REALIZADOS A LOS VISITANTES Y OTRAS DEMOSTRACIONES DE DIBUJO EN DIFERENTES TÈCNICAS 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HALL CASA DE LA CULTURA 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“EXPOSICIÓN DE FOTOGRAFIAS” DE DIFERENTES LUGARES DE BOLIVIA.                                                                                                                 -DEMOSTRACIONES DE RETRATOS EN CARICATURAS.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SALA CECILIO GUZMAN DE ROJAS 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>
              <a:lnSpc>
                <a:spcPct val="115000"/>
              </a:lnSpc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BO" sz="10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EXPOSICIÓN “UTOPIAS” DE LA MAESTRA SILVIA PEÑALOZA.                                                                                          VISITA GUIADA POR LA PROPIA ARTISTA, QUIEN CONVERSARÁ CON LOS VISITANTES SOBRE SU OBRA.</a:t>
            </a:r>
            <a:endParaRPr lang="es-BO" sz="10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s-BO" sz="10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5741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D705D56-2383-6D6F-42E5-BFDBF5303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0F1CCC-740A-5FEC-C224-7866DBDD2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5627" y="2754505"/>
            <a:ext cx="7472601" cy="1348988"/>
          </a:xfrm>
        </p:spPr>
        <p:txBody>
          <a:bodyPr>
            <a:noAutofit/>
          </a:bodyPr>
          <a:lstStyle/>
          <a:p>
            <a: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XX Larga Noche de Museos – 2026, </a:t>
            </a:r>
            <a:b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BO" sz="4400" b="1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Paz ciudad que une cultura, raíces e historia</a:t>
            </a:r>
            <a:r>
              <a:rPr lang="es-BO" sz="4400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s-BO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A82084C-8683-4853-EE22-CF934AD83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5516" y="4746803"/>
            <a:ext cx="7232822" cy="979083"/>
          </a:xfrm>
        </p:spPr>
        <p:txBody>
          <a:bodyPr>
            <a:normAutofit/>
          </a:bodyPr>
          <a:lstStyle/>
          <a:p>
            <a:r>
              <a:rPr lang="es-ES" kern="1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Fecha y Horario: Sábado 16 de mayo</a:t>
            </a:r>
          </a:p>
          <a:p>
            <a:r>
              <a:rPr lang="es-ES" kern="1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De 15:00 a 24:00</a:t>
            </a:r>
          </a:p>
        </p:txBody>
      </p:sp>
    </p:spTree>
    <p:extLst>
      <p:ext uri="{BB962C8B-B14F-4D97-AF65-F5344CB8AC3E}">
        <p14:creationId xmlns:p14="http://schemas.microsoft.com/office/powerpoint/2010/main" val="3584931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745D498-F63B-CEFB-69D6-599151066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1C16956-39E7-4F4A-255A-E61E87B8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uadroTexto 8">
            <a:extLst>
              <a:ext uri="{FF2B5EF4-FFF2-40B4-BE49-F238E27FC236}">
                <a16:creationId xmlns="" xmlns:a16="http://schemas.microsoft.com/office/drawing/2014/main" id="{4B0AC49E-9527-0D45-0738-92F9C1917EA8}"/>
              </a:ext>
            </a:extLst>
          </p:cNvPr>
          <p:cNvSpPr txBox="1"/>
          <p:nvPr/>
        </p:nvSpPr>
        <p:spPr>
          <a:xfrm>
            <a:off x="1318677" y="468346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Museo Interactivo Memoria y Futuro PIPIRIPI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BE2BA04-6F0B-7ECA-B05A-00F035C718EF}"/>
              </a:ext>
            </a:extLst>
          </p:cNvPr>
          <p:cNvSpPr txBox="1"/>
          <p:nvPr/>
        </p:nvSpPr>
        <p:spPr>
          <a:xfrm>
            <a:off x="5268686" y="1294747"/>
            <a:ext cx="6602185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1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PLAZA DE LAS TRADICIONES</a:t>
            </a:r>
          </a:p>
          <a:p>
            <a:pPr marL="47625">
              <a:spcAft>
                <a:spcPts val="800"/>
              </a:spcAft>
              <a:tabLst>
                <a:tab pos="1431925" algn="l"/>
                <a:tab pos="5419725" algn="l"/>
              </a:tabLst>
            </a:pPr>
            <a:r>
              <a:rPr lang="es-ES" sz="1100" dirty="0">
                <a:latin typeface="Century Gothic" panose="020B0502020202020204" pitchFamily="34" charset="0"/>
              </a:rPr>
              <a:t>JUEGOS TRADICIONALES DE LA PAZ: CARRERA DE ENCOSTALADOS, TIRO A LA CUERDA, CARRERAS DE TRES PIES, LANZANDO AL PELELE, FUTBOL CON PELOTA DE TEJETA 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1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ESPACIO AUQUISAMAÑA UN HOGAR PARA LA BIODIVERSIDAD DEL MUNICIPIO DE LA PAZ</a:t>
            </a:r>
          </a:p>
          <a:p>
            <a:pPr marL="47625">
              <a:spcAft>
                <a:spcPts val="800"/>
              </a:spcAft>
              <a:tabLst>
                <a:tab pos="1431925" algn="l"/>
                <a:tab pos="5419725" algn="l"/>
              </a:tabLst>
            </a:pPr>
            <a:r>
              <a:rPr lang="es-ES" sz="1100" dirty="0">
                <a:latin typeface="Century Gothic" panose="020B0502020202020204" pitchFamily="34" charset="0"/>
              </a:rPr>
              <a:t>ACTIVACIÓN Y NARRACIÓN SOBRE LAS ESPECIES DE FAUNA Y FLORA DE DEL ÁREA PROTEGIDA DE AUQUISAMAÑA. CONCIENDO LOS HÁBITOS NOCTURNOS DE LA FAUNA, HERPETOFAUNA, INSECTOS Y AVES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1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CH'ITI TEATRO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100" dirty="0">
                <a:latin typeface="Century Gothic" panose="020B0502020202020204" pitchFamily="34" charset="0"/>
              </a:rPr>
              <a:t>DANZAS PACEÑAS, NOCHE DE TALENTOS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1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TERRAZA MIRADOR</a:t>
            </a:r>
          </a:p>
          <a:p>
            <a:pPr marL="47625">
              <a:spcAft>
                <a:spcPts val="800"/>
              </a:spcAft>
              <a:tabLst>
                <a:tab pos="1431925" algn="l"/>
                <a:tab pos="5419725" algn="l"/>
              </a:tabLst>
            </a:pPr>
            <a:r>
              <a:rPr lang="es-ES" sz="1100" dirty="0">
                <a:latin typeface="Century Gothic" panose="020B0502020202020204" pitchFamily="34" charset="0"/>
              </a:rPr>
              <a:t>OBSERVANDO LA CIUDAD Y EXPLORANDO EL CIELO - TELESCOPIO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1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TALLER DE ORIGAMI</a:t>
            </a:r>
          </a:p>
          <a:p>
            <a:pPr marL="47625">
              <a:spcAft>
                <a:spcPts val="800"/>
              </a:spcAft>
              <a:tabLst>
                <a:tab pos="1431925" algn="l"/>
                <a:tab pos="5419725" algn="l"/>
              </a:tabLst>
            </a:pPr>
            <a:r>
              <a:rPr lang="es-ES" sz="1100" dirty="0">
                <a:latin typeface="Century Gothic" panose="020B0502020202020204" pitchFamily="34" charset="0"/>
              </a:rPr>
              <a:t>CREANDO TÍTERES DE DEDO VIZCACHAS, COMADREJAS Y AVES DE LA PAZ</a:t>
            </a:r>
          </a:p>
          <a:p>
            <a:pPr marL="47625">
              <a:spcAft>
                <a:spcPts val="800"/>
              </a:spcAft>
              <a:buNone/>
              <a:tabLst>
                <a:tab pos="1431925" algn="l"/>
                <a:tab pos="5419725" algn="l"/>
              </a:tabLst>
            </a:pPr>
            <a:r>
              <a:rPr lang="es-ES" sz="11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TALLER DE TEXTILES Y ARTE POPULAR</a:t>
            </a:r>
          </a:p>
          <a:p>
            <a:pPr marL="47625">
              <a:spcAft>
                <a:spcPts val="800"/>
              </a:spcAft>
              <a:tabLst>
                <a:tab pos="1431925" algn="l"/>
                <a:tab pos="5419725" algn="l"/>
              </a:tabLst>
            </a:pPr>
            <a:r>
              <a:rPr lang="es-ES" sz="1100" dirty="0">
                <a:latin typeface="Century Gothic" panose="020B0502020202020204" pitchFamily="34" charset="0"/>
              </a:rPr>
              <a:t>CREANDO AVES DE AUQUISAMAÑA Y DEL PARQUE URBANO CENTRAL</a:t>
            </a:r>
          </a:p>
          <a:p>
            <a:r>
              <a:rPr lang="es-ES" sz="1100" b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TALLER DE CREATIVIDAD</a:t>
            </a:r>
          </a:p>
          <a:p>
            <a:r>
              <a:rPr lang="es-ES" sz="1100" dirty="0">
                <a:latin typeface="Century Gothic" panose="020B0502020202020204" pitchFamily="34" charset="0"/>
              </a:rPr>
              <a:t> RECREANDO NUESTRA BIODIVERSIDAD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9D5D205-594D-EB34-13EF-892C8C2C9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641"/>
          <a:stretch>
            <a:fillRect/>
          </a:stretch>
        </p:blipFill>
        <p:spPr>
          <a:xfrm>
            <a:off x="1787128" y="1236538"/>
            <a:ext cx="3274729" cy="54037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04360BE0-15E8-0634-1C04-8E6A6747A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057" y="991165"/>
            <a:ext cx="1515218" cy="18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B96B338-6021-B3E0-E584-E34B2356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CE9828CD-302D-43BC-A3C5-899198D10EE4}"/>
              </a:ext>
            </a:extLst>
          </p:cNvPr>
          <p:cNvSpPr txBox="1"/>
          <p:nvPr/>
        </p:nvSpPr>
        <p:spPr>
          <a:xfrm>
            <a:off x="1796180" y="307259"/>
            <a:ext cx="753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kern="0" dirty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Espacios abiertos, embajadas y otros espacios culturales con actividades artísticas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18FA445-EC0B-77F9-0289-84DA87753F2C}"/>
              </a:ext>
            </a:extLst>
          </p:cNvPr>
          <p:cNvSpPr txBox="1"/>
          <p:nvPr/>
        </p:nvSpPr>
        <p:spPr>
          <a:xfrm>
            <a:off x="7894851" y="1027906"/>
            <a:ext cx="37610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 la fecha se cuenta con 184 espacios participantes inscritos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Zona Centro 60 </a:t>
            </a:r>
          </a:p>
          <a:p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Zona Sopocachi 43</a:t>
            </a:r>
          </a:p>
          <a:p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Zona Miraflores 10</a:t>
            </a:r>
          </a:p>
          <a:p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Zona Sur 21</a:t>
            </a:r>
          </a:p>
          <a:p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Artistas Independientes 42</a:t>
            </a:r>
          </a:p>
          <a:p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Ventas 8</a:t>
            </a:r>
            <a:endParaRPr lang="es-BO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E0183A0-F66C-8FA2-A817-8F0FAB714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938" y="1574056"/>
            <a:ext cx="3006784" cy="26259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B830F55-72E0-C03C-9578-BD565503A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23" y="4163958"/>
            <a:ext cx="3421735" cy="20948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313DDAAE-F5FD-2FA1-18C1-2FC830D44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538033"/>
            <a:ext cx="3664081" cy="2625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4A03942-0D3D-CCCA-2207-B1FFF930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855" y="4163958"/>
            <a:ext cx="3584289" cy="2689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883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810F4EC-A21C-C21F-CD24-E9DAA2CF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150" b="17230"/>
          <a:stretch>
            <a:fillRect/>
          </a:stretch>
        </p:blipFill>
        <p:spPr>
          <a:xfrm>
            <a:off x="1602265" y="1398357"/>
            <a:ext cx="3741263" cy="4512586"/>
          </a:xfrm>
          <a:prstGeom prst="rect">
            <a:avLst/>
          </a:prstGeom>
        </p:spPr>
      </p:pic>
      <p:sp>
        <p:nvSpPr>
          <p:cNvPr id="4" name="CuadroTexto 8">
            <a:extLst>
              <a:ext uri="{FF2B5EF4-FFF2-40B4-BE49-F238E27FC236}">
                <a16:creationId xmlns="" xmlns:a16="http://schemas.microsoft.com/office/drawing/2014/main" id="{2007B727-C19C-C9CC-3151-9C596603739A}"/>
              </a:ext>
            </a:extLst>
          </p:cNvPr>
          <p:cNvSpPr txBox="1"/>
          <p:nvPr/>
        </p:nvSpPr>
        <p:spPr>
          <a:xfrm>
            <a:off x="1318677" y="468346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Cine</a:t>
            </a:r>
            <a:r>
              <a:rPr kumimoji="0" lang="es-BO" sz="2400" b="1" i="0" u="none" strike="noStrike" kern="0" cap="none" spc="0" normalizeH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Teatro Municipal 6 de Agosto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7ECB682-FF36-7D51-8CE2-A5E134306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381" y="1113269"/>
            <a:ext cx="3424672" cy="20548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83454640-0DEE-C31A-27D7-706E11694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664" y="3636418"/>
            <a:ext cx="3585620" cy="21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87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uadroTexto 8">
            <a:extLst>
              <a:ext uri="{FF2B5EF4-FFF2-40B4-BE49-F238E27FC236}">
                <a16:creationId xmlns="" xmlns:a16="http://schemas.microsoft.com/office/drawing/2014/main" id="{2007B727-C19C-C9CC-3151-9C596603739A}"/>
              </a:ext>
            </a:extLst>
          </p:cNvPr>
          <p:cNvSpPr txBox="1"/>
          <p:nvPr/>
        </p:nvSpPr>
        <p:spPr>
          <a:xfrm>
            <a:off x="1318677" y="468346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Teatro Municipal Alberto</a:t>
            </a:r>
            <a:r>
              <a:rPr kumimoji="0" lang="es-BO" sz="2400" b="1" i="0" u="none" strike="noStrike" kern="0" cap="none" spc="0" normalizeH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 Saavedra Pérez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52A03A6-A5FE-1338-1D9D-8F9F7CF96E26}"/>
              </a:ext>
            </a:extLst>
          </p:cNvPr>
          <p:cNvSpPr txBox="1"/>
          <p:nvPr/>
        </p:nvSpPr>
        <p:spPr>
          <a:xfrm>
            <a:off x="1158256" y="2040041"/>
            <a:ext cx="87566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Aún se encuentra en elaboración del guion para la visita guiada por el espacio</a:t>
            </a:r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1AB8147C-19C7-7C3C-0EAE-99C79CAA1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96" y="2848726"/>
            <a:ext cx="5234298" cy="29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EB0D97D-917B-CE0E-2A00-54B45B486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66CC0D4-E3D3-9376-3BC2-64F39D66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0"/>
            <a:ext cx="12192000" cy="6857999"/>
          </a:xfrm>
          <a:prstGeom prst="rect">
            <a:avLst/>
          </a:prstGeom>
        </p:spPr>
      </p:pic>
      <p:sp>
        <p:nvSpPr>
          <p:cNvPr id="4" name="CuadroTexto 8">
            <a:extLst>
              <a:ext uri="{FF2B5EF4-FFF2-40B4-BE49-F238E27FC236}">
                <a16:creationId xmlns="" xmlns:a16="http://schemas.microsoft.com/office/drawing/2014/main" id="{64D35F84-6EF8-95B8-9330-AEC75D539C5C}"/>
              </a:ext>
            </a:extLst>
          </p:cNvPr>
          <p:cNvSpPr txBox="1"/>
          <p:nvPr/>
        </p:nvSpPr>
        <p:spPr>
          <a:xfrm>
            <a:off x="1318677" y="468346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Teatro Modesta Sanjinés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DF8A2157-2DA8-AE87-DA25-E8065AA8D572}"/>
              </a:ext>
            </a:extLst>
          </p:cNvPr>
          <p:cNvSpPr txBox="1"/>
          <p:nvPr/>
        </p:nvSpPr>
        <p:spPr>
          <a:xfrm>
            <a:off x="1318677" y="1398357"/>
            <a:ext cx="477732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La programación se dará de acuerdo al número de artistas independientes de teatro, danza y cuenta cuentos inscritos para esa noche</a:t>
            </a:r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08B6903-50AD-10CD-2C37-BAB1C9303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4" y="3577489"/>
            <a:ext cx="3090659" cy="20566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141AA0C-C8DA-3B9F-4771-F6361D14B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763" y="621692"/>
            <a:ext cx="3507535" cy="233410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14F967B1-597E-FC96-04D1-0D772FEB2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16" y="2567908"/>
            <a:ext cx="4462482" cy="24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63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uadroTexto 8">
            <a:extLst>
              <a:ext uri="{FF2B5EF4-FFF2-40B4-BE49-F238E27FC236}">
                <a16:creationId xmlns="" xmlns:a16="http://schemas.microsoft.com/office/drawing/2014/main" id="{2007B727-C19C-C9CC-3151-9C596603739A}"/>
              </a:ext>
            </a:extLst>
          </p:cNvPr>
          <p:cNvSpPr txBox="1"/>
          <p:nvPr/>
        </p:nvSpPr>
        <p:spPr>
          <a:xfrm>
            <a:off x="1318677" y="468346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Bibliotecas Municipales</a:t>
            </a:r>
            <a:r>
              <a:rPr kumimoji="0" lang="es-BO" sz="2400" b="1" i="0" u="none" strike="noStrike" kern="0" cap="none" spc="0" normalizeH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D29FE70D-2677-BED0-306D-63D689F13080}"/>
              </a:ext>
            </a:extLst>
          </p:cNvPr>
          <p:cNvSpPr txBox="1"/>
          <p:nvPr/>
        </p:nvSpPr>
        <p:spPr>
          <a:xfrm>
            <a:off x="1318677" y="1398357"/>
            <a:ext cx="4777323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Sala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Exposición de libros Antiguos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Colección de comic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Exposición de colecciones fantásticas, toy manía, discos de vinilo clásicos y rock</a:t>
            </a:r>
          </a:p>
          <a:p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Sala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Fantasía exploración de géneros épicos y contemporáneos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Literatura clásica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Club de coleccionistas</a:t>
            </a:r>
          </a:p>
          <a:p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Sala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Club de coleccionistas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Tradiciones y costumbres de La Paz</a:t>
            </a:r>
          </a:p>
          <a:p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Sala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Exposición pictórica sobre identidad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Tradición y cultura obras que reflejen la cosmovisión andina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Exposición de bibliografía viva con autores independientes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4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 sz="14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A3984E7-6DD0-941C-6906-3A0F7261C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888" y="699178"/>
            <a:ext cx="3095725" cy="20600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F3FC9604-CE4C-918F-E124-03C8AAED6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833" y="621199"/>
            <a:ext cx="2104347" cy="28078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63716BC7-3B15-E69B-4D79-6C5DF81A7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395" y="3404766"/>
            <a:ext cx="2716631" cy="160676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DA2B57C8-30E9-0F81-C0A8-B86F37582F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9802" b="50000"/>
          <a:stretch>
            <a:fillRect/>
          </a:stretch>
        </p:blipFill>
        <p:spPr>
          <a:xfrm>
            <a:off x="6274326" y="3628361"/>
            <a:ext cx="2280702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64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3284890-D91A-F865-D2AB-B51B171EB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ED8138-8983-8D3D-9AB6-2BDD1AF0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="" xmlns:a16="http://schemas.microsoft.com/office/drawing/2014/main" id="{029BB39F-6389-B6B0-BE31-DE53A0F29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845810"/>
              </p:ext>
            </p:extLst>
          </p:nvPr>
        </p:nvGraphicFramePr>
        <p:xfrm>
          <a:off x="1426030" y="653143"/>
          <a:ext cx="8240485" cy="5523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8489">
                  <a:extLst>
                    <a:ext uri="{9D8B030D-6E8A-4147-A177-3AD203B41FA5}">
                      <a16:colId xmlns="" xmlns:a16="http://schemas.microsoft.com/office/drawing/2014/main" val="1838893685"/>
                    </a:ext>
                  </a:extLst>
                </a:gridCol>
                <a:gridCol w="1116316">
                  <a:extLst>
                    <a:ext uri="{9D8B030D-6E8A-4147-A177-3AD203B41FA5}">
                      <a16:colId xmlns="" xmlns:a16="http://schemas.microsoft.com/office/drawing/2014/main" val="2960389337"/>
                    </a:ext>
                  </a:extLst>
                </a:gridCol>
                <a:gridCol w="760566">
                  <a:extLst>
                    <a:ext uri="{9D8B030D-6E8A-4147-A177-3AD203B41FA5}">
                      <a16:colId xmlns="" xmlns:a16="http://schemas.microsoft.com/office/drawing/2014/main" val="2467310570"/>
                    </a:ext>
                  </a:extLst>
                </a:gridCol>
                <a:gridCol w="932308">
                  <a:extLst>
                    <a:ext uri="{9D8B030D-6E8A-4147-A177-3AD203B41FA5}">
                      <a16:colId xmlns="" xmlns:a16="http://schemas.microsoft.com/office/drawing/2014/main" val="354529809"/>
                    </a:ext>
                  </a:extLst>
                </a:gridCol>
                <a:gridCol w="837234">
                  <a:extLst>
                    <a:ext uri="{9D8B030D-6E8A-4147-A177-3AD203B41FA5}">
                      <a16:colId xmlns="" xmlns:a16="http://schemas.microsoft.com/office/drawing/2014/main" val="1767108078"/>
                    </a:ext>
                  </a:extLst>
                </a:gridCol>
                <a:gridCol w="837234">
                  <a:extLst>
                    <a:ext uri="{9D8B030D-6E8A-4147-A177-3AD203B41FA5}">
                      <a16:colId xmlns="" xmlns:a16="http://schemas.microsoft.com/office/drawing/2014/main" val="4014741863"/>
                    </a:ext>
                  </a:extLst>
                </a:gridCol>
                <a:gridCol w="895504">
                  <a:extLst>
                    <a:ext uri="{9D8B030D-6E8A-4147-A177-3AD203B41FA5}">
                      <a16:colId xmlns="" xmlns:a16="http://schemas.microsoft.com/office/drawing/2014/main" val="1818115083"/>
                    </a:ext>
                  </a:extLst>
                </a:gridCol>
                <a:gridCol w="772834">
                  <a:extLst>
                    <a:ext uri="{9D8B030D-6E8A-4147-A177-3AD203B41FA5}">
                      <a16:colId xmlns="" xmlns:a16="http://schemas.microsoft.com/office/drawing/2014/main" val="2175265119"/>
                    </a:ext>
                  </a:extLst>
                </a:gridCol>
              </a:tblGrid>
              <a:tr h="31627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ESPACIOS CULTURALES PARTICIPANTES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CENTRO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SUR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MIRAFLORES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SOPOCACHI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INDEPENDIENTE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VENTAS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TOTAL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extLst>
                  <a:ext uri="{0D108BD9-81ED-4DB2-BD59-A6C34878D82A}">
                    <a16:rowId xmlns="" xmlns:a16="http://schemas.microsoft.com/office/drawing/2014/main" val="3609767392"/>
                  </a:ext>
                </a:extLst>
              </a:tr>
              <a:tr h="33098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MUSEOS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1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2221428973"/>
                  </a:ext>
                </a:extLst>
              </a:tr>
              <a:tr h="4413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700" u="none" strike="noStrike">
                          <a:effectLst/>
                        </a:rPr>
                        <a:t>SALAS DE EXPOSICIÓN-GALERIAS  DE ARTE, ART SHOP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3459989959"/>
                  </a:ext>
                </a:extLst>
              </a:tr>
              <a:tr h="1544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CENTROS CULTURALES 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4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2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6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2690172850"/>
                  </a:ext>
                </a:extLst>
              </a:tr>
              <a:tr h="2647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CENTROS DE ENSEÑANZA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4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3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1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2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10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652602951"/>
                  </a:ext>
                </a:extLst>
              </a:tr>
              <a:tr h="2647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BIBLIOTECAS Y/O ARCHIVOS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898549490"/>
                  </a:ext>
                </a:extLst>
              </a:tr>
              <a:tr h="71346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700" u="none" strike="noStrike">
                          <a:effectLst/>
                        </a:rPr>
                        <a:t>OTRAS INSTITUCIONES ADHERIDAS (AGENCIAS DE VIAJES, LIBRERIAS, EMPRESA PRIVADA Y OTROS)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2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1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2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260247624"/>
                  </a:ext>
                </a:extLst>
              </a:tr>
              <a:tr h="42660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VENTAS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4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4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4165397965"/>
                  </a:ext>
                </a:extLst>
              </a:tr>
              <a:tr h="6325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700" u="none" strike="noStrike">
                          <a:effectLst/>
                        </a:rPr>
                        <a:t>INSTITUCIONES EN EXPOSICIONES Y ACTIVIDADES EN ALIANZA CON OTROS ESPACIOS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1871785724"/>
                  </a:ext>
                </a:extLst>
              </a:tr>
              <a:tr h="55164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S" sz="700" u="none" strike="noStrike">
                          <a:effectLst/>
                        </a:rPr>
                        <a:t>ESPACIOS PARTICIPATES SIN ESPACIO  FÍSICO AL AIRE LIBRE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6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3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9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2491293949"/>
                  </a:ext>
                </a:extLst>
              </a:tr>
              <a:tr h="5369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EMBAJADAS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1353629772"/>
                  </a:ext>
                </a:extLst>
              </a:tr>
              <a:tr h="42660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ARTISTAS INDEPENDIENTES 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23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 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23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503571685"/>
                  </a:ext>
                </a:extLst>
              </a:tr>
              <a:tr h="46338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TOTAL 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16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4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1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10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23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>
                          <a:effectLst/>
                        </a:rPr>
                        <a:t>4</a:t>
                      </a:r>
                      <a:endParaRPr lang="es-B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BO" sz="700" u="none" strike="noStrike" dirty="0">
                          <a:effectLst/>
                        </a:rPr>
                        <a:t>58</a:t>
                      </a:r>
                      <a:endParaRPr lang="es-B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4" marR="5794" marT="5794" marB="0" anchor="b"/>
                </a:tc>
                <a:extLst>
                  <a:ext uri="{0D108BD9-81ED-4DB2-BD59-A6C34878D82A}">
                    <a16:rowId xmlns="" xmlns:a16="http://schemas.microsoft.com/office/drawing/2014/main" val="9660091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4FDCAAD-165B-8B07-8186-53536BECB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6" name="CuadroTexto 8">
            <a:extLst>
              <a:ext uri="{FF2B5EF4-FFF2-40B4-BE49-F238E27FC236}">
                <a16:creationId xmlns="" xmlns:a16="http://schemas.microsoft.com/office/drawing/2014/main" id="{24485DD3-437E-0132-BC35-3480BBE12D4E}"/>
              </a:ext>
            </a:extLst>
          </p:cNvPr>
          <p:cNvSpPr txBox="1"/>
          <p:nvPr/>
        </p:nvSpPr>
        <p:spPr>
          <a:xfrm>
            <a:off x="1717671" y="241822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PARTICIPANTES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195656" y="956768"/>
            <a:ext cx="60874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 la fecha se cuenta con 186 participantes de la XX Larga Noche de Museos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Se cuenta con: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Museos como: Museo Nacional de Arte, Elsa Paredes, Museo policial,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Galerías: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Fundaciones: Simón y Patiño, Mamani </a:t>
            </a:r>
            <a:r>
              <a:rPr lang="es-ES" kern="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Mamani</a:t>
            </a: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, </a:t>
            </a:r>
            <a:r>
              <a:rPr lang="es-ES" kern="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etc</a:t>
            </a:r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Artistas independientes: Artistas plásticos, músicos, danza, </a:t>
            </a:r>
            <a:r>
              <a:rPr lang="es-ES" kern="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etc</a:t>
            </a:r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Centros culturales: </a:t>
            </a:r>
            <a:r>
              <a:rPr lang="es-ES" kern="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Yungaro</a:t>
            </a: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Boliviano, Nueva Bolivia, Mariscal 1070, </a:t>
            </a:r>
            <a:r>
              <a:rPr lang="es-ES" kern="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etc</a:t>
            </a:r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Unidades Educativas: Sagrados Corazones, María Auxiliadora, San </a:t>
            </a:r>
            <a:r>
              <a:rPr lang="es-ES" kern="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Andrius</a:t>
            </a: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, </a:t>
            </a:r>
            <a:r>
              <a:rPr lang="es-ES" kern="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etc</a:t>
            </a:r>
            <a:endParaRPr lang="es-ES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Espacios de educación superior: USFA, UNIVALLE, UMSA,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Espacios adheridos: </a:t>
            </a:r>
            <a:endParaRPr lang="es-BO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92740FF-BFB5-2AE2-28B3-3E72FB80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515" y="3229701"/>
            <a:ext cx="3287781" cy="219185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5C338F03-4DA2-6065-C22C-95BC7F8EE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572" y="630883"/>
            <a:ext cx="3910720" cy="211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20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B96B338-6021-B3E0-E584-E34B2356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1618204" y="610602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Cronograma de Actividades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B3C0E59B-810B-90E9-63B3-44DE1EF91A3A}"/>
              </a:ext>
            </a:extLst>
          </p:cNvPr>
          <p:cNvSpPr txBox="1"/>
          <p:nvPr/>
        </p:nvSpPr>
        <p:spPr>
          <a:xfrm>
            <a:off x="1618204" y="1536173"/>
            <a:ext cx="82656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BO" sz="2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Publicación de convocatoria	                        17 de marzo</a:t>
            </a:r>
            <a:endParaRPr lang="es-BO" sz="3200" b="1" kern="1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Envío de invitaciones 		                       </a:t>
            </a:r>
            <a:r>
              <a:rPr lang="es-BO" sz="2000" b="1" kern="1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BO" sz="2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de marzo</a:t>
            </a:r>
            <a:endParaRPr lang="es-BO" sz="3200" b="1" kern="1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Reunión con instituciones		           20 de marzo</a:t>
            </a:r>
            <a:endParaRPr lang="es-BO" sz="3200" b="1" kern="1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Inscripción y entrega de programación       04 de abril</a:t>
            </a:r>
            <a:endParaRPr lang="es-BO" sz="3200" b="1" kern="1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Sistematización de información	           1</a:t>
            </a:r>
            <a:r>
              <a:rPr lang="es-BO" sz="2000" b="1" kern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s-BO" sz="2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abril</a:t>
            </a:r>
            <a:endParaRPr lang="es-BO" sz="32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Entrega de programa a comunicación        17 de abril </a:t>
            </a:r>
            <a:endParaRPr lang="es-BO" sz="32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Entrega de diseño de programa	           30 de abril</a:t>
            </a:r>
            <a:endParaRPr lang="es-BO" sz="32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Lanzamiento de actividad		           8 de mayo					 </a:t>
            </a:r>
            <a:endParaRPr lang="es-BO" sz="32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Tour de medios		                        8 al 16 de mayo</a:t>
            </a:r>
            <a:endParaRPr lang="es-BO" sz="32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es-BO" sz="2000" kern="100" dirty="0">
              <a:solidFill>
                <a:srgbClr val="59595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None/>
            </a:pPr>
            <a:r>
              <a:rPr lang="es-BO" sz="2000" b="1" kern="100" dirty="0">
                <a:solidFill>
                  <a:srgbClr val="59595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XX Larga Noche de Museos - 2026	           16 de mayo</a:t>
            </a:r>
            <a:endParaRPr lang="es-BO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26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31" y="21893"/>
            <a:ext cx="10515600" cy="1325563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B96B338-6021-B3E0-E584-E34B2356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7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1370899" y="234347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Zona CENTRO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309939" y="696012"/>
            <a:ext cx="10345783" cy="10362260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endParaRPr lang="es-BO" sz="9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s-BO" sz="9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CIRCUITO </a:t>
            </a:r>
            <a:r>
              <a:rPr lang="es-BO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1</a:t>
            </a:r>
            <a:endParaRPr lang="es-BO" sz="9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s-BO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ZONA NORTE </a:t>
            </a:r>
            <a:endParaRPr lang="es-BO" sz="9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BO" sz="900" dirty="0" smtClean="0">
                <a:latin typeface="Century Gothic" panose="020B0502020202020204" pitchFamily="34" charset="0"/>
              </a:rPr>
              <a:t>PARQUE </a:t>
            </a:r>
            <a:r>
              <a:rPr lang="es-BO" sz="900" dirty="0">
                <a:latin typeface="Century Gothic" panose="020B0502020202020204" pitchFamily="34" charset="0"/>
              </a:rPr>
              <a:t>DE LAS CULTURAS Y DE LA MADRE </a:t>
            </a:r>
            <a:r>
              <a:rPr lang="es-BO" sz="900" dirty="0" smtClean="0">
                <a:latin typeface="Century Gothic" panose="020B0502020202020204" pitchFamily="34" charset="0"/>
              </a:rPr>
              <a:t>TIERRA</a:t>
            </a:r>
          </a:p>
          <a:p>
            <a:r>
              <a:rPr lang="es-BO" sz="900" dirty="0" smtClean="0">
                <a:latin typeface="Century Gothic" panose="020B0502020202020204" pitchFamily="34" charset="0"/>
              </a:rPr>
              <a:t>       DE </a:t>
            </a:r>
            <a:r>
              <a:rPr lang="es-BO" sz="900" dirty="0">
                <a:latin typeface="Century Gothic" panose="020B0502020202020204" pitchFamily="34" charset="0"/>
              </a:rPr>
              <a:t>“MI TELEFÉRICO”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VICEMINISTERIO DE CULTURAS Y FOLKLORE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EL BUNKER CASA DE CREACIÓN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ÁGORA TALLER CULTURAL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MUSEO COSTUMBRISTA “JUAN DE VARGAS”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MUSEO DEL LITORAL BOLIVIANO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MUSEO DE METALES PRECIOSOS Y PRECOLOMBINOS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MUSEO CASA DE MURILLO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MUSEO ROSITA RIOS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GALERÍA DE ARTE Y ARTESANÍA JIWITAKIART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FUNDACIÓN MAMANI </a:t>
            </a:r>
            <a:r>
              <a:rPr lang="es-BO" sz="900" dirty="0" err="1">
                <a:latin typeface="Century Gothic" panose="020B0502020202020204" pitchFamily="34" charset="0"/>
              </a:rPr>
              <a:t>MAMANI</a:t>
            </a:r>
            <a:endParaRPr lang="es-BO" sz="900" dirty="0">
              <a:latin typeface="Century Gothic" panose="020B0502020202020204" pitchFamily="34" charset="0"/>
            </a:endParaRP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INSTITUTO DE FORMACIÓN ARTÍSTICA ESCUELA DE </a:t>
            </a:r>
            <a:endParaRPr lang="es-BO" sz="900" dirty="0" smtClean="0">
              <a:latin typeface="Century Gothic" panose="020B0502020202020204" pitchFamily="34" charset="0"/>
            </a:endParaRP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 smtClean="0">
                <a:latin typeface="Century Gothic" panose="020B0502020202020204" pitchFamily="34" charset="0"/>
              </a:rPr>
              <a:t>DANZA </a:t>
            </a:r>
            <a:r>
              <a:rPr lang="es-BO" sz="900" dirty="0">
                <a:latin typeface="Century Gothic" panose="020B0502020202020204" pitchFamily="34" charset="0"/>
              </a:rPr>
              <a:t>DEL BALLET OFICIAL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GALERÍA ESTUCO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n-US" sz="900" dirty="0">
                <a:latin typeface="Century Gothic" panose="020B0502020202020204" pitchFamily="34" charset="0"/>
              </a:rPr>
              <a:t>CENTRO CULTURAL RADIO BAR</a:t>
            </a:r>
            <a:endParaRPr lang="es-BO" sz="900" dirty="0">
              <a:latin typeface="Century Gothic" panose="020B0502020202020204" pitchFamily="34" charset="0"/>
            </a:endParaRP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FUNDACIÓN PRIVADA DE FIELES OBSERVATORIO SAN CALIXTO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TEATRO MUNICIPAL "ALBERTO SAAVEDRA PEREZ"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CERVECERÍA JULIANA</a:t>
            </a: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>
                <a:latin typeface="Century Gothic" panose="020B0502020202020204" pitchFamily="34" charset="0"/>
              </a:rPr>
              <a:t>CASONA DEL MAGISTERIO PERTENECIENTE A LA </a:t>
            </a:r>
            <a:endParaRPr lang="es-BO" sz="900" dirty="0" smtClean="0">
              <a:latin typeface="Century Gothic" panose="020B0502020202020204" pitchFamily="34" charset="0"/>
            </a:endParaRPr>
          </a:p>
          <a:p>
            <a:pPr marL="228600" lvl="0" indent="-228600">
              <a:buFont typeface="+mj-lt"/>
              <a:buAutoNum type="arabicPeriod" startAt="2"/>
            </a:pPr>
            <a:r>
              <a:rPr lang="es-BO" sz="900" dirty="0" smtClean="0">
                <a:latin typeface="Century Gothic" panose="020B0502020202020204" pitchFamily="34" charset="0"/>
              </a:rPr>
              <a:t>FEDERACIÓN </a:t>
            </a:r>
            <a:r>
              <a:rPr lang="es-BO" sz="900" dirty="0">
                <a:latin typeface="Century Gothic" panose="020B0502020202020204" pitchFamily="34" charset="0"/>
              </a:rPr>
              <a:t>DEPARTAMENTAL DE TRABAJADORES DE EDUCACIÓN URBANA DE LA PAZ  </a:t>
            </a:r>
          </a:p>
          <a:p>
            <a:pPr marL="228600" indent="-228600">
              <a:buFont typeface="+mj-lt"/>
              <a:buAutoNum type="arabicPeriod" startAt="2"/>
            </a:pPr>
            <a:endParaRPr lang="es-ES" sz="900" dirty="0" smtClean="0">
              <a:latin typeface="Century Gothic" panose="020B0502020202020204" pitchFamily="34" charset="0"/>
            </a:endParaRPr>
          </a:p>
          <a:p>
            <a:r>
              <a:rPr lang="es-BO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CIRCUITO 2</a:t>
            </a:r>
          </a:p>
          <a:p>
            <a:r>
              <a:rPr lang="es-BO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ZONA CENTRO 1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 smtClean="0">
                <a:latin typeface="Century Gothic" panose="020B0502020202020204" pitchFamily="34" charset="0"/>
              </a:rPr>
              <a:t>CASA </a:t>
            </a:r>
            <a:r>
              <a:rPr lang="es-BO" sz="900" dirty="0">
                <a:latin typeface="Century Gothic" panose="020B0502020202020204" pitchFamily="34" charset="0"/>
              </a:rPr>
              <a:t>DE LA CULTURA "FRANZ TAMAYO"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TRIBUNAL DEPARTAMENTAL DE JUSTICIA DE LA PAZ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ESPACIO CULTURAL INDEPENDIENTE CHOLA </a:t>
            </a:r>
            <a:endParaRPr lang="es-BO" sz="900" dirty="0" smtClean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 smtClean="0">
                <a:latin typeface="Century Gothic" panose="020B0502020202020204" pitchFamily="34" charset="0"/>
              </a:rPr>
              <a:t>WASA </a:t>
            </a:r>
            <a:r>
              <a:rPr lang="es-BO" sz="900" dirty="0">
                <a:latin typeface="Century Gothic" panose="020B0502020202020204" pitchFamily="34" charset="0"/>
              </a:rPr>
              <a:t>ARTE Y TATUAJES PASAJE CULTURAL KULJIS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MUSEO NACIONAL DE ETNOGRAFÍA Y FOLKLORE (MUSEF) 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REPOSITORIO NACIONAL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MUSEO NACIONAL DE ARTE (MNA)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CASONA PASSIFLORA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MUSEO HISTÓRICO NAVAL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ASOCIACIÓN BOLIVIANA DE EMPRENDEDORES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SALÓN CECILIO GUZMÁN DE ROJAS</a:t>
            </a:r>
          </a:p>
          <a:p>
            <a:pPr marL="228600" indent="-228600">
              <a:buFont typeface="+mj-lt"/>
              <a:buAutoNum type="arabicPeriod" startAt="21"/>
            </a:pPr>
            <a:r>
              <a:rPr lang="es-BO" sz="900" dirty="0">
                <a:latin typeface="Century Gothic" panose="020B0502020202020204" pitchFamily="34" charset="0"/>
              </a:rPr>
              <a:t>CENTRO CULTURAL DE ESPAÑA EN LA PAZ a CCELP</a:t>
            </a: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9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9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CIRCUITO </a:t>
            </a:r>
            <a:r>
              <a:rPr lang="es-BO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3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ZONA CENTRO 2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BO" sz="9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33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>
                <a:latin typeface="Century Gothic" panose="020B0502020202020204" pitchFamily="34" charset="0"/>
              </a:rPr>
              <a:t>UNIDAD EDUCATIVA PLENA INGLES </a:t>
            </a:r>
            <a:r>
              <a:rPr lang="es-BO" sz="900" dirty="0" smtClean="0">
                <a:latin typeface="Century Gothic" panose="020B0502020202020204" pitchFamily="34" charset="0"/>
              </a:rPr>
              <a:t>CATÓLICO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>
                <a:latin typeface="Century Gothic" panose="020B0502020202020204" pitchFamily="34" charset="0"/>
              </a:rPr>
              <a:t> </a:t>
            </a:r>
            <a:r>
              <a:rPr lang="es-BO" sz="900" dirty="0" smtClean="0">
                <a:latin typeface="Century Gothic" panose="020B0502020202020204" pitchFamily="34" charset="0"/>
              </a:rPr>
              <a:t>      </a:t>
            </a:r>
            <a:r>
              <a:rPr lang="es-BO" sz="900" dirty="0">
                <a:latin typeface="Century Gothic" panose="020B0502020202020204" pitchFamily="34" charset="0"/>
              </a:rPr>
              <a:t>“AMAR CRECER Y CONSTRUIR”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34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>
                <a:latin typeface="Century Gothic" panose="020B0502020202020204" pitchFamily="34" charset="0"/>
              </a:rPr>
              <a:t>MUSEO TAMBO QUIRQUINCHO 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34"/>
            </a:pPr>
            <a:r>
              <a:rPr lang="es-BO" sz="900" dirty="0">
                <a:latin typeface="Century Gothic" panose="020B0502020202020204" pitchFamily="34" charset="0"/>
              </a:rPr>
              <a:t>CONSULADO DE GHANA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34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>
                <a:latin typeface="Century Gothic" panose="020B0502020202020204" pitchFamily="34" charset="0"/>
              </a:rPr>
              <a:t>CENTRO CULTURAL MUSEO SAN FRANCISCO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34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>
                <a:latin typeface="Century Gothic" panose="020B0502020202020204" pitchFamily="34" charset="0"/>
              </a:rPr>
              <a:t>CASA CHUQUIAGO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34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>
                <a:latin typeface="Century Gothic" panose="020B0502020202020204" pitchFamily="34" charset="0"/>
              </a:rPr>
              <a:t>LA CHOPPERIA ANTIQUE PUB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34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>
                <a:latin typeface="Century Gothic" panose="020B0502020202020204" pitchFamily="34" charset="0"/>
              </a:rPr>
              <a:t>UNIDAD EDUCATIVA SAGRADOS CORAZONES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34"/>
              <a:tabLst>
                <a:tab pos="1546225" algn="l"/>
              </a:tabLst>
            </a:pPr>
            <a:r>
              <a:rPr lang="es-BO" sz="900" dirty="0">
                <a:latin typeface="Century Gothic" panose="020B0502020202020204" pitchFamily="34" charset="0"/>
              </a:rPr>
              <a:t>UNIVERSIDAD SALESIANA DE BOLIVIA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900" dirty="0">
                <a:latin typeface="Century Gothic" panose="020B0502020202020204" pitchFamily="34" charset="0"/>
              </a:rPr>
              <a:t> </a:t>
            </a:r>
          </a:p>
          <a:p>
            <a:pPr algn="just">
              <a:lnSpc>
                <a:spcPct val="107000"/>
              </a:lnSpc>
            </a:pPr>
            <a:r>
              <a:rPr lang="es-BO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CIRCUITO 4</a:t>
            </a:r>
          </a:p>
          <a:p>
            <a:pPr algn="just">
              <a:lnSpc>
                <a:spcPct val="107000"/>
              </a:lnSpc>
            </a:pPr>
            <a:r>
              <a:rPr lang="es-BO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ZONA CENTRO 3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900" b="1" dirty="0">
                <a:solidFill>
                  <a:srgbClr val="D358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BO" sz="9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1"/>
            </a:pPr>
            <a:r>
              <a:rPr lang="es-BO" sz="900" dirty="0" smtClean="0">
                <a:latin typeface="Century Gothic" panose="020B0502020202020204" pitchFamily="34" charset="0"/>
              </a:rPr>
              <a:t>(OPCA</a:t>
            </a:r>
            <a:r>
              <a:rPr lang="es-BO" sz="900" dirty="0">
                <a:latin typeface="Century Gothic" panose="020B0502020202020204" pitchFamily="34" charset="0"/>
              </a:rPr>
              <a:t>) a UNIVERSIDAD MAYOR </a:t>
            </a:r>
            <a:r>
              <a:rPr lang="es-BO" sz="900" dirty="0" smtClean="0">
                <a:latin typeface="Century Gothic" panose="020B0502020202020204" pitchFamily="34" charset="0"/>
              </a:rPr>
              <a:t>DE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</a:pPr>
            <a:r>
              <a:rPr lang="es-BO" sz="900" dirty="0" smtClean="0">
                <a:latin typeface="Century Gothic" panose="020B0502020202020204" pitchFamily="34" charset="0"/>
              </a:rPr>
              <a:t>SAN ANDRECENTRO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</a:pPr>
            <a:r>
              <a:rPr lang="es-BO" sz="900" dirty="0" smtClean="0">
                <a:latin typeface="Century Gothic" panose="020B0502020202020204" pitchFamily="34" charset="0"/>
              </a:rPr>
              <a:t>JIHVA </a:t>
            </a:r>
            <a:r>
              <a:rPr lang="es-BO" sz="900" dirty="0">
                <a:latin typeface="Century Gothic" panose="020B0502020202020204" pitchFamily="34" charset="0"/>
              </a:rPr>
              <a:t>VEGAN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</a:pPr>
            <a:r>
              <a:rPr lang="es-BO" sz="900" dirty="0">
                <a:latin typeface="Century Gothic" panose="020B0502020202020204" pitchFamily="34" charset="0"/>
              </a:rPr>
              <a:t>MUSEO DE LA PRENSA DE LA FEDERACIÓN </a:t>
            </a:r>
            <a:r>
              <a:rPr lang="es-BO" sz="900" dirty="0" smtClean="0">
                <a:latin typeface="Century Gothic" panose="020B0502020202020204" pitchFamily="34" charset="0"/>
              </a:rPr>
              <a:t>DE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</a:pPr>
            <a:r>
              <a:rPr lang="es-BO" sz="900" dirty="0" smtClean="0">
                <a:latin typeface="Century Gothic" panose="020B0502020202020204" pitchFamily="34" charset="0"/>
              </a:rPr>
              <a:t>TRABAJADORES </a:t>
            </a:r>
            <a:r>
              <a:rPr lang="es-BO" sz="900" dirty="0">
                <a:latin typeface="Century Gothic" panose="020B0502020202020204" pitchFamily="34" charset="0"/>
              </a:rPr>
              <a:t>DE LA PRENSA DE LA PAZ (FTPLP).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</a:pPr>
            <a:r>
              <a:rPr lang="es-BO" sz="900" dirty="0">
                <a:latin typeface="Century Gothic" panose="020B0502020202020204" pitchFamily="34" charset="0"/>
              </a:rPr>
              <a:t>PODER LOCAL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</a:pPr>
            <a:r>
              <a:rPr lang="es-BO" sz="900" dirty="0">
                <a:latin typeface="Century Gothic" panose="020B0502020202020204" pitchFamily="34" charset="0"/>
              </a:rPr>
              <a:t>SERVICIO NACIONAL DE </a:t>
            </a:r>
            <a:r>
              <a:rPr lang="es-BO" sz="900" dirty="0" smtClean="0">
                <a:latin typeface="Century Gothic" panose="020B0502020202020204" pitchFamily="34" charset="0"/>
              </a:rPr>
              <a:t>AEROFOTOGRAMETRÍA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CONSERVATORIO PLURINACIONAL DE MÚSICA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1546225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SERVICIO GEOLÓGICO MINERO SERGEOMIN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MUSEO NACIONAL DE ARQUEOLOGÍA (MUNARQ)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SOCIEDAD JAPONESA LA PAZ - CENTRO 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HISTÓRICO DE LA INMIGRACIÓN JAPONESA A BOLIVIA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BIBLIOTECA CENTRAL UMSA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INSTITUTO DE INVESTIGACIONES DE ANTROPOLOGÍA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Y ARQUEOLOGÍA, UNIVERSIDAD MAYOR DE 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SAN ANDRÉS (</a:t>
            </a:r>
            <a:r>
              <a:rPr lang="es-BO" sz="900" dirty="0" err="1" smtClean="0">
                <a:latin typeface="Century Gothic" panose="020B0502020202020204" pitchFamily="34" charset="0"/>
              </a:rPr>
              <a:t>IIAAaUMSA</a:t>
            </a:r>
            <a:r>
              <a:rPr lang="es-BO" sz="900" dirty="0" smtClean="0">
                <a:latin typeface="Century Gothic" panose="020B0502020202020204" pitchFamily="34" charset="0"/>
              </a:rPr>
              <a:t>).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OBSERVATORIO DEL PATRIMONIO </a:t>
            </a:r>
          </a:p>
          <a:p>
            <a:pPr marL="228600" lvl="0" indent="-228600" algn="just">
              <a:lnSpc>
                <a:spcPct val="107000"/>
              </a:lnSpc>
              <a:buFont typeface="+mj-lt"/>
              <a:buAutoNum type="arabicPeriod" startAt="42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</a:rPr>
              <a:t>CULTURAL ARQUEOLOGICOS</a:t>
            </a: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ES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endParaRPr lang="es-BO" sz="900" b="1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900" b="1" dirty="0" smtClean="0">
                <a:solidFill>
                  <a:srgbClr val="D358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CIRCUITO 5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900" b="1" dirty="0" smtClean="0">
                <a:solidFill>
                  <a:srgbClr val="D358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 PEDRO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b="1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CENTRO CULTURAL "LA CHULA"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CENTRO CULTURAL YUNGARO SANTALLA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CHOLAHUASI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UNIDAD EDUCATIVA ADVENTISTA LOS ANDES Y MUSEO DEL CONQUISTADOR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CENTRO DE EDUCACION INFANTIL SHADYA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UNIDAD EDUCATIVA MARÍA AUXILIADORA LA PAZ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BANCO SOLIDARIO S.A.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COMUNIDAD DEL VINILO PROGRAMA DE RADIO/MUSITECH RECORDS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FACULTAD DE ARQUITECTURA, ARTES, DISEÑO Y URBANISMO. CARRERA DE ARQUITECTURA UMSA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1546225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FAADU a UNIVERSIDAD MAYOR DE SAN ANDRES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1546225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PRIVADA FRANZ TAMAYO a UNIFRANZ 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BIBLIOTECA MUNICIPAL “MARISCAL ANDRÉS DE SANTA CRUZ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CLUB DE COLECCIONISTAS BARBIE BOLIVIA OFICIAL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MINISTERIO DE SALUD Y DEPORTES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9"/>
              <a:tabLst>
                <a:tab pos="615950" algn="l"/>
                <a:tab pos="2114550" algn="l"/>
                <a:tab pos="4133850" algn="l"/>
                <a:tab pos="6496050" algn="l"/>
                <a:tab pos="7308850" algn="l"/>
                <a:tab pos="9302750" algn="l"/>
              </a:tabLst>
            </a:pPr>
            <a:r>
              <a:rPr lang="es-BO" sz="9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MARISCAL 1907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900" b="1" dirty="0" smtClean="0">
                <a:solidFill>
                  <a:srgbClr val="D358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BO" sz="9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4199426" y="16627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Espacios</a:t>
            </a:r>
            <a:r>
              <a:rPr kumimoji="0" lang="es-BO" sz="24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 Participantes por Zona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19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31" y="21893"/>
            <a:ext cx="10515600" cy="1325563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B96B338-6021-B3E0-E584-E34B2356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7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1352426" y="574927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Zona CENTRO y CORIPATA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81449" y="1194776"/>
            <a:ext cx="10345783" cy="9591472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1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ZONA 14 DE SEPTIEMBRE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4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FRATERNIDAD “PORVENIR AYMARA”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1000" b="1" dirty="0">
                <a:solidFill>
                  <a:srgbClr val="D358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BO" sz="1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ZONA MAX PAREDES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1546225" algn="l"/>
              </a:tabLst>
            </a:pPr>
            <a:r>
              <a:rPr lang="es-BO" sz="10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SANTUARIO "JESUS DEL GRAN PODER"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5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CENTRO CULTURAL DON BOSCO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BO" sz="1000" b="1" dirty="0">
                <a:solidFill>
                  <a:srgbClr val="D3583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1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ACTIVIDADES AL AIRE LIBRE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6"/>
            </a:pPr>
            <a:r>
              <a:rPr lang="es-BO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PAPÁ </a:t>
            </a: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GANJAH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INSTITUTO TÉCNICO “NUEVA BOLIVIA”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ACADEMIA PRE UNIVERSITARIA “</a:t>
            </a:r>
            <a:r>
              <a:rPr lang="es-BO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PREaU</a:t>
            </a: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C.O.M.”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ZIEL METAMORFOSIS DEL ALMA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CATÓLICA BOLIVIANA “SAN PABLO” UNIDAD ACADÉMICA CAMPESINA. CARRERA DE GASTRONOMÍA Y PRODUCCIÓN DE ALIMENTOS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CATÓLICA BOLIVIANA “SAN PABLO” UNIDAD ACADÉMICA CAMPESINA. CARRERA DE BIOQUÍMICA Y FARMACIA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MUSEO DE LA BIBLIA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RODRICOMICS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5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MUSEO DE JUEGOS DE ANTAÑO DE DON FORTUNATO a JUNTA DE VECINOS Z. SAN PEDRO BAJO</a:t>
            </a:r>
            <a:endParaRPr lang="es-BO" sz="105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PRECEA 3D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AKIRA PROJECT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SOCIEDAD CIENTÍFICA DE BIOIMAGENOLOGÍA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GOTIC WITCH ROOM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77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ARTE EN VIVO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546225" algn="l"/>
              </a:tabLst>
            </a:pPr>
            <a:r>
              <a:rPr lang="es-BO" sz="1000" b="1" dirty="0">
                <a:solidFill>
                  <a:srgbClr val="E36C0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BO" sz="10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546225" algn="l"/>
              </a:tabLst>
            </a:pPr>
            <a:r>
              <a:rPr lang="es-BO" sz="1000" b="1" dirty="0">
                <a:solidFill>
                  <a:srgbClr val="E36C0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CORIPATA</a:t>
            </a:r>
            <a:endParaRPr lang="es-BO" sz="10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MUSEO </a:t>
            </a: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LA UNIDAD EDUCATIVA CAP. LUIS RIVERO SÁNCHEZ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BO" sz="1050" dirty="0">
                <a:latin typeface="Century Gothic" panose="020B0502020202020204" pitchFamily="34" charset="0"/>
              </a:rPr>
              <a:t> </a:t>
            </a: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latin typeface="Century Gothic" panose="020B0502020202020204" pitchFamily="34" charset="0"/>
            </a:endParaRPr>
          </a:p>
          <a:p>
            <a:endParaRPr lang="es-ES" sz="1000" b="1" dirty="0" smtClean="0">
              <a:latin typeface="Century Gothic" panose="020B0502020202020204" pitchFamily="34" charset="0"/>
            </a:endParaRPr>
          </a:p>
          <a:p>
            <a:endParaRPr lang="es-ES" sz="1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ES" sz="1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54" y="899457"/>
            <a:ext cx="2783564" cy="18523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305" y="2392232"/>
            <a:ext cx="3661510" cy="198081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175" y="3682540"/>
            <a:ext cx="3706721" cy="26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19D4DAC-7940-B675-7E81-F8BD673CA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A82084C-8683-4853-EE22-CF934AD83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286" y="674912"/>
            <a:ext cx="10199914" cy="5191315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s-CL" sz="1600" b="1" dirty="0">
                <a:solidFill>
                  <a:srgbClr val="006699"/>
                </a:solidFill>
                <a:latin typeface="Century Gothic" panose="020B0502020202020204" pitchFamily="34" charset="0"/>
              </a:rPr>
              <a:t>INTRODUCCION</a:t>
            </a:r>
          </a:p>
          <a:p>
            <a:pPr algn="just">
              <a:lnSpc>
                <a:spcPct val="120000"/>
              </a:lnSpc>
            </a:pPr>
            <a:endParaRPr lang="es-CL" sz="1600" dirty="0">
              <a:latin typeface="Century Gothic" panose="020B0502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BO" sz="16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El Consejo Internacional de Museos (ICOM) organiza el Día Internacional de los Museos cada año con una temática diferente que</a:t>
            </a:r>
            <a:r>
              <a:rPr lang="es-ES" sz="16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responda a las preocupaciones sociales, políticas y culturales del momento</a:t>
            </a:r>
            <a:r>
              <a:rPr lang="es-BO" sz="16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con el objetivo de concientizar a la población sobre el papel fundamental que desempeñan los museos, en la presente gestión e</a:t>
            </a:r>
            <a:r>
              <a:rPr lang="es-ES" sz="16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 ICOM a propuesto el lema "</a:t>
            </a:r>
            <a:r>
              <a:rPr lang="es-ES" sz="1600" b="1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Museos que unen a un mundo dividido" </a:t>
            </a:r>
            <a:r>
              <a:rPr lang="es-ES" sz="16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buscando destacar que los museos son espacios neutrales y seguros donde se puede construir el diálogo y que actúan como puentes entre las divisiones culturales, sociales y geopolíticas, mostrando que la cultura es una herencia compartida por la humanidad, los museos ayudan a recordar lo que nos une por encima de nuestras diferencias.</a:t>
            </a:r>
            <a:endParaRPr lang="es-BO" sz="1600" dirty="0">
              <a:solidFill>
                <a:srgbClr val="59595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s-BO" sz="16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En este sentido en la presente gestión 2026 se ha propuesto realizar la XX Larga Noche de Museos – 2026 con el lema </a:t>
            </a:r>
            <a:r>
              <a:rPr lang="es-BO" sz="1600" b="1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“La Paz ciudad que une cultura, raíces e historia” </a:t>
            </a:r>
            <a:r>
              <a:rPr lang="es-BO" sz="16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en cuya versión se pretende enfatizar en la importancia de la difusión y promoción  de los museos y la red de espacios culturales para concientizar a la población sobre el papel fundamental de los museos como medios de intercambio cultural, enriquecimiento de las culturas,  la cooperación y la paz entre los pueblos a través del conocimiento de nuestra historia y nuestras raíces,</a:t>
            </a:r>
          </a:p>
        </p:txBody>
      </p:sp>
    </p:spTree>
    <p:extLst>
      <p:ext uri="{BB962C8B-B14F-4D97-AF65-F5344CB8AC3E}">
        <p14:creationId xmlns:p14="http://schemas.microsoft.com/office/powerpoint/2010/main" val="4075425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31" y="21893"/>
            <a:ext cx="10515600" cy="1325563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B96B338-6021-B3E0-E584-E34B2356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1349162" y="420803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Zona MIRAFLORES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49161" y="937673"/>
            <a:ext cx="9667181" cy="523929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es-ES" sz="1200" b="1" dirty="0" smtClean="0">
              <a:solidFill>
                <a:srgbClr val="7030A0"/>
              </a:solidFill>
            </a:endParaRPr>
          </a:p>
          <a:p>
            <a:r>
              <a:rPr lang="es-ES" sz="1200" b="1" dirty="0" smtClean="0">
                <a:solidFill>
                  <a:srgbClr val="7030A0"/>
                </a:solidFill>
              </a:rPr>
              <a:t>CIRCUITO </a:t>
            </a:r>
            <a:r>
              <a:rPr lang="es-ES" sz="1200" b="1" dirty="0">
                <a:solidFill>
                  <a:srgbClr val="7030A0"/>
                </a:solidFill>
              </a:rPr>
              <a:t>9</a:t>
            </a:r>
          </a:p>
          <a:p>
            <a:r>
              <a:rPr lang="es-ES" sz="1200" b="1" dirty="0">
                <a:solidFill>
                  <a:srgbClr val="7030A0"/>
                </a:solidFill>
              </a:rPr>
              <a:t>ZONA MIRAFLORES 1</a:t>
            </a:r>
          </a:p>
          <a:p>
            <a:endParaRPr lang="es-ES" sz="1200" dirty="0"/>
          </a:p>
          <a:p>
            <a:r>
              <a:rPr lang="es-ES" sz="1200" dirty="0" smtClean="0"/>
              <a:t>1. UNIVERSIDAD </a:t>
            </a:r>
            <a:r>
              <a:rPr lang="es-ES" sz="1200" dirty="0"/>
              <a:t>PRIVADA DEL VALLE - SEDE LA PAZ</a:t>
            </a:r>
          </a:p>
          <a:p>
            <a:r>
              <a:rPr lang="es-ES" sz="1200" dirty="0" smtClean="0"/>
              <a:t>2. CENTRO </a:t>
            </a:r>
            <a:r>
              <a:rPr lang="es-ES" sz="1200" dirty="0"/>
              <a:t>CULTURAL “CASA DEL POETA”</a:t>
            </a:r>
          </a:p>
          <a:p>
            <a:r>
              <a:rPr lang="es-ES" sz="1200" dirty="0" smtClean="0"/>
              <a:t>3. ESPACIO </a:t>
            </a:r>
            <a:r>
              <a:rPr lang="es-ES" sz="1200" dirty="0"/>
              <a:t>INTERÁCTIVO MEMORIA Y FUTURO PIPIRIPI</a:t>
            </a:r>
          </a:p>
          <a:p>
            <a:r>
              <a:rPr lang="es-ES" sz="1200" dirty="0" smtClean="0"/>
              <a:t>4. FUNDACIÓN </a:t>
            </a:r>
            <a:r>
              <a:rPr lang="es-ES" sz="1200" dirty="0"/>
              <a:t>REPOSITORIO DE LA MEMORIA DEMOCRÁTICA EN BOLIVIA</a:t>
            </a:r>
          </a:p>
          <a:p>
            <a:r>
              <a:rPr lang="es-ES" sz="1200" dirty="0"/>
              <a:t>Paseo de la Memoria Av. del Ejército</a:t>
            </a:r>
          </a:p>
          <a:p>
            <a:r>
              <a:rPr lang="es-ES" sz="1200" dirty="0" smtClean="0"/>
              <a:t>5. INFOCAL </a:t>
            </a:r>
            <a:r>
              <a:rPr lang="es-ES" sz="1200" dirty="0"/>
              <a:t>LA PAZ </a:t>
            </a:r>
          </a:p>
          <a:p>
            <a:r>
              <a:rPr lang="es-ES" sz="1200" dirty="0" smtClean="0"/>
              <a:t>6. MUSEO </a:t>
            </a:r>
            <a:r>
              <a:rPr lang="es-ES" sz="1200" dirty="0"/>
              <a:t>DE ANATOMIA- DEPARTAMENTO FACULTATIVO </a:t>
            </a:r>
            <a:r>
              <a:rPr lang="es-ES" sz="1200" dirty="0" smtClean="0"/>
              <a:t>DE</a:t>
            </a:r>
          </a:p>
          <a:p>
            <a:r>
              <a:rPr lang="es-ES" sz="1200" dirty="0" smtClean="0"/>
              <a:t>CIENCIAS </a:t>
            </a:r>
            <a:r>
              <a:rPr lang="es-ES" sz="1200" dirty="0"/>
              <a:t>MORFOLÓGICAS DE LA FACULTAD DE MEDICINA</a:t>
            </a:r>
            <a:r>
              <a:rPr lang="es-ES" sz="1200" dirty="0" smtClean="0"/>
              <a:t>,</a:t>
            </a:r>
          </a:p>
          <a:p>
            <a:r>
              <a:rPr lang="es-ES" sz="1200" dirty="0" smtClean="0"/>
              <a:t>ENFERMERÍA</a:t>
            </a:r>
            <a:r>
              <a:rPr lang="es-ES" sz="1200" dirty="0"/>
              <a:t>, NUTRICIÓN Y TECNOLOGÍA MÉDICA – U.M.S.A.</a:t>
            </a:r>
          </a:p>
          <a:p>
            <a:endParaRPr lang="es-ES" sz="1200" dirty="0"/>
          </a:p>
          <a:p>
            <a:r>
              <a:rPr lang="es-ES" sz="1200" b="1" dirty="0">
                <a:solidFill>
                  <a:srgbClr val="7030A0"/>
                </a:solidFill>
              </a:rPr>
              <a:t>CIRCUITO 10</a:t>
            </a:r>
          </a:p>
          <a:p>
            <a:r>
              <a:rPr lang="es-ES" sz="1200" b="1" dirty="0">
                <a:solidFill>
                  <a:srgbClr val="7030A0"/>
                </a:solidFill>
              </a:rPr>
              <a:t>ZONA MIRAFLORES 2</a:t>
            </a:r>
          </a:p>
          <a:p>
            <a:endParaRPr lang="es-ES" sz="1200" dirty="0"/>
          </a:p>
          <a:p>
            <a:r>
              <a:rPr lang="es-ES" sz="1200" dirty="0" smtClean="0"/>
              <a:t>7. MUSEO </a:t>
            </a:r>
            <a:r>
              <a:rPr lang="es-ES" sz="1200" dirty="0"/>
              <a:t>DE LA REVOLUCIÓN NACIONAL</a:t>
            </a:r>
          </a:p>
          <a:p>
            <a:r>
              <a:rPr lang="es-ES" sz="1200" dirty="0" smtClean="0"/>
              <a:t>8. JARDÍN </a:t>
            </a:r>
            <a:r>
              <a:rPr lang="es-ES" sz="1200" dirty="0"/>
              <a:t>INFANTIL “CHISPAS DE LUZ”</a:t>
            </a:r>
          </a:p>
          <a:p>
            <a:r>
              <a:rPr lang="es-ES" sz="1200" dirty="0" smtClean="0"/>
              <a:t>9. ESPACIO </a:t>
            </a:r>
            <a:r>
              <a:rPr lang="es-ES" sz="1200" dirty="0"/>
              <a:t>SOCIOCULTURAL RUWAY – KAORI CLUB</a:t>
            </a:r>
          </a:p>
          <a:p>
            <a:r>
              <a:rPr lang="es-ES" sz="1200" dirty="0" smtClean="0"/>
              <a:t>10. UNIVERSIDAD </a:t>
            </a:r>
            <a:r>
              <a:rPr lang="es-ES" sz="1200" dirty="0"/>
              <a:t>CENTRAL – UNICEN</a:t>
            </a:r>
          </a:p>
          <a:p>
            <a:r>
              <a:rPr lang="es-ES" sz="1200" dirty="0" smtClean="0"/>
              <a:t>11. AMANITA </a:t>
            </a:r>
            <a:r>
              <a:rPr lang="es-ES" sz="1200" dirty="0"/>
              <a:t>CAFÉ MARKET</a:t>
            </a:r>
          </a:p>
          <a:p>
            <a:r>
              <a:rPr lang="es-ES" sz="1200" dirty="0" smtClean="0"/>
              <a:t>12. TEATRO </a:t>
            </a:r>
            <a:r>
              <a:rPr lang="es-ES" sz="1200" dirty="0"/>
              <a:t>– DÁVILA. COLEGIO EXPERIMENTAL HUGO DÁVILA</a:t>
            </a:r>
          </a:p>
          <a:p>
            <a:r>
              <a:rPr lang="es-ES" sz="1200" dirty="0" smtClean="0"/>
              <a:t>13. MUSEO </a:t>
            </a:r>
            <a:r>
              <a:rPr lang="es-ES" sz="1200" dirty="0"/>
              <a:t>DE RADIO CRUZ DEL SUR </a:t>
            </a:r>
          </a:p>
          <a:p>
            <a:r>
              <a:rPr lang="es-ES" sz="1200" dirty="0" smtClean="0"/>
              <a:t>14. TEMPLETE SEMISUBTERRANEO </a:t>
            </a:r>
          </a:p>
          <a:p>
            <a:r>
              <a:rPr lang="es-ES" sz="1200" dirty="0"/>
              <a:t> </a:t>
            </a:r>
            <a:r>
              <a:rPr lang="es-ES" sz="1200" dirty="0" smtClean="0"/>
              <a:t>     MUSEO ARQUEOLÓGICO AL AIRE LIBE</a:t>
            </a:r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b="1" dirty="0" smtClean="0">
              <a:solidFill>
                <a:srgbClr val="7030A0"/>
              </a:solidFill>
            </a:endParaRPr>
          </a:p>
          <a:p>
            <a:r>
              <a:rPr lang="es-ES" sz="1200" b="1" dirty="0" smtClean="0">
                <a:solidFill>
                  <a:srgbClr val="7030A0"/>
                </a:solidFill>
              </a:rPr>
              <a:t>PUNTO </a:t>
            </a:r>
            <a:r>
              <a:rPr lang="es-ES" sz="1200" b="1" dirty="0">
                <a:solidFill>
                  <a:srgbClr val="7030A0"/>
                </a:solidFill>
              </a:rPr>
              <a:t>CULTURAL VILLA SAN ANTONIO</a:t>
            </a:r>
          </a:p>
          <a:p>
            <a:endParaRPr lang="es-ES" sz="1200" dirty="0"/>
          </a:p>
          <a:p>
            <a:r>
              <a:rPr lang="es-ES" sz="1200" dirty="0" smtClean="0"/>
              <a:t>15. </a:t>
            </a:r>
            <a:r>
              <a:rPr lang="es-ES" sz="1200" dirty="0" smtClean="0"/>
              <a:t>UNIDAD </a:t>
            </a:r>
            <a:r>
              <a:rPr lang="es-ES" sz="1200" dirty="0"/>
              <a:t>EDUCATIVA SERGIO ALMARAZ FÉ Y ALEGRÍA</a:t>
            </a:r>
          </a:p>
          <a:p>
            <a:r>
              <a:rPr lang="es-ES" sz="1200" dirty="0" smtClean="0"/>
              <a:t>16. </a:t>
            </a:r>
            <a:r>
              <a:rPr lang="es-ES" sz="1200" dirty="0" smtClean="0"/>
              <a:t>“</a:t>
            </a:r>
            <a:r>
              <a:rPr lang="es-ES" sz="1200" dirty="0"/>
              <a:t>BOLIVIAN TRADITIONS</a:t>
            </a:r>
            <a:r>
              <a:rPr lang="es-ES" sz="1200" dirty="0" smtClean="0"/>
              <a:t>”</a:t>
            </a:r>
            <a:endParaRPr lang="es-ES" sz="1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251" y="2285129"/>
            <a:ext cx="4503421" cy="29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31" y="21893"/>
            <a:ext cx="10515600" cy="1325563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B96B338-6021-B3E0-E584-E34B2356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7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1433969" y="276525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Zona SOPOCACHI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309939" y="779129"/>
            <a:ext cx="10345783" cy="9694962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s-BO" sz="1200" b="1" dirty="0">
                <a:solidFill>
                  <a:srgbClr val="7030A0"/>
                </a:solidFill>
              </a:rPr>
              <a:t>CIRCUITO 6 </a:t>
            </a:r>
          </a:p>
          <a:p>
            <a:r>
              <a:rPr lang="es-BO" sz="1200" b="1" dirty="0">
                <a:solidFill>
                  <a:srgbClr val="7030A0"/>
                </a:solidFill>
              </a:rPr>
              <a:t>SOPOCACHI</a:t>
            </a:r>
          </a:p>
          <a:p>
            <a:r>
              <a:rPr lang="es-BO" sz="1200" b="1" dirty="0"/>
              <a:t> </a:t>
            </a:r>
            <a:endParaRPr lang="es-BO" sz="1200" dirty="0"/>
          </a:p>
          <a:p>
            <a:pPr marL="228600" lvl="0" indent="-228600">
              <a:buFont typeface="+mj-lt"/>
              <a:buAutoNum type="arabicPeriod"/>
            </a:pPr>
            <a:r>
              <a:rPr lang="es-BO" sz="1000" dirty="0"/>
              <a:t>CASA VIRGEN DE LOS DESEOS - RADIO DESEO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/>
              <a:t>CASA MUSEO INÉS CÓRDOVA- GIL IMANA FC-BCB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/>
              <a:t>DA VINCI EDUCATIVO 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/>
              <a:t>COMUNIDAD &amp; RAICES EL CORA 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/>
              <a:t>CIRCULO DE LA UNIÓN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/>
              <a:t>WOOF CLUB RUTAS CON PERROS 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/>
              <a:t>ESSENZA RISTORANTE GALERIA SONORA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/>
              <a:t>FACULTAD DE HUMANIDADES Y CIENCIAS DE </a:t>
            </a:r>
            <a:endParaRPr lang="es-BO" sz="1000" dirty="0" smtClean="0"/>
          </a:p>
          <a:p>
            <a:pPr lvl="0"/>
            <a:r>
              <a:rPr lang="es-BO" sz="1000" dirty="0"/>
              <a:t> </a:t>
            </a:r>
            <a:r>
              <a:rPr lang="es-BO" sz="1000" dirty="0" smtClean="0"/>
              <a:t>       LA </a:t>
            </a:r>
            <a:r>
              <a:rPr lang="es-BO" sz="1000" dirty="0"/>
              <a:t>EDUCACIÓN DE LA UMSA</a:t>
            </a:r>
          </a:p>
          <a:p>
            <a:pPr marL="228600" indent="-228600">
              <a:buFont typeface="+mj-lt"/>
              <a:buAutoNum type="arabicPeriod" startAt="9"/>
            </a:pPr>
            <a:r>
              <a:rPr lang="es-BO" sz="1000" dirty="0"/>
              <a:t>  ARCHIVO DE LA PAZ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CARRERA DE CIENCIAS DE LA INFORMACIÓN – UMSA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MUSEO FERNANDO MONTES FC – BCB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CENTRO PSICOPEDAGÓGICO Y DE INVESTIGACIÓN EN EDUCACIÓN SUPERIOR </a:t>
            </a:r>
          </a:p>
          <a:p>
            <a:pPr marL="228600" indent="-228600">
              <a:buFont typeface="+mj-lt"/>
              <a:buAutoNum type="arabicPeriod" startAt="9"/>
            </a:pPr>
            <a:r>
              <a:rPr lang="es-BO" sz="1000" dirty="0"/>
              <a:t>(CEPIES), DEPENDIENTE DE LA UNIVERSIDAD </a:t>
            </a:r>
            <a:endParaRPr lang="es-BO" sz="1000" dirty="0" smtClean="0"/>
          </a:p>
          <a:p>
            <a:r>
              <a:rPr lang="es-BO" sz="1000" dirty="0"/>
              <a:t> </a:t>
            </a:r>
            <a:r>
              <a:rPr lang="es-BO" sz="1000" dirty="0" smtClean="0"/>
              <a:t>       MAYOR </a:t>
            </a:r>
            <a:r>
              <a:rPr lang="es-BO" sz="1000" dirty="0"/>
              <a:t>DE SAN ANDRÉS (U.M.S.A.).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HOTEL MARTI 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LA GALERIE ALIANZA FRANCESA DE LA PAZ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CHEZ MOUSTACHE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PRIMERA ESCUELA DE HOTELERIA Y TURISMO DE BOLIVIA – MUGAB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n-US" sz="1000" dirty="0"/>
              <a:t>MATCH POINT – CULTURE BAR  </a:t>
            </a:r>
            <a:endParaRPr lang="es-BO" sz="1000" dirty="0"/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CINEMATECA BOLIVIANA 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STAR WARS FAN CLUB BOLIVIA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INSTITUTO DE FORMACIÓN ARTÍSTICA "ACADEMIA NACIONAL DE BELLAS ARTES </a:t>
            </a:r>
          </a:p>
          <a:p>
            <a:pPr marL="228600" indent="-228600">
              <a:buFont typeface="+mj-lt"/>
              <a:buAutoNum type="arabicPeriod" startAt="9"/>
            </a:pPr>
            <a:r>
              <a:rPr lang="es-BO" sz="1000" dirty="0"/>
              <a:t>HERNANDO SILES"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CICLICK. RESTAURANTE GALERIA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ROKITA CULTURAL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SOCIETA DANTE ALIGHIERI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CINE TEATRO MUNICIPAL 6 DE AGOSTO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PUEBLO VIEJO 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UNIVERSIDAD PRIVADA SAN FRANCISCO DE ASÍS</a:t>
            </a:r>
          </a:p>
          <a:p>
            <a:pPr marL="228600" lvl="0" indent="-228600">
              <a:buFont typeface="+mj-lt"/>
              <a:buAutoNum type="arabicPeriod" startAt="9"/>
            </a:pPr>
            <a:r>
              <a:rPr lang="es-BO" sz="1000" dirty="0"/>
              <a:t>ESPACIO MULTIDISCIPLINARIO VITAL</a:t>
            </a:r>
          </a:p>
          <a:p>
            <a:endParaRPr lang="es-ES" sz="1200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r>
              <a:rPr lang="es-BO" sz="1000" b="1" dirty="0">
                <a:solidFill>
                  <a:srgbClr val="7030A0"/>
                </a:solidFill>
              </a:rPr>
              <a:t>SOPOCACHI 2</a:t>
            </a:r>
            <a:endParaRPr lang="es-BO" sz="1000" dirty="0">
              <a:solidFill>
                <a:srgbClr val="7030A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s-BO" sz="1000" b="1" dirty="0">
                <a:solidFill>
                  <a:srgbClr val="7030A0"/>
                </a:solidFill>
              </a:rPr>
              <a:t>CIRCUITO 7</a:t>
            </a:r>
            <a:endParaRPr lang="es-BO" sz="1000" dirty="0">
              <a:solidFill>
                <a:srgbClr val="7030A0"/>
              </a:solidFill>
            </a:endParaRPr>
          </a:p>
          <a:p>
            <a:r>
              <a:rPr lang="es-BO" sz="1000" b="1" dirty="0"/>
              <a:t> </a:t>
            </a:r>
            <a:endParaRPr lang="es-BO" sz="1000" dirty="0"/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/>
              <a:t>ESPACIO SIMON I. PATIÑO</a:t>
            </a:r>
          </a:p>
          <a:p>
            <a:pPr marL="228600" lvl="0" indent="-228600">
              <a:buFont typeface="+mj-lt"/>
              <a:buAutoNum type="arabicPeriod" startAt="30"/>
            </a:pPr>
            <a:r>
              <a:rPr lang="es-ES" sz="1000" dirty="0"/>
              <a:t>VARIANTE ESPACIO DE ARTE Y DISEÑO BOLIVIANO</a:t>
            </a:r>
            <a:endParaRPr lang="es-BO" sz="1000" dirty="0"/>
          </a:p>
          <a:p>
            <a:pPr marL="228600" lvl="0" indent="-228600">
              <a:buFont typeface="+mj-lt"/>
              <a:buAutoNum type="arabicPeriod" startAt="30"/>
            </a:pPr>
            <a:r>
              <a:rPr lang="es-ES" sz="1000" dirty="0"/>
              <a:t>ORGANIZACIÓN CULTURAL NUEVA ACRÓPOLIS ARTE</a:t>
            </a:r>
            <a:endParaRPr lang="es-BO" sz="1000" dirty="0"/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/>
              <a:t>CENTRO CULTURAL MUSEO MARINA NUÑEZ DEL PRADO </a:t>
            </a:r>
            <a:endParaRPr lang="es-BO" sz="1000" dirty="0" smtClean="0"/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 smtClean="0"/>
              <a:t>CASA DE PIEDRA</a:t>
            </a:r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 smtClean="0"/>
              <a:t>UNIDAD EDUCATIVA CIDEI S.R.L. - GRUPO ACUARELA</a:t>
            </a:r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 smtClean="0"/>
              <a:t>MUSEO DE MUÑECAS "ELSA PAREDES DE SALAZAR" FC- BCB</a:t>
            </a:r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 smtClean="0"/>
              <a:t>SULTANA CAFÉ ARTE</a:t>
            </a:r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 smtClean="0"/>
              <a:t>CASA DE LAS FLAVIADAS (FFMV)</a:t>
            </a:r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 smtClean="0"/>
              <a:t>LA CHOPPERÍA</a:t>
            </a:r>
          </a:p>
          <a:p>
            <a:pPr marL="228600" lvl="0" indent="-228600">
              <a:buFont typeface="+mj-lt"/>
              <a:buAutoNum type="arabicPeriod" startAt="30"/>
            </a:pPr>
            <a:r>
              <a:rPr lang="es-BO" sz="1000" dirty="0" smtClean="0"/>
              <a:t>CENTRO COMERCIAL DE ARTE “CORPORACIÓN DE ARTE”</a:t>
            </a:r>
          </a:p>
          <a:p>
            <a:endParaRPr lang="es-ES" sz="1200" b="1" dirty="0" smtClean="0"/>
          </a:p>
          <a:p>
            <a:r>
              <a:rPr lang="es-BO" sz="1000" b="1" dirty="0" smtClean="0">
                <a:solidFill>
                  <a:srgbClr val="7030A0"/>
                </a:solidFill>
              </a:rPr>
              <a:t>SAN JORGE</a:t>
            </a:r>
          </a:p>
          <a:p>
            <a:r>
              <a:rPr lang="es-BO" sz="1000" b="1" dirty="0" smtClean="0">
                <a:solidFill>
                  <a:srgbClr val="7030A0"/>
                </a:solidFill>
              </a:rPr>
              <a:t>CIRCUITO 8</a:t>
            </a:r>
          </a:p>
          <a:p>
            <a:r>
              <a:rPr lang="es-BO" sz="1200" b="1" dirty="0" smtClean="0"/>
              <a:t> </a:t>
            </a:r>
            <a:endParaRPr lang="es-BO" sz="1200" dirty="0" smtClean="0"/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MONSTER DOJO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419" sz="1000" dirty="0" smtClean="0"/>
              <a:t>CASA BOLIVIA MUNDO </a:t>
            </a:r>
            <a:endParaRPr lang="es-BO" sz="1000" dirty="0" smtClean="0"/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ORANGE KIDS –CLUB DE DESARROLLO INFANTIL Y 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ESTIMULACIÓN TEMPRANA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FERIA DEL ARTE LIBRE 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CBA FUNDACION CULTURAL Y EDUCATIVA LA PAZ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LAS TRES ESCOBAS CAFÉ MAGICO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CÁMARA DEPARTAMENTAL DEL LIBRO DE LA PAZ.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EMBAJADA DE BRASIL EN LA PAZ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CAF BANCO DE DESARROLLO DE AMERICA LATINA Y 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EL CARIBE 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FUNDACIÓN JUVENTUD SIN LÍMITES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ACUARELA JARDIN INFANTIL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HIDALGO – COMPAÑÍA ESCÉNICA</a:t>
            </a:r>
          </a:p>
          <a:p>
            <a:pPr marL="228600" lvl="0" indent="-228600">
              <a:buFont typeface="+mj-lt"/>
              <a:buAutoNum type="arabicPeriod" startAt="41"/>
            </a:pPr>
            <a:r>
              <a:rPr lang="es-BO" sz="1000" dirty="0" smtClean="0"/>
              <a:t>BOLIVIA COMPONE</a:t>
            </a:r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r>
              <a:rPr lang="es-BO" sz="1000" b="1" dirty="0" smtClean="0">
                <a:solidFill>
                  <a:srgbClr val="7030A0"/>
                </a:solidFill>
              </a:rPr>
              <a:t>PUNTO CULTURAL-SOPOCACHI </a:t>
            </a:r>
          </a:p>
          <a:p>
            <a:pPr marL="228600" lvl="0" indent="-228600">
              <a:buFont typeface="+mj-lt"/>
              <a:buAutoNum type="arabicPeriod" startAt="56"/>
            </a:pPr>
            <a:r>
              <a:rPr lang="es-BO" sz="1000" dirty="0" smtClean="0"/>
              <a:t>CREER EN TI  </a:t>
            </a:r>
          </a:p>
          <a:p>
            <a:r>
              <a:rPr lang="es-BO" sz="1000" dirty="0" smtClean="0"/>
              <a:t> </a:t>
            </a:r>
          </a:p>
          <a:p>
            <a:r>
              <a:rPr lang="es-BO" sz="1000" b="1" dirty="0" smtClean="0">
                <a:solidFill>
                  <a:srgbClr val="7030A0"/>
                </a:solidFill>
              </a:rPr>
              <a:t>ACTIVIDADES AL AIRE LIBRE</a:t>
            </a:r>
          </a:p>
          <a:p>
            <a:pPr marL="228600" indent="-228600">
              <a:buFont typeface="+mj-lt"/>
              <a:buAutoNum type="arabicPeriod" startAt="57"/>
            </a:pPr>
            <a:r>
              <a:rPr lang="es-BO" sz="1000" dirty="0" smtClean="0"/>
              <a:t>MONTÍCULO </a:t>
            </a:r>
            <a:r>
              <a:rPr lang="es-BO" sz="1000" dirty="0"/>
              <a:t>- Unidad de Turismo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BOLIVIA UBUNTU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ES" sz="1000" dirty="0"/>
              <a:t>MUJER PACEÑA: HISTORIA, FUERZA E IDENTIDAD</a:t>
            </a:r>
            <a:endParaRPr lang="es-BO" sz="1000" dirty="0"/>
          </a:p>
          <a:p>
            <a:pPr marL="228600" lvl="0" indent="-228600">
              <a:buFont typeface="+mj-lt"/>
              <a:buAutoNum type="arabicPeriod" startAt="57"/>
            </a:pPr>
            <a:r>
              <a:rPr lang="es-ES" sz="1000" dirty="0"/>
              <a:t>ANIMACOM</a:t>
            </a:r>
            <a:endParaRPr lang="es-BO" sz="1000" dirty="0"/>
          </a:p>
          <a:p>
            <a:pPr marL="228600" lvl="0" indent="-228600">
              <a:buFont typeface="+mj-lt"/>
              <a:buAutoNum type="arabicPeriod" startAt="57"/>
            </a:pPr>
            <a:r>
              <a:rPr lang="es-ES" sz="1000" dirty="0"/>
              <a:t>ANIME BOLIVIA</a:t>
            </a:r>
            <a:endParaRPr lang="es-BO" sz="1000" dirty="0"/>
          </a:p>
          <a:p>
            <a:pPr marL="228600" lvl="0" indent="-228600">
              <a:buFont typeface="+mj-lt"/>
              <a:buAutoNum type="arabicPeriod" startAt="57"/>
            </a:pPr>
            <a:r>
              <a:rPr lang="es-ES" sz="1000" dirty="0"/>
              <a:t>EDITORIAL DEL ESTADO PLURINACIONAL DE BOLIVIA </a:t>
            </a:r>
            <a:endParaRPr lang="es-BO" sz="1000" dirty="0"/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INSTITUTO DE LA MUJER -ONU MUJERES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EL CALLEJÓN MEDIEVAL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LA CALLE DE LA CULTURA Y TURISMO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WALIKI ADVENTURES. 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RED LINE BIKING BOLIVIA. 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CLUB KIDS. 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LA PAZ SIGHTSEEINE.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LA MAISON DE LA BOLIVIE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LE PETIT CAFÉ LA PAZ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MATERIA GRIS. 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TITICACA BOLIVIA.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LANGUAGE TO GO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BALSA TOURS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ARTE EN VIVO. 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POLICÍA BOLIVIANA </a:t>
            </a:r>
          </a:p>
          <a:p>
            <a:pPr marL="228600" lvl="0" indent="-228600">
              <a:buFont typeface="+mj-lt"/>
              <a:buAutoNum type="arabicPeriod" startAt="57"/>
            </a:pPr>
            <a:r>
              <a:rPr lang="es-BO" sz="1000" dirty="0"/>
              <a:t>LA CASA MUSEO SOLÓN</a:t>
            </a:r>
          </a:p>
          <a:p>
            <a:r>
              <a:rPr lang="es-BO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995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31" y="21893"/>
            <a:ext cx="10515600" cy="1325563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B96B338-6021-B3E0-E584-E34B2356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425" y="21893"/>
            <a:ext cx="12192000" cy="6857999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1401247" y="517909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BO" sz="24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entury Gothic" panose="020B0502020202020204" pitchFamily="34" charset="0"/>
                <a:cs typeface="Andalus" panose="02020603050405020304" pitchFamily="18" charset="-78"/>
              </a:rPr>
              <a:t>Zona SUR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24992" y="1198945"/>
            <a:ext cx="9761019" cy="8032968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s-BO" sz="1200" b="1" dirty="0">
                <a:solidFill>
                  <a:srgbClr val="7030A0"/>
                </a:solidFill>
              </a:rPr>
              <a:t>CIRCUITO 11</a:t>
            </a:r>
            <a:endParaRPr lang="es-BO" sz="1200" dirty="0">
              <a:solidFill>
                <a:srgbClr val="7030A0"/>
              </a:solidFill>
            </a:endParaRPr>
          </a:p>
          <a:p>
            <a:r>
              <a:rPr lang="es-BO" sz="1200" b="1" dirty="0">
                <a:solidFill>
                  <a:srgbClr val="7030A0"/>
                </a:solidFill>
              </a:rPr>
              <a:t>ZONA SUR 1 OBRAJES</a:t>
            </a:r>
            <a:endParaRPr lang="es-BO" sz="1200" dirty="0">
              <a:solidFill>
                <a:srgbClr val="7030A0"/>
              </a:solidFill>
            </a:endParaRPr>
          </a:p>
          <a:p>
            <a:pPr lvl="0"/>
            <a:endParaRPr lang="es-BO" sz="1200" b="1" dirty="0" smtClean="0"/>
          </a:p>
          <a:p>
            <a:pPr marL="228600" lvl="0" indent="-228600">
              <a:buFont typeface="+mj-lt"/>
              <a:buAutoNum type="arabicPeriod"/>
            </a:pPr>
            <a:r>
              <a:rPr lang="es-BO" sz="1200" dirty="0" smtClean="0"/>
              <a:t>CARRERA </a:t>
            </a:r>
            <a:r>
              <a:rPr lang="es-BO" sz="1200" dirty="0"/>
              <a:t>DE ARTES PLÁSTICAS Y </a:t>
            </a:r>
            <a:r>
              <a:rPr lang="es-BO" sz="1200" dirty="0" smtClean="0"/>
              <a:t>DISEÑO</a:t>
            </a:r>
          </a:p>
          <a:p>
            <a:pPr lvl="0"/>
            <a:r>
              <a:rPr lang="es-BO" sz="1200" dirty="0"/>
              <a:t> </a:t>
            </a:r>
            <a:r>
              <a:rPr lang="es-BO" sz="1200" dirty="0" smtClean="0"/>
              <a:t>     GRÁFICO </a:t>
            </a:r>
            <a:r>
              <a:rPr lang="es-BO" sz="1200" dirty="0"/>
              <a:t>– UMSA</a:t>
            </a:r>
          </a:p>
          <a:p>
            <a:pPr lvl="0"/>
            <a:r>
              <a:rPr lang="es-BO" sz="1200" dirty="0" smtClean="0"/>
              <a:t>2.   UNIVERSIDAD </a:t>
            </a:r>
            <a:r>
              <a:rPr lang="es-BO" sz="1200" dirty="0"/>
              <a:t>CATÓLICA BOLIVIANA </a:t>
            </a:r>
            <a:endParaRPr lang="es-BO" sz="1200" dirty="0" smtClean="0"/>
          </a:p>
          <a:p>
            <a:pPr lvl="0"/>
            <a:r>
              <a:rPr lang="es-BO" sz="1200" dirty="0"/>
              <a:t> </a:t>
            </a:r>
            <a:r>
              <a:rPr lang="es-BO" sz="1200" dirty="0" smtClean="0"/>
              <a:t>      “</a:t>
            </a:r>
            <a:r>
              <a:rPr lang="es-BO" sz="1200" dirty="0"/>
              <a:t>SAN PABLO”</a:t>
            </a:r>
          </a:p>
          <a:p>
            <a:pPr marL="228600" lvl="0" indent="-228600">
              <a:buAutoNum type="arabicPeriod" startAt="3"/>
            </a:pPr>
            <a:r>
              <a:rPr lang="es-BO" sz="1200" dirty="0" smtClean="0"/>
              <a:t>GRAN </a:t>
            </a:r>
            <a:r>
              <a:rPr lang="es-BO" sz="1200" dirty="0"/>
              <a:t>LOGIA FEMENINA DE </a:t>
            </a:r>
            <a:r>
              <a:rPr lang="es-BO" sz="1200" dirty="0" smtClean="0"/>
              <a:t>BOLIVIA</a:t>
            </a:r>
          </a:p>
          <a:p>
            <a:pPr marL="228600" lvl="0" indent="-228600">
              <a:buAutoNum type="arabicPeriod" startAt="3"/>
            </a:pPr>
            <a:r>
              <a:rPr lang="es-BO" sz="1200" dirty="0" smtClean="0"/>
              <a:t>MUSEO </a:t>
            </a:r>
            <a:r>
              <a:rPr lang="es-BO" sz="1200" dirty="0"/>
              <a:t>HISTORICO Y BIBLIOTECA NACIONAL </a:t>
            </a:r>
            <a:endParaRPr lang="es-BO" sz="1200" dirty="0" smtClean="0"/>
          </a:p>
          <a:p>
            <a:pPr lvl="0"/>
            <a:r>
              <a:rPr lang="es-BO" sz="1200" dirty="0"/>
              <a:t> </a:t>
            </a:r>
            <a:r>
              <a:rPr lang="es-BO" sz="1200" dirty="0" smtClean="0"/>
              <a:t>      DE </a:t>
            </a:r>
            <a:r>
              <a:rPr lang="es-BO" sz="1200" dirty="0"/>
              <a:t>LA POLICIA BOLIVIANA</a:t>
            </a:r>
          </a:p>
          <a:p>
            <a:endParaRPr lang="es-BO" sz="1200" b="1" dirty="0" smtClean="0"/>
          </a:p>
          <a:p>
            <a:r>
              <a:rPr lang="es-BO" sz="1200" b="1" dirty="0" smtClean="0">
                <a:solidFill>
                  <a:srgbClr val="7030A0"/>
                </a:solidFill>
              </a:rPr>
              <a:t>CIRCUITO </a:t>
            </a:r>
            <a:r>
              <a:rPr lang="es-BO" sz="1200" b="1" dirty="0">
                <a:solidFill>
                  <a:srgbClr val="7030A0"/>
                </a:solidFill>
              </a:rPr>
              <a:t>12</a:t>
            </a:r>
            <a:endParaRPr lang="es-BO" sz="1200" dirty="0">
              <a:solidFill>
                <a:srgbClr val="7030A0"/>
              </a:solidFill>
            </a:endParaRPr>
          </a:p>
          <a:p>
            <a:r>
              <a:rPr lang="es-BO" sz="1200" b="1" dirty="0">
                <a:solidFill>
                  <a:srgbClr val="7030A0"/>
                </a:solidFill>
              </a:rPr>
              <a:t>ZONA SUR 2 SAN MIGUEL</a:t>
            </a:r>
            <a:endParaRPr lang="es-BO" sz="1200" dirty="0">
              <a:solidFill>
                <a:srgbClr val="7030A0"/>
              </a:solidFill>
            </a:endParaRPr>
          </a:p>
          <a:p>
            <a:pPr lvl="0"/>
            <a:endParaRPr lang="es-BO" sz="1200" b="1" dirty="0"/>
          </a:p>
          <a:p>
            <a:pPr marL="228600" lvl="0" indent="-228600">
              <a:buAutoNum type="arabicPeriod" startAt="5"/>
            </a:pPr>
            <a:r>
              <a:rPr lang="es-BO" sz="1200" dirty="0" smtClean="0"/>
              <a:t>DANIELA </a:t>
            </a:r>
            <a:r>
              <a:rPr lang="es-BO" sz="1200" dirty="0"/>
              <a:t>MÉRIDA </a:t>
            </a:r>
            <a:r>
              <a:rPr lang="es-BO" sz="1200" dirty="0" smtClean="0"/>
              <a:t>GALLERY</a:t>
            </a:r>
          </a:p>
          <a:p>
            <a:pPr marL="228600" lvl="0" indent="-228600">
              <a:buAutoNum type="arabicPeriod" startAt="5"/>
            </a:pPr>
            <a:r>
              <a:rPr lang="es-BO" sz="1200" dirty="0" smtClean="0"/>
              <a:t>LA </a:t>
            </a:r>
            <a:r>
              <a:rPr lang="es-BO" sz="1200" dirty="0"/>
              <a:t>CRÊPERIE - EL ATELIER DE LOS SENTIDOS</a:t>
            </a:r>
          </a:p>
          <a:p>
            <a:pPr marL="228600" lvl="0" indent="-228600">
              <a:buFont typeface="+mj-lt"/>
              <a:buAutoNum type="arabicPeriod" startAt="5"/>
            </a:pPr>
            <a:r>
              <a:rPr lang="es-BO" sz="1200" dirty="0"/>
              <a:t>GALERÍA DE ARTE ALTAMIRA</a:t>
            </a:r>
          </a:p>
          <a:p>
            <a:pPr marL="228600" lvl="0" indent="-228600">
              <a:buFont typeface="+mj-lt"/>
              <a:buAutoNum type="arabicPeriod" startAt="5"/>
            </a:pPr>
            <a:r>
              <a:rPr lang="es-BO" sz="1200" dirty="0"/>
              <a:t>FUNDACIÓN MAMANI </a:t>
            </a:r>
            <a:r>
              <a:rPr lang="es-BO" sz="1200" dirty="0" err="1"/>
              <a:t>MAMANI</a:t>
            </a:r>
            <a:endParaRPr lang="es-BO" sz="1200" dirty="0"/>
          </a:p>
          <a:p>
            <a:pPr marL="228600" lvl="0" indent="-228600">
              <a:buFont typeface="+mj-lt"/>
              <a:buAutoNum type="arabicPeriod" startAt="5"/>
            </a:pPr>
            <a:r>
              <a:rPr lang="es-BO" sz="1200" dirty="0"/>
              <a:t>LA VIEJA ESCUELA</a:t>
            </a:r>
          </a:p>
          <a:p>
            <a:pPr marL="228600" lvl="0" indent="-228600">
              <a:buFont typeface="+mj-lt"/>
              <a:buAutoNum type="arabicPeriod" startAt="5"/>
            </a:pPr>
            <a:r>
              <a:rPr lang="es-BO" sz="1200" dirty="0" err="1"/>
              <a:t>ARºT</a:t>
            </a:r>
            <a:r>
              <a:rPr lang="es-BO" sz="1200" dirty="0"/>
              <a:t>. GALERIA ARTE Y DISEÑO</a:t>
            </a:r>
          </a:p>
          <a:p>
            <a:pPr marL="228600" lvl="0" indent="-228600">
              <a:buFont typeface="+mj-lt"/>
              <a:buAutoNum type="arabicPeriod" startAt="5"/>
            </a:pPr>
            <a:r>
              <a:rPr lang="es-BO" sz="1200" dirty="0"/>
              <a:t>CHROMA GALERÍA DE ARTE</a:t>
            </a:r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r>
              <a:rPr lang="es-BO" sz="1200" b="1" dirty="0" smtClean="0">
                <a:solidFill>
                  <a:srgbClr val="7030A0"/>
                </a:solidFill>
              </a:rPr>
              <a:t>CIRCUITO </a:t>
            </a:r>
            <a:r>
              <a:rPr lang="es-BO" sz="1200" b="1" dirty="0">
                <a:solidFill>
                  <a:srgbClr val="7030A0"/>
                </a:solidFill>
              </a:rPr>
              <a:t>13</a:t>
            </a:r>
            <a:endParaRPr lang="es-BO" sz="1200" dirty="0">
              <a:solidFill>
                <a:srgbClr val="7030A0"/>
              </a:solidFill>
            </a:endParaRPr>
          </a:p>
          <a:p>
            <a:r>
              <a:rPr lang="es-BO" sz="1200" b="1" dirty="0">
                <a:solidFill>
                  <a:srgbClr val="7030A0"/>
                </a:solidFill>
              </a:rPr>
              <a:t>ZONA SUR 3 LA FLORIDA – </a:t>
            </a:r>
            <a:r>
              <a:rPr lang="es-BO" sz="1200" b="1" dirty="0" smtClean="0">
                <a:solidFill>
                  <a:srgbClr val="7030A0"/>
                </a:solidFill>
              </a:rPr>
              <a:t>CALACOTO</a:t>
            </a:r>
            <a:endParaRPr lang="es-BO" sz="1200" dirty="0" smtClean="0">
              <a:solidFill>
                <a:srgbClr val="7030A0"/>
              </a:solidFill>
            </a:endParaRPr>
          </a:p>
          <a:p>
            <a:pPr lvl="0"/>
            <a:endParaRPr lang="es-BO" sz="1200" b="1" dirty="0" smtClean="0"/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COLEGIO SAINT ANDREW'S 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FUNDACION </a:t>
            </a:r>
            <a:r>
              <a:rPr lang="es-BO" sz="1200" dirty="0"/>
              <a:t>ALALAY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TAYPIKALA </a:t>
            </a:r>
            <a:r>
              <a:rPr lang="es-BO" sz="1200" dirty="0"/>
              <a:t>CENTRO CULTURAL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ESPACIO </a:t>
            </a:r>
            <a:r>
              <a:rPr lang="es-BO" sz="1200" dirty="0"/>
              <a:t>KÚU INTI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EL </a:t>
            </a:r>
            <a:r>
              <a:rPr lang="es-BO" sz="1200" dirty="0"/>
              <a:t>BOSQUE BOULEVARD – ABAP LA PAZ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GRUPO </a:t>
            </a:r>
            <a:r>
              <a:rPr lang="es-BO" sz="1200" dirty="0"/>
              <a:t>ACUARELA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UNIDAD </a:t>
            </a:r>
            <a:r>
              <a:rPr lang="es-BO" sz="1200" dirty="0"/>
              <a:t>EDUCATIVA YACHAYKUNA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WILA </a:t>
            </a:r>
            <a:r>
              <a:rPr lang="es-BO" sz="1200" dirty="0"/>
              <a:t>TATUAJES Y LUNA FLORERIA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CASA </a:t>
            </a:r>
            <a:r>
              <a:rPr lang="es-BO" sz="1200" dirty="0"/>
              <a:t>UMANA</a:t>
            </a:r>
          </a:p>
          <a:p>
            <a:pPr marL="228600" lvl="0" indent="-228600">
              <a:buFont typeface="+mj-lt"/>
              <a:buAutoNum type="arabicPeriod" startAt="12"/>
            </a:pPr>
            <a:r>
              <a:rPr lang="es-BO" sz="1200" dirty="0" smtClean="0"/>
              <a:t>MUSEO </a:t>
            </a:r>
            <a:r>
              <a:rPr lang="es-BO" sz="1200" dirty="0"/>
              <a:t>NACIONAL DE HISTORIA NATURAL</a:t>
            </a:r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ES" sz="1200" b="1" dirty="0"/>
          </a:p>
          <a:p>
            <a:endParaRPr lang="es-ES" sz="1200" b="1" dirty="0" smtClean="0"/>
          </a:p>
          <a:p>
            <a:endParaRPr lang="es-BO" sz="1200" b="1" dirty="0" smtClean="0"/>
          </a:p>
          <a:p>
            <a:endParaRPr lang="es-BO" sz="1200" b="1" dirty="0" smtClean="0"/>
          </a:p>
          <a:p>
            <a:endParaRPr lang="es-BO" sz="1200" b="1" dirty="0"/>
          </a:p>
          <a:p>
            <a:endParaRPr lang="es-BO" sz="1200" b="1" dirty="0" smtClean="0"/>
          </a:p>
          <a:p>
            <a:endParaRPr lang="es-BO" sz="1200" b="1" dirty="0"/>
          </a:p>
          <a:p>
            <a:endParaRPr lang="es-BO" sz="1200" b="1" dirty="0" smtClean="0"/>
          </a:p>
          <a:p>
            <a:endParaRPr lang="es-BO" sz="1200" b="1" dirty="0"/>
          </a:p>
          <a:p>
            <a:endParaRPr lang="es-BO" sz="1200" b="1" dirty="0" smtClean="0"/>
          </a:p>
          <a:p>
            <a:endParaRPr lang="es-BO" sz="1200" b="1" dirty="0"/>
          </a:p>
          <a:p>
            <a:endParaRPr lang="es-BO" sz="1200" b="1" dirty="0" smtClean="0"/>
          </a:p>
          <a:p>
            <a:endParaRPr lang="es-BO" sz="1200" b="1" dirty="0"/>
          </a:p>
          <a:p>
            <a:endParaRPr lang="es-BO" sz="1200" b="1" dirty="0" smtClean="0"/>
          </a:p>
          <a:p>
            <a:endParaRPr lang="es-BO" sz="1200" b="1" dirty="0"/>
          </a:p>
          <a:p>
            <a:endParaRPr lang="es-BO" sz="1200" b="1" dirty="0" smtClean="0"/>
          </a:p>
          <a:p>
            <a:endParaRPr lang="es-BO" sz="1200" b="1" dirty="0"/>
          </a:p>
          <a:p>
            <a:endParaRPr lang="es-BO" sz="1200" b="1" dirty="0" smtClean="0"/>
          </a:p>
          <a:p>
            <a:endParaRPr lang="es-BO" sz="1200" b="1" dirty="0"/>
          </a:p>
          <a:p>
            <a:endParaRPr lang="es-BO" sz="1200" b="1" dirty="0" smtClean="0"/>
          </a:p>
          <a:p>
            <a:endParaRPr lang="es-BO" sz="1200" b="1" dirty="0"/>
          </a:p>
          <a:p>
            <a:r>
              <a:rPr lang="es-BO" sz="1200" b="1" dirty="0" smtClean="0">
                <a:solidFill>
                  <a:srgbClr val="7030A0"/>
                </a:solidFill>
              </a:rPr>
              <a:t>CIRCUITO </a:t>
            </a:r>
            <a:r>
              <a:rPr lang="es-BO" sz="1200" b="1" dirty="0">
                <a:solidFill>
                  <a:srgbClr val="7030A0"/>
                </a:solidFill>
              </a:rPr>
              <a:t>14</a:t>
            </a:r>
            <a:endParaRPr lang="es-BO" sz="1200" dirty="0">
              <a:solidFill>
                <a:srgbClr val="7030A0"/>
              </a:solidFill>
            </a:endParaRPr>
          </a:p>
          <a:p>
            <a:r>
              <a:rPr lang="es-BO" sz="1200" b="1" dirty="0">
                <a:solidFill>
                  <a:srgbClr val="7030A0"/>
                </a:solidFill>
              </a:rPr>
              <a:t>ZONA SUR 4 IRPAVI</a:t>
            </a:r>
            <a:endParaRPr lang="es-BO" sz="1200" dirty="0">
              <a:solidFill>
                <a:srgbClr val="7030A0"/>
              </a:solidFill>
            </a:endParaRPr>
          </a:p>
          <a:p>
            <a:pPr lvl="0"/>
            <a:endParaRPr lang="es-BO" sz="1200" b="1" dirty="0" smtClean="0"/>
          </a:p>
          <a:p>
            <a:pPr marL="228600" lvl="0" indent="-228600">
              <a:buFont typeface="+mj-lt"/>
              <a:buAutoNum type="arabicPeriod" startAt="22"/>
            </a:pPr>
            <a:r>
              <a:rPr lang="es-BO" sz="1200" dirty="0" smtClean="0"/>
              <a:t>UNIDAD </a:t>
            </a:r>
            <a:r>
              <a:rPr lang="es-BO" sz="1200" dirty="0"/>
              <a:t>EDUCATIVA “CREAR JUNTOS EDEI”</a:t>
            </a:r>
          </a:p>
          <a:p>
            <a:pPr marL="228600" lvl="0" indent="-228600">
              <a:buFont typeface="+mj-lt"/>
              <a:buAutoNum type="arabicPeriod" startAt="22"/>
            </a:pPr>
            <a:r>
              <a:rPr lang="es-BO" sz="1200" dirty="0" smtClean="0"/>
              <a:t>MUSEO </a:t>
            </a:r>
            <a:r>
              <a:rPr lang="es-BO" sz="1200" dirty="0"/>
              <a:t>HISTÓRICO MILITAR “TRES PASOS AL FRENTE” - COLEGIO MILITAR DEL EJÉRCITO "CNL. GUALBERTO VILLARROEL" (por confirmar)</a:t>
            </a:r>
          </a:p>
          <a:p>
            <a:pPr marL="228600" lvl="0" indent="-228600">
              <a:buFont typeface="+mj-lt"/>
              <a:buAutoNum type="arabicPeriod" startAt="22"/>
            </a:pPr>
            <a:r>
              <a:rPr lang="es-BO" sz="1200" dirty="0" smtClean="0"/>
              <a:t>ESCUELA </a:t>
            </a:r>
            <a:r>
              <a:rPr lang="es-BO" sz="1200" dirty="0"/>
              <a:t>MILITAR DE INGENIERIA – EMI</a:t>
            </a:r>
          </a:p>
          <a:p>
            <a:pPr marL="228600" lvl="0" indent="-228600">
              <a:buFont typeface="+mj-lt"/>
              <a:buAutoNum type="arabicPeriod" startAt="22"/>
            </a:pPr>
            <a:r>
              <a:rPr lang="es-BO" sz="1200" dirty="0" smtClean="0"/>
              <a:t>CASA </a:t>
            </a:r>
            <a:r>
              <a:rPr lang="es-BO" sz="1200" dirty="0"/>
              <a:t>- MUSEO PÉREZ ALCALÁ</a:t>
            </a:r>
          </a:p>
          <a:p>
            <a:pPr marL="228600" indent="-228600">
              <a:buFont typeface="+mj-lt"/>
              <a:buAutoNum type="arabicPeriod" startAt="22"/>
            </a:pPr>
            <a:r>
              <a:rPr lang="es-BO" sz="1200" dirty="0" smtClean="0"/>
              <a:t>PUNTO </a:t>
            </a:r>
            <a:r>
              <a:rPr lang="es-BO" sz="1200" dirty="0"/>
              <a:t>CULTURAL ALTO OBRAJES</a:t>
            </a:r>
          </a:p>
          <a:p>
            <a:pPr marL="228600" lvl="0" indent="-228600">
              <a:buFont typeface="+mj-lt"/>
              <a:buAutoNum type="arabicPeriod" startAt="22"/>
            </a:pPr>
            <a:r>
              <a:rPr lang="es-BO" sz="1200" dirty="0"/>
              <a:t>MUSEO PEDAGOGICO-DE LA ESCUELA SUPERIOR DE FORMACION DE MAESTROS “SIMON BOLIVAR”</a:t>
            </a:r>
          </a:p>
          <a:p>
            <a:pPr marL="228600" lvl="0" indent="-228600">
              <a:buFont typeface="+mj-lt"/>
              <a:buAutoNum type="arabicPeriod" startAt="22"/>
            </a:pPr>
            <a:r>
              <a:rPr lang="es-BO" sz="1200" dirty="0" smtClean="0"/>
              <a:t>EMBAJADA </a:t>
            </a:r>
            <a:r>
              <a:rPr lang="es-BO" sz="1200" dirty="0"/>
              <a:t>DE RUSIA</a:t>
            </a:r>
          </a:p>
          <a:p>
            <a:r>
              <a:rPr lang="es-BO" sz="1200" b="1" dirty="0"/>
              <a:t> </a:t>
            </a:r>
            <a:endParaRPr lang="es-BO" sz="1200" dirty="0"/>
          </a:p>
        </p:txBody>
      </p:sp>
      <p:sp>
        <p:nvSpPr>
          <p:cNvPr id="9" name="AutoShape 2" descr="Murales de 300 m² en el Museo de la Revolución Nacional celebran 500 años  de historia - ATB Digit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892" y="4001293"/>
            <a:ext cx="4283348" cy="21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31" y="-101653"/>
            <a:ext cx="10515600" cy="1325563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BO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288827"/>
              </p:ext>
            </p:extLst>
          </p:nvPr>
        </p:nvGraphicFramePr>
        <p:xfrm>
          <a:off x="1455964" y="2004854"/>
          <a:ext cx="3009900" cy="3139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7900"/>
                <a:gridCol w="762000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BO" sz="1100" u="none" strike="noStrike">
                          <a:effectLst/>
                        </a:rPr>
                        <a:t>SOLICITUD DE AUSPICIOS </a:t>
                      </a:r>
                      <a:endParaRPr lang="es-B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INSTITUCIÓN </a:t>
                      </a:r>
                      <a:endParaRPr lang="es-B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SEGUIMIENTO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BROSO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SUYPREMA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BURGUER KING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PIL ANDINA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EMBOL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PEPSI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POLLOS COPACABANA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YAPE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 dirty="0">
                          <a:effectLst/>
                        </a:rPr>
                        <a:t>REUNION </a:t>
                      </a:r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1967" y="32306"/>
            <a:ext cx="12192000" cy="6857999"/>
          </a:xfrm>
          <a:prstGeom prst="rect">
            <a:avLst/>
          </a:prstGeom>
        </p:spPr>
      </p:pic>
      <p:sp>
        <p:nvSpPr>
          <p:cNvPr id="5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4086765" y="90310"/>
            <a:ext cx="875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0" dirty="0" smtClean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PUNTOS DE ACTIVACIÓN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132642" y="1357867"/>
            <a:ext cx="2872509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sz="1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ACTIVIDADES AL AIRE LIBRE</a:t>
            </a: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PAPÁ GANJAH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INSTITUTO TÉCNICO “NUEVA BOLIVIA”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ACADEMIA PRE UNIVERSITARIA “</a:t>
            </a:r>
            <a:r>
              <a:rPr lang="es-BO" sz="10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PREaU</a:t>
            </a: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C.O.M.”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ZIEL METAMORFOSIS DEL ALMA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CATÓLICA BOLIVIANA “SAN PABLO” UNIDAD ACADÉMICA CAMPESINA. CARRERA DE GASTRONOMÍA Y PRODUCCIÓN DE ALIMENTOS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UNIVERSIDAD CATÓLICA BOLIVIANA “SAN PABLO” UNIDAD ACADÉMICA CAMPESINA. CARRERA DE BIOQUÍMICA Y FARMACIA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MUSEO DE LA BIBLIA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RODRICOMICS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MUSEO DE JUEGOS DE ANTAÑO DE DON FORTUNATO a JUNTA DE VECINOS Z. SAN PEDRO BAJO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PRECEA 3D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AKIRA PROJECT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SOCIEDAD CIENTÍFICA DE BIOIMAGENOLOGÍA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GOTIC WITCH ROOM 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546225" algn="l"/>
              </a:tabLst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ARTE EN VIVO</a:t>
            </a:r>
            <a:endParaRPr lang="es-BO" sz="1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1382074" y="762245"/>
            <a:ext cx="149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kern="0" dirty="0" smtClean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CENTRO</a:t>
            </a:r>
            <a:endParaRPr kumimoji="0" lang="es-BO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17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4493483" y="762245"/>
            <a:ext cx="197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kern="0" noProof="0" dirty="0" smtClean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SOPOCACHI</a:t>
            </a:r>
            <a:endParaRPr kumimoji="0" lang="es-BO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19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8313079" y="766955"/>
            <a:ext cx="149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kern="0" noProof="0" dirty="0" smtClean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SUR</a:t>
            </a:r>
            <a:endParaRPr kumimoji="0" lang="es-BO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12172" y="1284635"/>
            <a:ext cx="29434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1100" b="1" dirty="0">
                <a:solidFill>
                  <a:srgbClr val="7030A0"/>
                </a:solidFill>
              </a:rPr>
              <a:t>ACTIVIDADES AL AIRE </a:t>
            </a:r>
            <a:r>
              <a:rPr lang="es-BO" sz="1100" b="1" dirty="0" smtClean="0">
                <a:solidFill>
                  <a:srgbClr val="7030A0"/>
                </a:solidFill>
              </a:rPr>
              <a:t>LIBRE</a:t>
            </a:r>
          </a:p>
          <a:p>
            <a:pPr marL="228600" indent="-228600">
              <a:buFont typeface="+mj-lt"/>
              <a:buAutoNum type="arabicPeriod"/>
            </a:pPr>
            <a:r>
              <a:rPr lang="es-BO" sz="1100" dirty="0" smtClean="0"/>
              <a:t>MONTÍCULO </a:t>
            </a:r>
            <a:r>
              <a:rPr lang="es-BO" sz="1100" dirty="0"/>
              <a:t>- Unidad de Turismo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BOLIVIA UBUNTU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MUJER PACEÑA: HISTORIA, FUERZA E IDENTIDAD</a:t>
            </a:r>
            <a:endParaRPr lang="es-BO" sz="10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ANIMACOM</a:t>
            </a:r>
            <a:endParaRPr lang="es-BO" sz="10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ANIME BOLIVIA</a:t>
            </a:r>
            <a:endParaRPr lang="es-BO" sz="10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EDITORIAL DEL ESTADO PLURINACIONAL DE BOLIVIA </a:t>
            </a:r>
            <a:endParaRPr lang="es-BO" sz="10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INSTITUTO DE LA MUJER -ONU MUJERES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CALLEJÓN MEDIEVAL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CALLE DE LA CULTURA Y TURISMO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WALIKI ADVENTURES.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 LINE BIKING BOLIVIA.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CLUB KIDS.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PAZ SIGHTSEEINE.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MAISON DE LA BOLIVIE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PETIT CAFÉ LA PAZ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MATERIA GRIS.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TITICACA BOLIVIA.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LANGUAGE TO GO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BALSA TOURS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ARTE EN VIVO.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POLICÍA BOLIVIANA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CASA MUSEO SOLÓN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7801817" y="1231111"/>
            <a:ext cx="2512960" cy="108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es-BO" sz="1100" b="1" dirty="0">
                <a:solidFill>
                  <a:srgbClr val="7030A0"/>
                </a:solidFill>
              </a:rPr>
              <a:t>PUNTO CULTURAL ALTO OBRAJES</a:t>
            </a:r>
          </a:p>
          <a:p>
            <a:pPr marL="228600" indent="-228600">
              <a:lnSpc>
                <a:spcPct val="106000"/>
              </a:lnSpc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MUSEO PEDAGOGICO-DE LA ESCUELA SUPERIOR DE FORMACION DE MAESTROS “SIMON BOLIVAR”</a:t>
            </a:r>
          </a:p>
          <a:p>
            <a:pPr marL="228600" indent="-228600">
              <a:lnSpc>
                <a:spcPct val="106000"/>
              </a:lnSpc>
              <a:buFont typeface="+mj-lt"/>
              <a:buAutoNum type="arabicPeriod"/>
            </a:pPr>
            <a:r>
              <a:rPr lang="es-BO" sz="1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EMBAJADA DE RUSIA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595" y="2671115"/>
            <a:ext cx="3839618" cy="25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C9E905-8111-C909-9E37-8A361DB6C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1EB54D-87D0-AE34-37AE-5D270E60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31" y="21893"/>
            <a:ext cx="10515600" cy="1325563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BO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288827"/>
              </p:ext>
            </p:extLst>
          </p:nvPr>
        </p:nvGraphicFramePr>
        <p:xfrm>
          <a:off x="1455964" y="2004854"/>
          <a:ext cx="3009900" cy="3139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7900"/>
                <a:gridCol w="762000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BO" sz="1100" u="none" strike="noStrike">
                          <a:effectLst/>
                        </a:rPr>
                        <a:t>SOLICITUD DE AUSPICIOS </a:t>
                      </a:r>
                      <a:endParaRPr lang="es-B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INSTITUCIÓN </a:t>
                      </a:r>
                      <a:endParaRPr lang="es-B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SEGUIMIENTO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BROSO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SUYPREMA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BURGUER KING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PIL ANDINA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EMBOL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PEPSI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POLLOS COPACABANA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SE ENVIO NOTA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>
                          <a:effectLst/>
                        </a:rPr>
                        <a:t>YAPE</a:t>
                      </a:r>
                      <a:endParaRPr lang="es-B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u="none" strike="noStrike" dirty="0">
                          <a:effectLst/>
                        </a:rPr>
                        <a:t>REUNION </a:t>
                      </a:r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BC359C7-AA2C-E97F-5520-AC2AB661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" y="-11716"/>
            <a:ext cx="12192000" cy="6857999"/>
          </a:xfrm>
          <a:prstGeom prst="rect">
            <a:avLst/>
          </a:prstGeom>
        </p:spPr>
      </p:pic>
      <p:sp>
        <p:nvSpPr>
          <p:cNvPr id="5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4293117" y="157062"/>
            <a:ext cx="4981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0" dirty="0" smtClean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SEGUIMIENTO DE LA ACTIVIDAD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9274948" y="1515441"/>
            <a:ext cx="176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0" dirty="0" smtClean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AUSPICIOS 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146946"/>
              </p:ext>
            </p:extLst>
          </p:nvPr>
        </p:nvGraphicFramePr>
        <p:xfrm>
          <a:off x="8592752" y="2004854"/>
          <a:ext cx="3133453" cy="2985135"/>
        </p:xfrm>
        <a:graphic>
          <a:graphicData uri="http://schemas.openxmlformats.org/drawingml/2006/table">
            <a:tbl>
              <a:tblPr/>
              <a:tblGrid>
                <a:gridCol w="2247900"/>
                <a:gridCol w="885553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SOLICITUD DE AUSPICIOS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INSTITUCIÓN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SEGUIMIENTO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ENVIO NOTA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SUYPREMA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ENVIO NOTA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BURGUER KING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ENVIO NOTA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PIL ANDINA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ENVIO NOTA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EMBOL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ENVIO NOTA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PEPSI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ENVIO NOTA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POLLOS COPACABANA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ENVIO NOTA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YAPE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REUNION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761059"/>
              </p:ext>
            </p:extLst>
          </p:nvPr>
        </p:nvGraphicFramePr>
        <p:xfrm>
          <a:off x="1311275" y="1336675"/>
          <a:ext cx="6128212" cy="5392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Hoja de cálculo" r:id="rId4" imgW="6153126" imgH="7058110" progId="Excel.Sheet.12">
                  <p:embed/>
                </p:oleObj>
              </mc:Choice>
              <mc:Fallback>
                <p:oleObj name="Hoja de cálculo" r:id="rId4" imgW="6153126" imgH="70581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1275" y="1336675"/>
                        <a:ext cx="6128212" cy="539259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uadroTexto 8">
            <a:extLst>
              <a:ext uri="{FF2B5EF4-FFF2-40B4-BE49-F238E27FC236}">
                <a16:creationId xmlns="" xmlns:a16="http://schemas.microsoft.com/office/drawing/2014/main" id="{F5D23595-8CE4-BD38-2293-41D86F419923}"/>
              </a:ext>
            </a:extLst>
          </p:cNvPr>
          <p:cNvSpPr txBox="1"/>
          <p:nvPr/>
        </p:nvSpPr>
        <p:spPr>
          <a:xfrm>
            <a:off x="1311564" y="858043"/>
            <a:ext cx="612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0" dirty="0" smtClean="0">
                <a:solidFill>
                  <a:srgbClr val="006699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SEGUIMIENTO A NOTAS </a:t>
            </a:r>
            <a:endParaRPr kumimoji="0" lang="es-BO" sz="24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entury Gothic" panose="020B0502020202020204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78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A72C457-26CB-294C-EECE-CD1A7EECC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EAB5134-1D9D-1E36-731F-9376ECA6E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81CB696-FB88-CB74-4C19-7BFFD5C9C4FB}"/>
              </a:ext>
            </a:extLst>
          </p:cNvPr>
          <p:cNvSpPr/>
          <p:nvPr/>
        </p:nvSpPr>
        <p:spPr>
          <a:xfrm>
            <a:off x="2935251" y="2780603"/>
            <a:ext cx="828765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1500" dirty="0">
                <a:ln w="0"/>
                <a:solidFill>
                  <a:srgbClr val="09092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14668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472C5B9-25F4-6334-1E52-E0FBE7A8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76C89A-AB6F-51AD-75DE-7ABB2E2C9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9356B61-2DE4-538F-C3AC-E1FDD4F46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51CA14F4-9F98-C476-DA3A-2B3300511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293580"/>
              </p:ext>
            </p:extLst>
          </p:nvPr>
        </p:nvGraphicFramePr>
        <p:xfrm>
          <a:off x="1395859" y="669526"/>
          <a:ext cx="8120432" cy="5823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D9EA8E9-1998-A5FA-45D5-32D0F9365A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00" t="77302"/>
          <a:stretch>
            <a:fillRect/>
          </a:stretch>
        </p:blipFill>
        <p:spPr>
          <a:xfrm>
            <a:off x="8839200" y="5301344"/>
            <a:ext cx="3352800" cy="155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96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E452E1E-24C5-092F-16A5-0993A1E26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F9CC33-C688-9075-F8D4-65011D09D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B22250D-C835-5861-36B7-FEE48FBB1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F901303-4902-C0D1-24DE-4815F153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9F725114-E4DD-A280-3816-FC8214EFE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2498089"/>
              </p:ext>
            </p:extLst>
          </p:nvPr>
        </p:nvGraphicFramePr>
        <p:xfrm>
          <a:off x="676116" y="1121229"/>
          <a:ext cx="9741514" cy="505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8">
            <a:extLst>
              <a:ext uri="{FF2B5EF4-FFF2-40B4-BE49-F238E27FC236}">
                <a16:creationId xmlns="" xmlns:a16="http://schemas.microsoft.com/office/drawing/2014/main" id="{00742A30-7C1A-D309-3A38-88D6B57D1DBF}"/>
              </a:ext>
            </a:extLst>
          </p:cNvPr>
          <p:cNvSpPr txBox="1"/>
          <p:nvPr/>
        </p:nvSpPr>
        <p:spPr>
          <a:xfrm rot="16200000">
            <a:off x="-2673384" y="-221344"/>
            <a:ext cx="8895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b="1" dirty="0">
                <a:solidFill>
                  <a:srgbClr val="006699"/>
                </a:solidFill>
                <a:latin typeface="Century Gothic" panose="020B0502020202020204" pitchFamily="34" charset="0"/>
              </a:rPr>
              <a:t>OBJETIVOS</a:t>
            </a:r>
          </a:p>
          <a:p>
            <a:pPr algn="just"/>
            <a:endParaRPr lang="es-CL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0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E452E1E-24C5-092F-16A5-0993A1E26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F9CC33-C688-9075-F8D4-65011D09D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B22250D-C835-5861-36B7-FEE48FBB1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F901303-4902-C0D1-24DE-4815F153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9F725114-E4DD-A280-3816-FC8214EFE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933515"/>
              </p:ext>
            </p:extLst>
          </p:nvPr>
        </p:nvGraphicFramePr>
        <p:xfrm>
          <a:off x="551425" y="281644"/>
          <a:ext cx="9741514" cy="505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489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CE137E0-2AFC-83D9-C1BE-49FFF0189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9E16EF8-943E-E266-FB5C-FF89DDC9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20A95D2-1079-85BE-0C2E-8A61C9556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58E7800-E584-73E2-D5DF-4300EAF11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EB7EA07-059F-E04D-0BDE-42EF34615C9A}"/>
              </a:ext>
            </a:extLst>
          </p:cNvPr>
          <p:cNvSpPr txBox="1"/>
          <p:nvPr/>
        </p:nvSpPr>
        <p:spPr>
          <a:xfrm>
            <a:off x="1802931" y="791116"/>
            <a:ext cx="87145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kern="1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Coordinación con el </a:t>
            </a:r>
            <a:r>
              <a:rPr lang="es-BO" b="1" kern="1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Ministerio de Turismo Sostenible, Culturas, Folklore y Gastronomía para: </a:t>
            </a:r>
          </a:p>
          <a:p>
            <a:endParaRPr lang="es-BO" kern="100" dirty="0">
              <a:solidFill>
                <a:srgbClr val="59595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BO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Participación de museos nacionales (Museo Nacional de Arte, MUSEF, Casa Museo Gil </a:t>
            </a:r>
            <a:r>
              <a:rPr lang="es-BO" kern="100" dirty="0" err="1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Imaná</a:t>
            </a:r>
            <a:r>
              <a:rPr lang="es-BO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Fernando Montes Peñaranda entre otros).</a:t>
            </a:r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BO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Apertura del Parque de la Madre Tierra y los museos de las estaciones del Teleférico Blanco, así como la ampliación de la hora de atención del teleférico hasta las 24:00</a:t>
            </a:r>
            <a:endParaRPr lang="es-BO" sz="28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BO" b="1" kern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Coordinación para la apertura del Palacio de Gobierno, Palacio Chico, Palacio Legislativo, Mausoleo </a:t>
            </a:r>
            <a:r>
              <a:rPr lang="es-BO" b="1" kern="1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Mcal</a:t>
            </a:r>
            <a:r>
              <a:rPr lang="es-BO" b="1" kern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Andrés de Santa Cruz, la Casa Grande del Pueblo, Palacio de Justicia, edificio del Ministerio de Relaciones Exteriores del Estado Plurinacional de Bolivia (visita libre y gratuita). </a:t>
            </a:r>
            <a:endParaRPr lang="es-BO" sz="2800" b="1" kern="1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BO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Realización de un evento artístico en la Plaza Murillo.</a:t>
            </a:r>
            <a:endParaRPr lang="es-BO" sz="28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BO" kern="100" dirty="0">
              <a:solidFill>
                <a:srgbClr val="59595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5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B387F4-ABBE-F553-7A3D-C4F87E6A5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4B953A8-8629-9654-EDF4-48136CEE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7F8E4FA-7E8B-77AA-2CC2-ABE263A62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F534793-9C5D-3549-4BF7-E10A9959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8">
            <a:extLst>
              <a:ext uri="{FF2B5EF4-FFF2-40B4-BE49-F238E27FC236}">
                <a16:creationId xmlns="" xmlns:a16="http://schemas.microsoft.com/office/drawing/2014/main" id="{4E51E256-F3A9-6A1D-A563-17D3B61643CD}"/>
              </a:ext>
            </a:extLst>
          </p:cNvPr>
          <p:cNvSpPr txBox="1"/>
          <p:nvPr/>
        </p:nvSpPr>
        <p:spPr>
          <a:xfrm>
            <a:off x="1493955" y="1164465"/>
            <a:ext cx="760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6699"/>
                </a:solidFill>
                <a:latin typeface="Century Gothic" panose="020B0502020202020204" pitchFamily="34" charset="0"/>
              </a:rPr>
              <a:t>1. </a:t>
            </a:r>
            <a:r>
              <a:rPr lang="es-MX" sz="2000" b="1" dirty="0">
                <a:solidFill>
                  <a:srgbClr val="006699"/>
                </a:solidFill>
                <a:latin typeface="Century Gothic" panose="020B0502020202020204" pitchFamily="34" charset="0"/>
              </a:rPr>
              <a:t>Participación nacional, metropolitana y desconcentrada</a:t>
            </a:r>
            <a:endParaRPr lang="es-ES" sz="2000" b="1" dirty="0">
              <a:solidFill>
                <a:srgbClr val="006699"/>
              </a:solidFill>
              <a:latin typeface="Century Gothic" panose="020B0502020202020204" pitchFamily="34" charset="0"/>
            </a:endParaRPr>
          </a:p>
          <a:p>
            <a:pPr algn="just"/>
            <a:endParaRPr lang="es-CL" sz="2000" dirty="0">
              <a:solidFill>
                <a:srgbClr val="00669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844F2E7-D9D4-17CA-DC49-00E8DBC57F89}"/>
              </a:ext>
            </a:extLst>
          </p:cNvPr>
          <p:cNvSpPr txBox="1"/>
          <p:nvPr/>
        </p:nvSpPr>
        <p:spPr>
          <a:xfrm>
            <a:off x="1493955" y="1609494"/>
            <a:ext cx="94401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1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Coordinación con Unidades Organizacionales Municipales</a:t>
            </a:r>
            <a:endParaRPr lang="es-BO" b="1" kern="100" dirty="0">
              <a:solidFill>
                <a:srgbClr val="59595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s-ES" kern="0" dirty="0"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S" kern="100" dirty="0">
                <a:solidFill>
                  <a:srgbClr val="59595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Orden de Despacho </a:t>
            </a:r>
            <a:r>
              <a:rPr lang="es-BO" kern="100" dirty="0">
                <a:solidFill>
                  <a:srgbClr val="59595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emitida por el Alcalde. </a:t>
            </a:r>
            <a:endParaRPr lang="es-ES" kern="100" dirty="0">
              <a:solidFill>
                <a:srgbClr val="595959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7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E452E1E-24C5-092F-16A5-0993A1E26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F9CC33-C688-9075-F8D4-65011D09D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B22250D-C835-5861-36B7-FEE48FBB1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F901303-4902-C0D1-24DE-4815F153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9F725114-E4DD-A280-3816-FC8214EFE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907451"/>
              </p:ext>
            </p:extLst>
          </p:nvPr>
        </p:nvGraphicFramePr>
        <p:xfrm>
          <a:off x="742618" y="580902"/>
          <a:ext cx="9741514" cy="505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85243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2996</Words>
  <Application>Microsoft Office PowerPoint</Application>
  <PresentationFormat>Panorámica</PresentationFormat>
  <Paragraphs>933</Paragraphs>
  <Slides>35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Andalus</vt:lpstr>
      <vt:lpstr>Arial</vt:lpstr>
      <vt:lpstr>Calibri</vt:lpstr>
      <vt:lpstr>Calibri Light</vt:lpstr>
      <vt:lpstr>Century Gothic</vt:lpstr>
      <vt:lpstr>Times New Roman</vt:lpstr>
      <vt:lpstr>Wingdings</vt:lpstr>
      <vt:lpstr>Tema de Office</vt:lpstr>
      <vt:lpstr>Hoja de cálculo de Microsoft Excel</vt:lpstr>
      <vt:lpstr>z</vt:lpstr>
      <vt:lpstr>XX Larga Noche de Museos – 2026,  “La Paz ciudad que une cultura, raíces e historia”.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MUSEOS MUNICIPALES  “La Paz ciudad que une cultura, raíces e historia”.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 </vt:lpstr>
      <vt:lpstr> </vt:lpstr>
      <vt:lpstr> </vt:lpstr>
      <vt:lpstr> </vt:lpstr>
      <vt:lpstr> </vt:lpstr>
      <vt:lpstr>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</dc:title>
  <dc:creator>Microsoft Office User</dc:creator>
  <cp:lastModifiedBy>Luz Celena Coaquira Monasterios</cp:lastModifiedBy>
  <cp:revision>54</cp:revision>
  <dcterms:created xsi:type="dcterms:W3CDTF">2026-02-27T15:11:19Z</dcterms:created>
  <dcterms:modified xsi:type="dcterms:W3CDTF">2026-04-20T10:35:18Z</dcterms:modified>
</cp:coreProperties>
</file>