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318" r:id="rId3"/>
    <p:sldId id="313" r:id="rId4"/>
    <p:sldId id="314" r:id="rId5"/>
    <p:sldId id="316" r:id="rId6"/>
    <p:sldId id="321" r:id="rId7"/>
    <p:sldId id="320" r:id="rId8"/>
    <p:sldId id="319" r:id="rId9"/>
    <p:sldId id="322" r:id="rId10"/>
  </p:sldIdLst>
  <p:sldSz cx="12192000" cy="6858000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48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94685"/>
  </p:normalViewPr>
  <p:slideViewPr>
    <p:cSldViewPr snapToGrid="0" snapToObjects="1">
      <p:cViewPr>
        <p:scale>
          <a:sx n="100" d="100"/>
          <a:sy n="100" d="100"/>
        </p:scale>
        <p:origin x="840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anc\OneDrive\Desktop\TRANSICION\CULTURAS\POA%202021%20-%202026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 sz="1600" b="1" dirty="0"/>
              <a:t>PRESUPUESTO</a:t>
            </a:r>
            <a:r>
              <a:rPr lang="es-419" sz="1600" b="1" baseline="0" dirty="0"/>
              <a:t> PERSONAL EVENTUAL</a:t>
            </a:r>
            <a:endParaRPr lang="es-419" sz="1600" b="1" dirty="0"/>
          </a:p>
        </c:rich>
      </c:tx>
      <c:layout>
        <c:manualLayout>
          <c:xMode val="edge"/>
          <c:yMode val="edge"/>
          <c:x val="0.19904132584670226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Hoja2!$C$20</c:f>
              <c:strCache>
                <c:ptCount val="1"/>
                <c:pt idx="0">
                  <c:v>PRESUPUESTO EVENTUAL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Hoja2!$B$21:$B$26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Hoja2!$C$21:$C$26</c:f>
              <c:numCache>
                <c:formatCode>#,##0.00</c:formatCode>
                <c:ptCount val="6"/>
                <c:pt idx="0">
                  <c:v>13455331</c:v>
                </c:pt>
                <c:pt idx="1">
                  <c:v>12703727</c:v>
                </c:pt>
                <c:pt idx="2">
                  <c:v>12818407</c:v>
                </c:pt>
                <c:pt idx="3">
                  <c:v>12420992</c:v>
                </c:pt>
                <c:pt idx="4">
                  <c:v>11110009</c:v>
                </c:pt>
                <c:pt idx="5">
                  <c:v>8311295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D6-4F7C-84A8-DF99E2691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2199215"/>
        <c:axId val="1512208335"/>
      </c:barChart>
      <c:lineChart>
        <c:grouping val="standard"/>
        <c:varyColors val="0"/>
        <c:ser>
          <c:idx val="1"/>
          <c:order val="1"/>
          <c:tx>
            <c:strRef>
              <c:f>Hoja2!$D$20</c:f>
              <c:strCache>
                <c:ptCount val="1"/>
                <c:pt idx="0">
                  <c:v>PORCENTAJE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Hoja2!$B$21:$B$26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Hoja2!$D$21:$D$26</c:f>
              <c:numCache>
                <c:formatCode>0.00%</c:formatCode>
                <c:ptCount val="6"/>
                <c:pt idx="0">
                  <c:v>1</c:v>
                </c:pt>
                <c:pt idx="1">
                  <c:v>0.94414080188737093</c:v>
                </c:pt>
                <c:pt idx="2">
                  <c:v>0.95266381778344955</c:v>
                </c:pt>
                <c:pt idx="3">
                  <c:v>0.92312794088826211</c:v>
                </c:pt>
                <c:pt idx="4">
                  <c:v>0.82569570380691493</c:v>
                </c:pt>
                <c:pt idx="5">
                  <c:v>0.6176953209103514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D6-4F7C-84A8-DF99E2691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2213615"/>
        <c:axId val="1512204015"/>
      </c:lineChart>
      <c:catAx>
        <c:axId val="151219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512208335"/>
        <c:crosses val="autoZero"/>
        <c:auto val="1"/>
        <c:lblAlgn val="ctr"/>
        <c:lblOffset val="100"/>
        <c:noMultiLvlLbl val="0"/>
      </c:catAx>
      <c:valAx>
        <c:axId val="151220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512199215"/>
        <c:crosses val="autoZero"/>
        <c:crossBetween val="between"/>
      </c:valAx>
      <c:valAx>
        <c:axId val="1512204015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512213615"/>
        <c:crosses val="max"/>
        <c:crossBetween val="between"/>
      </c:valAx>
      <c:catAx>
        <c:axId val="151221361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1220401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E9602-1E33-4452-9765-0C698315730E}" type="datetimeFigureOut">
              <a:rPr lang="es-BO" smtClean="0"/>
              <a:t>6/4/2026</a:t>
            </a:fld>
            <a:endParaRPr lang="es-B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EE92C-FD4F-4405-B217-710A2925DEC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776276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5181AD-DDAB-2B46-B3FF-4147E06E9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476BC6-65CA-0C44-B0CB-E2A90D3D3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9174AA-59AC-8C4D-9E88-43787D84B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6BD-FCCF-8B40-9FA9-E9DC30877255}" type="datetimeFigureOut">
              <a:rPr lang="es-BO" smtClean="0"/>
              <a:t>6/4/2026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D8B5C9-0749-1042-964F-A9E611773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5D824C-4115-4F41-A091-5AB910394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210-362F-AC43-B9E4-840FC13E58E9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97457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CD3AA-EE43-F344-8C43-50BE90D19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A1EFCB-9ED6-1641-B18F-4FE8F5A49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BB0B00-88D1-734A-BF1B-9F9EB9332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6BD-FCCF-8B40-9FA9-E9DC30877255}" type="datetimeFigureOut">
              <a:rPr lang="es-BO" smtClean="0"/>
              <a:t>6/4/2026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0CE299-FF6F-4641-90B7-54250A77F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526F36-17CA-0142-9CF4-ACF4C72EE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210-362F-AC43-B9E4-840FC13E58E9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86807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F823051-74C9-E44B-99FD-D6DFDFD2F5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9F7CB8-0C62-EB41-81E9-9BAF29A20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CA37F8-5379-9741-8DDC-D2CC0AB95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6BD-FCCF-8B40-9FA9-E9DC30877255}" type="datetimeFigureOut">
              <a:rPr lang="es-BO" smtClean="0"/>
              <a:t>6/4/2026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EC1CFF-43BA-ED4F-9FCE-E810889B1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16DD8F-C489-4A47-86EF-62A130A7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210-362F-AC43-B9E4-840FC13E58E9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68018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BB52A1-4E2D-0F45-A0D2-D78B007B9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32BDAE-2551-8D47-B262-6F3F9CDE5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9C81BF-F980-EE49-95B5-DA190C07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6BD-FCCF-8B40-9FA9-E9DC30877255}" type="datetimeFigureOut">
              <a:rPr lang="es-BO" smtClean="0"/>
              <a:t>6/4/2026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F7014E-3A95-DF44-A9B4-F1B6DF6B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8AF871-2A72-DE4C-8881-59392B806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210-362F-AC43-B9E4-840FC13E58E9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84146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886145-396C-8D4F-BFA3-DF3221CCC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508D6D-6B58-024B-A6F9-E8AB9EDD5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45A82E-41E2-2E44-B935-DEB15D8D2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6BD-FCCF-8B40-9FA9-E9DC30877255}" type="datetimeFigureOut">
              <a:rPr lang="es-BO" smtClean="0"/>
              <a:t>6/4/2026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6A9A59-2EEC-EB41-9F9D-7231E21F3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E92E38-EBB9-E245-B236-83B2E71B9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210-362F-AC43-B9E4-840FC13E58E9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53449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10CDF-29AE-6C49-9A5C-FE1C81078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51E14C-B90B-974B-BCB6-71AA25717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EA74DD-FFE3-2743-A74C-E637CB780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CD4FF3-DE23-9D41-9C93-E31B617D5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6BD-FCCF-8B40-9FA9-E9DC30877255}" type="datetimeFigureOut">
              <a:rPr lang="es-BO" smtClean="0"/>
              <a:t>6/4/2026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21D5A6-E9A0-1E49-AFA1-1F065059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5DEC1B-39DB-6447-A585-7F0525AF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210-362F-AC43-B9E4-840FC13E58E9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05631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791D5-C6B8-6E40-AD36-7680DAF94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3E2A66-AA52-8F4B-96F9-2975A262C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17E7EFC-8807-044D-A2CF-16EA9D043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7B1B6C-F1FF-8D4F-836B-4F8DF1CA0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2364013-0F69-2F47-8238-E6FC8B3B7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7C032ED-C053-6E4D-82D6-F5E0EF9A3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6BD-FCCF-8B40-9FA9-E9DC30877255}" type="datetimeFigureOut">
              <a:rPr lang="es-BO" smtClean="0"/>
              <a:t>6/4/2026</a:t>
            </a:fld>
            <a:endParaRPr lang="es-B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3098F3-E457-4B45-ABD9-EC3CEB3F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94704B4-0C3E-3F44-A993-0294184A3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210-362F-AC43-B9E4-840FC13E58E9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032505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1E178D-53E7-C247-A16D-A03A7C6B6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631BB5-7F88-D945-94AA-EE1AD1B6B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6BD-FCCF-8B40-9FA9-E9DC30877255}" type="datetimeFigureOut">
              <a:rPr lang="es-BO" smtClean="0"/>
              <a:t>6/4/2026</a:t>
            </a:fld>
            <a:endParaRPr lang="es-B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38B167F-14B3-BF4B-A1DB-72344CE22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F77B7E-C7DC-7149-8BC3-C1A708FC8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210-362F-AC43-B9E4-840FC13E58E9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62296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5FBFF91-8A2B-AE48-8B65-2C8E62E75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6BD-FCCF-8B40-9FA9-E9DC30877255}" type="datetimeFigureOut">
              <a:rPr lang="es-BO" smtClean="0"/>
              <a:t>6/4/2026</a:t>
            </a:fld>
            <a:endParaRPr lang="es-B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5F54364-9315-994F-B0BB-8A8C0F34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DAC718-3CD6-9C44-8314-E9EBF5185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210-362F-AC43-B9E4-840FC13E58E9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15247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E2F7B8-9D3B-1149-8205-A4A0F4303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69D045-C6BB-2048-AC1F-C1B7B3985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8E3564A-391F-9249-8512-220626A8D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368284-3318-D641-83D3-31F81A7B4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6BD-FCCF-8B40-9FA9-E9DC30877255}" type="datetimeFigureOut">
              <a:rPr lang="es-BO" smtClean="0"/>
              <a:t>6/4/2026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3BDE32-A5BD-5F45-A64B-0A3713259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27C8E6-3A34-064A-B5F5-F47053BD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210-362F-AC43-B9E4-840FC13E58E9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132067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AAF6C6-FB44-3444-9FDA-75F16472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16A440-A44D-444F-A4EF-C9CA89A3EB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8650E5E-3FE6-6E45-81E7-2A0D5FF3D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0D3BEF-0334-BE40-9776-1CC651909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6BD-FCCF-8B40-9FA9-E9DC30877255}" type="datetimeFigureOut">
              <a:rPr lang="es-BO" smtClean="0"/>
              <a:t>6/4/2026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E7CAA5-EE36-BB44-B2F5-C29B610AB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E01D60-0A2D-FF41-A45E-7243CFB5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210-362F-AC43-B9E4-840FC13E58E9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70498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CE84BC8-B045-A149-B1E9-2FB46EBE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CB891D-3BEF-7445-AB5A-CBF270A7B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E79CC4-BCAC-0E41-815E-EF437B810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636BD-FCCF-8B40-9FA9-E9DC30877255}" type="datetimeFigureOut">
              <a:rPr lang="es-BO" smtClean="0"/>
              <a:t>6/4/2026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18EAA3-273B-3344-821C-9787F95F6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DDF8D-36C3-3C49-B686-FD63CF7D3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D6210-362F-AC43-B9E4-840FC13E58E9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19439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90B6FB-16D9-6E48-A74A-12559B3E5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93054"/>
            <a:ext cx="9144000" cy="1570617"/>
          </a:xfrm>
        </p:spPr>
        <p:txBody>
          <a:bodyPr anchor="ctr">
            <a:normAutofit fontScale="90000"/>
          </a:bodyPr>
          <a:lstStyle/>
          <a:p>
            <a:r>
              <a:rPr lang="es-BO" sz="5400" b="1" dirty="0"/>
              <a:t>SECRETARIA MUNICIPAL DE CULTURAS</a:t>
            </a:r>
            <a:endParaRPr lang="es-BO" sz="4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1E215B-4650-BF40-A057-563852E8A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262" y="5398551"/>
            <a:ext cx="2033476" cy="83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20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8C9B97-7F8C-AE09-CD1C-7D754371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solidFill>
                  <a:srgbClr val="D648C2"/>
                </a:solidFill>
              </a:rPr>
              <a:t>MANUAL DE ORGANIZACIÓN Y FUNCIONES</a:t>
            </a:r>
            <a:endParaRPr lang="es-419" sz="24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153760A-4892-F0A7-DE5B-709026AB4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3469180" y="1526522"/>
            <a:ext cx="470670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84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52542-B1D3-698E-95D8-6D104F30F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solidFill>
                  <a:srgbClr val="D648C2"/>
                </a:solidFill>
              </a:rPr>
              <a:t>PERSONAL - SMC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0AFE4F7-F1E1-108C-400C-D3B32218A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971883"/>
              </p:ext>
            </p:extLst>
          </p:nvPr>
        </p:nvGraphicFramePr>
        <p:xfrm>
          <a:off x="4121728" y="1684338"/>
          <a:ext cx="3505200" cy="891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0515">
                  <a:extLst>
                    <a:ext uri="{9D8B030D-6E8A-4147-A177-3AD203B41FA5}">
                      <a16:colId xmlns:a16="http://schemas.microsoft.com/office/drawing/2014/main" val="840461717"/>
                    </a:ext>
                  </a:extLst>
                </a:gridCol>
                <a:gridCol w="2334685">
                  <a:extLst>
                    <a:ext uri="{9D8B030D-6E8A-4147-A177-3AD203B41FA5}">
                      <a16:colId xmlns:a16="http://schemas.microsoft.com/office/drawing/2014/main" val="220248625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DESCRIPCION DE PERSONAL</a:t>
                      </a:r>
                      <a:endParaRPr lang="es-419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47055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EVENTUAL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49435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PLANTA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8054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Total general</a:t>
                      </a:r>
                      <a:endParaRPr lang="es-419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0881917"/>
                  </a:ext>
                </a:extLst>
              </a:tr>
            </a:tbl>
          </a:graphicData>
        </a:graphic>
      </p:graphicFrame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728E443C-04B8-7C86-2F43-D9907C1D4F6F}"/>
              </a:ext>
            </a:extLst>
          </p:cNvPr>
          <p:cNvSpPr txBox="1">
            <a:spLocks/>
          </p:cNvSpPr>
          <p:nvPr/>
        </p:nvSpPr>
        <p:spPr>
          <a:xfrm>
            <a:off x="3730643" y="2639838"/>
            <a:ext cx="9122605" cy="345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200" i="1" dirty="0"/>
              <a:t>(*) Elaboración propia en base a datos Sistema Gente en Movimiento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6988D552-3D7F-DA00-24F8-75E4FAA3B2B1}"/>
              </a:ext>
            </a:extLst>
          </p:cNvPr>
          <p:cNvSpPr txBox="1">
            <a:spLocks/>
          </p:cNvSpPr>
          <p:nvPr/>
        </p:nvSpPr>
        <p:spPr>
          <a:xfrm>
            <a:off x="3993879" y="5838904"/>
            <a:ext cx="4540521" cy="345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200" i="1" dirty="0"/>
              <a:t>(*) Elaboración propia en base a datos Sistema Gente en Movimiento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2946849-C8AD-48A1-010F-F78A7F576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373835"/>
              </p:ext>
            </p:extLst>
          </p:nvPr>
        </p:nvGraphicFramePr>
        <p:xfrm>
          <a:off x="2225539" y="4054389"/>
          <a:ext cx="8077199" cy="171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45998">
                  <a:extLst>
                    <a:ext uri="{9D8B030D-6E8A-4147-A177-3AD203B41FA5}">
                      <a16:colId xmlns:a16="http://schemas.microsoft.com/office/drawing/2014/main" val="815755348"/>
                    </a:ext>
                  </a:extLst>
                </a:gridCol>
                <a:gridCol w="1498011">
                  <a:extLst>
                    <a:ext uri="{9D8B030D-6E8A-4147-A177-3AD203B41FA5}">
                      <a16:colId xmlns:a16="http://schemas.microsoft.com/office/drawing/2014/main" val="2164586626"/>
                    </a:ext>
                  </a:extLst>
                </a:gridCol>
                <a:gridCol w="533190">
                  <a:extLst>
                    <a:ext uri="{9D8B030D-6E8A-4147-A177-3AD203B41FA5}">
                      <a16:colId xmlns:a16="http://schemas.microsoft.com/office/drawing/2014/main" val="3416257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B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MUNICIPAL DE CULTURAS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EVENTUAL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PLANTA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3077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BO" sz="1100" u="none" strike="noStrike" dirty="0">
                          <a:effectLst/>
                        </a:rPr>
                        <a:t>DESPACHO DE DIRECCIÓN DE ESPACIOS CULTURALES Y FORMACIÓN CULTURAL</a:t>
                      </a:r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419" sz="1100" u="none" strike="noStrike">
                          <a:effectLst/>
                        </a:rPr>
                        <a:t>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31174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BO" sz="1100" u="none" strike="noStrike" dirty="0">
                          <a:effectLst/>
                        </a:rPr>
                        <a:t>DESPACHO DE DIRECCIÓN DE PROMOCIÓN DE LA DIVERSIDAD CULTURAL Y PATRIMONIO INMATERIAL</a:t>
                      </a:r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419" sz="1100" u="none" strike="noStrike">
                          <a:effectLst/>
                        </a:rPr>
                        <a:t>25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419" sz="1100" u="none" strike="noStrike">
                          <a:effectLst/>
                        </a:rPr>
                        <a:t>10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91326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419" sz="1100" u="none" strike="noStrike" dirty="0">
                          <a:effectLst/>
                        </a:rPr>
                        <a:t>DESPACHO DE SECRETARÍA MUNICIPAL DE CULTURAS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419" sz="1100" u="none" strike="noStrike">
                          <a:effectLst/>
                        </a:rPr>
                        <a:t>11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419" sz="1100" u="none" strike="noStrike" dirty="0">
                          <a:effectLst/>
                        </a:rPr>
                        <a:t>15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00960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419" sz="1100" u="none" strike="noStrike">
                          <a:effectLst/>
                        </a:rPr>
                        <a:t>SECCIÓN ADMINISTRATIVA FINANCIERA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419" sz="1100" u="none" strike="noStrike">
                          <a:effectLst/>
                        </a:rPr>
                        <a:t>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95800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419" sz="1100" u="none" strike="noStrike">
                          <a:effectLst/>
                        </a:rPr>
                        <a:t>UNIDAD DE ESPACIOS CULTURALES E INFRAESTRUCTURA CULTURAL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419" sz="1100" u="none" strike="noStrike">
                          <a:effectLst/>
                        </a:rPr>
                        <a:t>46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419" sz="1100" u="none" strike="noStrike">
                          <a:effectLst/>
                        </a:rPr>
                        <a:t>71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28836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BO" sz="1100" u="none" strike="noStrike">
                          <a:effectLst/>
                        </a:rPr>
                        <a:t>UNIDAD DE FOMENTO A LAS ECONOMÍAS CREATIVAS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419" sz="1100" u="none" strike="noStrike">
                          <a:effectLst/>
                        </a:rPr>
                        <a:t>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419" sz="1100" u="none" strike="noStrike">
                          <a:effectLst/>
                        </a:rPr>
                        <a:t>19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23723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BO" sz="1100" u="none" strike="noStrike">
                          <a:effectLst/>
                        </a:rPr>
                        <a:t>UNIDAD DE FORMACIÓN CULTURAL Y RESTAURACIÓN PATRIMONIAL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419" sz="1100" u="none" strike="noStrike">
                          <a:effectLst/>
                        </a:rPr>
                        <a:t>11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0332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BO" sz="1100" u="none" strike="noStrike">
                          <a:effectLst/>
                        </a:rPr>
                        <a:t>UNIDAD DE PROMOCIÓN CULTURAL Y PATRIMONIO INMATERIAL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419" sz="1100" u="none" strike="noStrike">
                          <a:effectLst/>
                        </a:rPr>
                        <a:t>10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419" sz="1100" u="none" strike="noStrike" dirty="0">
                          <a:effectLst/>
                        </a:rPr>
                        <a:t>2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0128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076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A25F4C-5CF8-F13D-DC68-46EAFB1CF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268BC6-75C7-C6F8-8602-6DFD0AC2D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solidFill>
                  <a:srgbClr val="D648C2"/>
                </a:solidFill>
              </a:rPr>
              <a:t>PERSONAL – SMC (PERSONAL EVENTUAL)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2F78DA8-D7A9-9A68-6C42-294D66DA9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488600"/>
              </p:ext>
            </p:extLst>
          </p:nvPr>
        </p:nvGraphicFramePr>
        <p:xfrm>
          <a:off x="3482109" y="1684338"/>
          <a:ext cx="4729018" cy="13277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6306">
                  <a:extLst>
                    <a:ext uri="{9D8B030D-6E8A-4147-A177-3AD203B41FA5}">
                      <a16:colId xmlns:a16="http://schemas.microsoft.com/office/drawing/2014/main" val="840461717"/>
                    </a:ext>
                  </a:extLst>
                </a:gridCol>
                <a:gridCol w="2192712">
                  <a:extLst>
                    <a:ext uri="{9D8B030D-6E8A-4147-A177-3AD203B41FA5}">
                      <a16:colId xmlns:a16="http://schemas.microsoft.com/office/drawing/2014/main" val="220248625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DISTRIBUCION PERSONAL</a:t>
                      </a:r>
                      <a:endParaRPr lang="es-419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47055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PROFESIONALES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49435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TECNICOS ADMINISTRATIVOS ASISTENTES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8054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MUSICOS Y LABORALES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48436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419" sz="1400" u="none" strike="noStrike">
                          <a:effectLst/>
                        </a:rPr>
                        <a:t>Total general</a:t>
                      </a:r>
                      <a:endParaRPr lang="es-419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0881917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6DF71A30-F39C-69BE-83DA-EEE12AA777AF}"/>
              </a:ext>
            </a:extLst>
          </p:cNvPr>
          <p:cNvSpPr txBox="1"/>
          <p:nvPr/>
        </p:nvSpPr>
        <p:spPr>
          <a:xfrm>
            <a:off x="2334629" y="3830772"/>
            <a:ext cx="8408894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BO" sz="1400" b="1" i="0" dirty="0">
                <a:effectLst/>
                <a:latin typeface="pplxSerif"/>
              </a:rPr>
              <a:t>Unidad de Espacios Culturales e Infraestructura Cultural</a:t>
            </a:r>
            <a:r>
              <a:rPr lang="es-BO" sz="1400" b="0" i="0" dirty="0">
                <a:effectLst/>
                <a:latin typeface="pplxSerif"/>
              </a:rPr>
              <a:t>: es la que concentra más personas (apoyo técnico, auxiliares administrativos, oficios — electricistas, soldadores, albañiles, tramoyistas).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BO" sz="1400" b="1" i="0" dirty="0">
                <a:effectLst/>
                <a:latin typeface="pplxSerif"/>
              </a:rPr>
              <a:t>Unidad de Formación Cultural y Restauración Patrimonial</a:t>
            </a:r>
            <a:r>
              <a:rPr lang="es-BO" sz="1400" b="0" i="0" dirty="0">
                <a:effectLst/>
                <a:latin typeface="pplxSerif"/>
              </a:rPr>
              <a:t>: concentra monitores (carpintería, albañilería, forja, restauración), analistas y encargados administrativos.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BO" sz="1400" b="1" i="0" dirty="0">
                <a:effectLst/>
                <a:latin typeface="pplxSerif"/>
              </a:rPr>
              <a:t>Unidad de Promoción Cultural y Patrimonio Inmaterial</a:t>
            </a:r>
            <a:r>
              <a:rPr lang="es-BO" sz="1400" b="0" i="0" dirty="0">
                <a:effectLst/>
                <a:latin typeface="pplxSerif"/>
              </a:rPr>
              <a:t> y </a:t>
            </a:r>
            <a:r>
              <a:rPr lang="es-BO" sz="1400" b="1" i="0" dirty="0">
                <a:effectLst/>
                <a:latin typeface="pplxSerif"/>
              </a:rPr>
              <a:t>Unidad de Fomento a las Economías Creativas</a:t>
            </a:r>
            <a:r>
              <a:rPr lang="es-BO" sz="1400" b="0" i="0" dirty="0">
                <a:effectLst/>
                <a:latin typeface="pplxSerif"/>
              </a:rPr>
              <a:t>: aglutinan responsables de gestión, producción, encuentro artístico y apoyo técnico en promoción cultural.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BO" sz="1400" b="1" i="0" dirty="0">
                <a:effectLst/>
                <a:latin typeface="pplxSerif"/>
              </a:rPr>
              <a:t>Despacho de la Secretaría y despachos de dirección</a:t>
            </a:r>
            <a:r>
              <a:rPr lang="es-BO" sz="1400" b="0" i="0" dirty="0">
                <a:effectLst/>
                <a:latin typeface="pplxSerif"/>
              </a:rPr>
              <a:t>: concentran analistas financieros, responsables de fondos rotativos, procesador de compras, redes sociales, choferes y apoyo administrativo.</a:t>
            </a:r>
          </a:p>
          <a:p>
            <a:pPr>
              <a:buNone/>
            </a:pPr>
            <a:br>
              <a:rPr lang="es-BO" dirty="0"/>
            </a:b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729543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11C199-5A0A-73B9-C185-6C0E2DD5F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2F1B2-5EC2-F086-AC52-33AD8BA5A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solidFill>
                  <a:srgbClr val="D648C2"/>
                </a:solidFill>
              </a:rPr>
              <a:t>PERSONAL – SMC (PERSONAL PLANTA)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F7BF40A9-8066-566F-9E80-C349F6329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259910"/>
              </p:ext>
            </p:extLst>
          </p:nvPr>
        </p:nvGraphicFramePr>
        <p:xfrm>
          <a:off x="3550203" y="2523776"/>
          <a:ext cx="4729018" cy="1114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6036">
                  <a:extLst>
                    <a:ext uri="{9D8B030D-6E8A-4147-A177-3AD203B41FA5}">
                      <a16:colId xmlns:a16="http://schemas.microsoft.com/office/drawing/2014/main" val="840461717"/>
                    </a:ext>
                  </a:extLst>
                </a:gridCol>
                <a:gridCol w="2382982">
                  <a:extLst>
                    <a:ext uri="{9D8B030D-6E8A-4147-A177-3AD203B41FA5}">
                      <a16:colId xmlns:a16="http://schemas.microsoft.com/office/drawing/2014/main" val="220248625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DISTRIBUCION PERSONAL</a:t>
                      </a:r>
                      <a:endParaRPr lang="es-419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47055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JECUTIVO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49435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LIBRE NOMBRAMIENTO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805460"/>
                  </a:ext>
                </a:extLst>
              </a:tr>
              <a:tr h="11522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LGT 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48436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419" sz="1400" u="none" strike="noStrike">
                          <a:effectLst/>
                        </a:rPr>
                        <a:t>Total general</a:t>
                      </a:r>
                      <a:endParaRPr lang="es-419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0881917"/>
                  </a:ext>
                </a:extLst>
              </a:tr>
            </a:tbl>
          </a:graphicData>
        </a:graphic>
      </p:graphicFrame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4B53E99A-4081-62C4-FA74-14D077BC760A}"/>
              </a:ext>
            </a:extLst>
          </p:cNvPr>
          <p:cNvSpPr txBox="1">
            <a:spLocks/>
          </p:cNvSpPr>
          <p:nvPr/>
        </p:nvSpPr>
        <p:spPr>
          <a:xfrm>
            <a:off x="3413396" y="3800081"/>
            <a:ext cx="9122605" cy="345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200" i="1" dirty="0"/>
              <a:t>(*) Elaboración propia en base a cruce de datos Sistema Gente en Movimiento/UBSSO</a:t>
            </a:r>
          </a:p>
        </p:txBody>
      </p:sp>
    </p:spTree>
    <p:extLst>
      <p:ext uri="{BB962C8B-B14F-4D97-AF65-F5344CB8AC3E}">
        <p14:creationId xmlns:p14="http://schemas.microsoft.com/office/powerpoint/2010/main" val="3565120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E1E200-3A51-C5FB-3914-6C862FA9C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B5C0DA-0077-2095-71A4-170552A28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solidFill>
                  <a:srgbClr val="D648C2"/>
                </a:solidFill>
              </a:rPr>
              <a:t>SMC PRESUPUESTO GESTION 2021 - 2025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B5BF43A-073C-5DBC-E7E1-E910945BFD4B}"/>
              </a:ext>
            </a:extLst>
          </p:cNvPr>
          <p:cNvSpPr txBox="1">
            <a:spLocks/>
          </p:cNvSpPr>
          <p:nvPr/>
        </p:nvSpPr>
        <p:spPr>
          <a:xfrm>
            <a:off x="3482559" y="4570031"/>
            <a:ext cx="9122605" cy="345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200" i="1" dirty="0"/>
              <a:t>(*) Elaboración propia en base a cruce de datos Sistema Gente en Movimiento/UBSSO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8DB64E33-7D55-8602-1DBB-7430D5EC0A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419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5A346FA-631B-F080-AD89-CD5801C19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6037" y="2660121"/>
            <a:ext cx="5344725" cy="184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32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53D9C-6258-344B-3136-72A961F7A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solidFill>
                  <a:srgbClr val="D648C2"/>
                </a:solidFill>
              </a:rPr>
              <a:t>SMC PERSONAL EVENTUAL 2021 - 2026</a:t>
            </a:r>
            <a:endParaRPr lang="es-419" sz="24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FDA02C4-C651-F070-E137-FFB41C90FB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406817"/>
              </p:ext>
            </p:extLst>
          </p:nvPr>
        </p:nvGraphicFramePr>
        <p:xfrm>
          <a:off x="4120896" y="1520634"/>
          <a:ext cx="3950208" cy="1325562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039652">
                  <a:extLst>
                    <a:ext uri="{9D8B030D-6E8A-4147-A177-3AD203B41FA5}">
                      <a16:colId xmlns:a16="http://schemas.microsoft.com/office/drawing/2014/main" val="1216530399"/>
                    </a:ext>
                  </a:extLst>
                </a:gridCol>
                <a:gridCol w="1585820">
                  <a:extLst>
                    <a:ext uri="{9D8B030D-6E8A-4147-A177-3AD203B41FA5}">
                      <a16:colId xmlns:a16="http://schemas.microsoft.com/office/drawing/2014/main" val="2912569466"/>
                    </a:ext>
                  </a:extLst>
                </a:gridCol>
                <a:gridCol w="1324736">
                  <a:extLst>
                    <a:ext uri="{9D8B030D-6E8A-4147-A177-3AD203B41FA5}">
                      <a16:colId xmlns:a16="http://schemas.microsoft.com/office/drawing/2014/main" val="1266853460"/>
                    </a:ext>
                  </a:extLst>
                </a:gridCol>
              </a:tblGrid>
              <a:tr h="1893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b="1" u="none" strike="noStrike" dirty="0">
                          <a:effectLst/>
                        </a:rPr>
                        <a:t>GESTION</a:t>
                      </a:r>
                      <a:endParaRPr lang="es-419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b="1" u="none" strike="noStrike" dirty="0">
                          <a:effectLst/>
                        </a:rPr>
                        <a:t>PRESUPUESTO EVENTUAL</a:t>
                      </a:r>
                      <a:endParaRPr lang="es-419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b="1" u="none" strike="noStrike" dirty="0">
                          <a:effectLst/>
                        </a:rPr>
                        <a:t>PORCENTAJE</a:t>
                      </a:r>
                      <a:endParaRPr lang="es-419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1938172"/>
                  </a:ext>
                </a:extLst>
              </a:tr>
              <a:tr h="1893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b="1" u="none" strike="noStrike" dirty="0">
                          <a:effectLst/>
                        </a:rPr>
                        <a:t>2021</a:t>
                      </a:r>
                      <a:endParaRPr lang="es-419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 dirty="0">
                          <a:effectLst/>
                        </a:rPr>
                        <a:t>13,455,331.00</a:t>
                      </a:r>
                      <a:endParaRPr lang="es-419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100.00%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4432775"/>
                  </a:ext>
                </a:extLst>
              </a:tr>
              <a:tr h="1893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b="1" u="none" strike="noStrike" dirty="0">
                          <a:effectLst/>
                        </a:rPr>
                        <a:t>2022</a:t>
                      </a:r>
                      <a:endParaRPr lang="es-419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 dirty="0">
                          <a:effectLst/>
                        </a:rPr>
                        <a:t>12,703,727.00</a:t>
                      </a:r>
                      <a:endParaRPr lang="es-419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94.41%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4513528"/>
                  </a:ext>
                </a:extLst>
              </a:tr>
              <a:tr h="1893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b="1" u="none" strike="noStrike" dirty="0">
                          <a:effectLst/>
                        </a:rPr>
                        <a:t>2023</a:t>
                      </a:r>
                      <a:endParaRPr lang="es-419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 dirty="0">
                          <a:effectLst/>
                        </a:rPr>
                        <a:t>12,818,407.00</a:t>
                      </a:r>
                      <a:endParaRPr lang="es-419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95.27%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4817221"/>
                  </a:ext>
                </a:extLst>
              </a:tr>
              <a:tr h="1893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b="1" u="none" strike="noStrike" dirty="0">
                          <a:effectLst/>
                        </a:rPr>
                        <a:t>2024</a:t>
                      </a:r>
                      <a:endParaRPr lang="es-419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12,420,992.00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 dirty="0">
                          <a:effectLst/>
                        </a:rPr>
                        <a:t>92.31%</a:t>
                      </a:r>
                      <a:endParaRPr lang="es-419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3862096"/>
                  </a:ext>
                </a:extLst>
              </a:tr>
              <a:tr h="1893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b="1" u="none" strike="noStrike" dirty="0">
                          <a:effectLst/>
                        </a:rPr>
                        <a:t>2025</a:t>
                      </a:r>
                      <a:endParaRPr lang="es-419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11,110,009.00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 dirty="0">
                          <a:effectLst/>
                        </a:rPr>
                        <a:t>82.57%</a:t>
                      </a:r>
                      <a:endParaRPr lang="es-419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0659354"/>
                  </a:ext>
                </a:extLst>
              </a:tr>
              <a:tr h="1893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b="1" u="none" strike="noStrike" dirty="0">
                          <a:effectLst/>
                        </a:rPr>
                        <a:t>2026</a:t>
                      </a:r>
                      <a:endParaRPr lang="es-419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8,311,295.00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 dirty="0">
                          <a:effectLst/>
                        </a:rPr>
                        <a:t>61.77%</a:t>
                      </a:r>
                      <a:endParaRPr lang="es-419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6742395"/>
                  </a:ext>
                </a:extLst>
              </a:tr>
            </a:tbl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B1ED54C-99FD-82DA-2D12-30F9617B40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6215596"/>
              </p:ext>
            </p:extLst>
          </p:nvPr>
        </p:nvGraphicFramePr>
        <p:xfrm>
          <a:off x="3611880" y="2999232"/>
          <a:ext cx="5065776" cy="3008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60624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AD24CD-453A-D48A-CDF9-A5055DBAF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solidFill>
                  <a:srgbClr val="D648C2"/>
                </a:solidFill>
              </a:rPr>
              <a:t>SMC PRESUPUESTO ASIGNADO A CADA AREA</a:t>
            </a:r>
            <a:endParaRPr lang="es-419" sz="2400" dirty="0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E98F9B73-3E04-9BD1-EB03-F02E959D35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160593"/>
              </p:ext>
            </p:extLst>
          </p:nvPr>
        </p:nvGraphicFramePr>
        <p:xfrm>
          <a:off x="1286070" y="1605039"/>
          <a:ext cx="10515599" cy="229442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54410">
                  <a:extLst>
                    <a:ext uri="{9D8B030D-6E8A-4147-A177-3AD203B41FA5}">
                      <a16:colId xmlns:a16="http://schemas.microsoft.com/office/drawing/2014/main" val="2428105379"/>
                    </a:ext>
                  </a:extLst>
                </a:gridCol>
                <a:gridCol w="5754505">
                  <a:extLst>
                    <a:ext uri="{9D8B030D-6E8A-4147-A177-3AD203B41FA5}">
                      <a16:colId xmlns:a16="http://schemas.microsoft.com/office/drawing/2014/main" val="857681285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2039783965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2546137412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1650816948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197092917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2228540291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2965078794"/>
                    </a:ext>
                  </a:extLst>
                </a:gridCol>
              </a:tblGrid>
              <a:tr h="15446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UE</a:t>
                      </a:r>
                      <a:endParaRPr lang="es-419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NOMBRE</a:t>
                      </a:r>
                      <a:endParaRPr lang="es-419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2021</a:t>
                      </a:r>
                      <a:endParaRPr lang="es-419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2022</a:t>
                      </a:r>
                      <a:endParaRPr lang="es-419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2023</a:t>
                      </a:r>
                      <a:endParaRPr lang="es-419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2024</a:t>
                      </a:r>
                      <a:endParaRPr lang="es-419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2025</a:t>
                      </a:r>
                      <a:endParaRPr lang="es-419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2026</a:t>
                      </a:r>
                      <a:endParaRPr lang="es-419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extLst>
                  <a:ext uri="{0D108BD9-81ED-4DB2-BD59-A6C34878D82A}">
                    <a16:rowId xmlns:a16="http://schemas.microsoft.com/office/drawing/2014/main" val="2514385447"/>
                  </a:ext>
                </a:extLst>
              </a:tr>
              <a:tr h="15446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125</a:t>
                      </a:r>
                      <a:endParaRPr lang="es-419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DESPACHO SECRETARIA MUNICIPAL DE CULTURAS</a:t>
                      </a:r>
                      <a:endParaRPr lang="es-419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802,548.00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1,527,543.00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640,498.00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extLst>
                  <a:ext uri="{0D108BD9-81ED-4DB2-BD59-A6C34878D82A}">
                    <a16:rowId xmlns:a16="http://schemas.microsoft.com/office/drawing/2014/main" val="1682685284"/>
                  </a:ext>
                </a:extLst>
              </a:tr>
              <a:tr h="15446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126</a:t>
                      </a:r>
                      <a:endParaRPr lang="es-419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DIRECCION DE ESPACIOS CULTURALES MUNICIPALES</a:t>
                      </a:r>
                      <a:endParaRPr lang="es-419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394,222.00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extLst>
                  <a:ext uri="{0D108BD9-81ED-4DB2-BD59-A6C34878D82A}">
                    <a16:rowId xmlns:a16="http://schemas.microsoft.com/office/drawing/2014/main" val="2741096902"/>
                  </a:ext>
                </a:extLst>
              </a:tr>
              <a:tr h="15446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127</a:t>
                      </a:r>
                      <a:endParaRPr lang="es-419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DIRECCION DE PATRIMONIO CULTURAL</a:t>
                      </a:r>
                      <a:endParaRPr lang="es-419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506,708.00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extLst>
                  <a:ext uri="{0D108BD9-81ED-4DB2-BD59-A6C34878D82A}">
                    <a16:rowId xmlns:a16="http://schemas.microsoft.com/office/drawing/2014/main" val="3842684833"/>
                  </a:ext>
                </a:extLst>
              </a:tr>
              <a:tr h="15446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128</a:t>
                      </a:r>
                      <a:endParaRPr lang="es-419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BO" sz="1000" u="none" strike="noStrike">
                          <a:effectLst/>
                        </a:rPr>
                        <a:t>DIRECCION DE FOMENTO A LA PRODUCCION ARTISTICA CULTURAL</a:t>
                      </a:r>
                      <a:endParaRPr lang="es-B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1,605,706.00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extLst>
                  <a:ext uri="{0D108BD9-81ED-4DB2-BD59-A6C34878D82A}">
                    <a16:rowId xmlns:a16="http://schemas.microsoft.com/office/drawing/2014/main" val="3443987468"/>
                  </a:ext>
                </a:extLst>
              </a:tr>
              <a:tr h="15446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222</a:t>
                      </a:r>
                      <a:endParaRPr lang="es-419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DESPACHO SECRETARIA MUNICIPAL DE CULTURAS Y TURISMO</a:t>
                      </a:r>
                      <a:endParaRPr lang="es-419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2,336,117.00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1,360,706.00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667,593.00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extLst>
                  <a:ext uri="{0D108BD9-81ED-4DB2-BD59-A6C34878D82A}">
                    <a16:rowId xmlns:a16="http://schemas.microsoft.com/office/drawing/2014/main" val="365671224"/>
                  </a:ext>
                </a:extLst>
              </a:tr>
              <a:tr h="15446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223</a:t>
                      </a:r>
                      <a:endParaRPr lang="es-419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DIRECCION DE TURISMO</a:t>
                      </a:r>
                      <a:endParaRPr lang="es-419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1,037,690.00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1,088,782.00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2,745,346.00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extLst>
                  <a:ext uri="{0D108BD9-81ED-4DB2-BD59-A6C34878D82A}">
                    <a16:rowId xmlns:a16="http://schemas.microsoft.com/office/drawing/2014/main" val="4191646645"/>
                  </a:ext>
                </a:extLst>
              </a:tr>
              <a:tr h="15446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224</a:t>
                      </a:r>
                      <a:endParaRPr lang="es-419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BO" sz="1000" u="none" strike="noStrike">
                          <a:effectLst/>
                        </a:rPr>
                        <a:t>DIRECCION  FOMENTO Y PROMOCION DE LA DIVERSIDAD CULTURAL Y PATRIMONIO</a:t>
                      </a:r>
                      <a:endParaRPr lang="es-B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2,684,301.00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4,079,366.00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4,095,708.00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extLst>
                  <a:ext uri="{0D108BD9-81ED-4DB2-BD59-A6C34878D82A}">
                    <a16:rowId xmlns:a16="http://schemas.microsoft.com/office/drawing/2014/main" val="1419747166"/>
                  </a:ext>
                </a:extLst>
              </a:tr>
              <a:tr h="15446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225</a:t>
                      </a:r>
                      <a:endParaRPr lang="es-419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BO" sz="1000" u="none" strike="noStrike">
                          <a:effectLst/>
                        </a:rPr>
                        <a:t>DIRECCION DE FORMACION CULTURAL Y FOMENTO A LA CIUDADANIA</a:t>
                      </a:r>
                      <a:endParaRPr lang="es-B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1,510,866.00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1,694,904.00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1,390,468.00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extLst>
                  <a:ext uri="{0D108BD9-81ED-4DB2-BD59-A6C34878D82A}">
                    <a16:rowId xmlns:a16="http://schemas.microsoft.com/office/drawing/2014/main" val="1977335827"/>
                  </a:ext>
                </a:extLst>
              </a:tr>
              <a:tr h="15446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280</a:t>
                      </a:r>
                      <a:endParaRPr lang="es-419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BO" sz="1000" u="none" strike="noStrike">
                          <a:effectLst/>
                        </a:rPr>
                        <a:t>DIRECCION DE FOMENTO Y PROMOCION DE LA DIVERSIDAD CULTURAL Y PATRIMONIO</a:t>
                      </a:r>
                      <a:endParaRPr lang="es-B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481,597.00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extLst>
                  <a:ext uri="{0D108BD9-81ED-4DB2-BD59-A6C34878D82A}">
                    <a16:rowId xmlns:a16="http://schemas.microsoft.com/office/drawing/2014/main" val="1321750593"/>
                  </a:ext>
                </a:extLst>
              </a:tr>
              <a:tr h="19510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289</a:t>
                      </a:r>
                      <a:endParaRPr lang="es-419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BO" sz="1000" u="none" strike="noStrike" dirty="0">
                          <a:effectLst/>
                        </a:rPr>
                        <a:t>DIRECCION DE ESPACIOS CULTURALES, FORMACION CULTURAL Y FOMENTO A LA CIUDADANIA</a:t>
                      </a:r>
                      <a:endParaRPr lang="es-B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64,163.00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extLst>
                  <a:ext uri="{0D108BD9-81ED-4DB2-BD59-A6C34878D82A}">
                    <a16:rowId xmlns:a16="http://schemas.microsoft.com/office/drawing/2014/main" val="3351251960"/>
                  </a:ext>
                </a:extLst>
              </a:tr>
              <a:tr h="15446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292</a:t>
                      </a:r>
                      <a:endParaRPr lang="es-419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BO" sz="1000" u="none" strike="noStrike">
                          <a:effectLst/>
                        </a:rPr>
                        <a:t>DIRECCION DE ESPACIOS CULTURALES Y FORMACION CULTURAL</a:t>
                      </a:r>
                      <a:endParaRPr lang="es-B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1,255,676.46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1,191,064.00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extLst>
                  <a:ext uri="{0D108BD9-81ED-4DB2-BD59-A6C34878D82A}">
                    <a16:rowId xmlns:a16="http://schemas.microsoft.com/office/drawing/2014/main" val="1206261829"/>
                  </a:ext>
                </a:extLst>
              </a:tr>
              <a:tr h="15446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366</a:t>
                      </a:r>
                      <a:endParaRPr lang="es-419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BO" sz="1000" u="none" strike="noStrike">
                          <a:effectLst/>
                        </a:rPr>
                        <a:t>DIRECCION DE PROMOCION DE LA DIVERSIDAD CULTURAL Y PATRIMONIO INMATERIAL</a:t>
                      </a:r>
                      <a:endParaRPr lang="es-B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2,484,486.00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2,061,966.00</a:t>
                      </a:r>
                      <a:endParaRPr lang="es-419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extLst>
                  <a:ext uri="{0D108BD9-81ED-4DB2-BD59-A6C34878D82A}">
                    <a16:rowId xmlns:a16="http://schemas.microsoft.com/office/drawing/2014/main" val="1434749842"/>
                  </a:ext>
                </a:extLst>
              </a:tr>
              <a:tr h="154463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Total general</a:t>
                      </a:r>
                      <a:endParaRPr lang="es-419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3,309,184.00</a:t>
                      </a:r>
                      <a:endParaRPr lang="es-419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7,568,974.00</a:t>
                      </a:r>
                      <a:endParaRPr lang="es-419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8,223,758.00</a:t>
                      </a:r>
                      <a:endParaRPr lang="es-419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8,899,115.00</a:t>
                      </a:r>
                      <a:endParaRPr lang="es-419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>
                          <a:effectLst/>
                        </a:rPr>
                        <a:t>5,813,465.46</a:t>
                      </a:r>
                      <a:endParaRPr lang="es-419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000" u="none" strike="noStrike" dirty="0">
                          <a:effectLst/>
                        </a:rPr>
                        <a:t>3,893,528.00</a:t>
                      </a:r>
                      <a:endParaRPr lang="es-419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6" marR="9086" marT="9086" marB="0" anchor="b"/>
                </a:tc>
                <a:extLst>
                  <a:ext uri="{0D108BD9-81ED-4DB2-BD59-A6C34878D82A}">
                    <a16:rowId xmlns:a16="http://schemas.microsoft.com/office/drawing/2014/main" val="1258664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760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055DE7-1D35-40D7-01E1-6C11E8122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solidFill>
                  <a:srgbClr val="D648C2"/>
                </a:solidFill>
              </a:rPr>
              <a:t>SMC SISTEMAS UTILIZADOS</a:t>
            </a:r>
            <a:endParaRPr lang="es-419" sz="2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676734-003F-A463-1841-A9CDF7DC9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5"/>
            <a:r>
              <a:rPr lang="es-ES" sz="4000" dirty="0"/>
              <a:t>SIGEP</a:t>
            </a:r>
          </a:p>
          <a:p>
            <a:pPr lvl="5"/>
            <a:r>
              <a:rPr lang="es-ES" sz="4000" dirty="0"/>
              <a:t>SGM</a:t>
            </a:r>
          </a:p>
          <a:p>
            <a:pPr lvl="5"/>
            <a:r>
              <a:rPr lang="es-ES" sz="4000" dirty="0"/>
              <a:t>SIMV2</a:t>
            </a:r>
          </a:p>
          <a:p>
            <a:pPr lvl="5"/>
            <a:r>
              <a:rPr lang="es-ES" sz="4000" dirty="0"/>
              <a:t>SISCOM</a:t>
            </a:r>
          </a:p>
          <a:p>
            <a:pPr lvl="5"/>
            <a:r>
              <a:rPr lang="es-ES" sz="4000" dirty="0"/>
              <a:t>SISPAM</a:t>
            </a:r>
          </a:p>
          <a:p>
            <a:pPr lvl="5"/>
            <a:r>
              <a:rPr lang="es-ES" sz="4000" dirty="0"/>
              <a:t>E-SITRAM</a:t>
            </a:r>
            <a:endParaRPr lang="es-419" sz="4000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3104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1359</TotalTime>
  <Words>569</Words>
  <Application>Microsoft Office PowerPoint</Application>
  <PresentationFormat>Panorámica</PresentationFormat>
  <Paragraphs>206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pplxSerif</vt:lpstr>
      <vt:lpstr>Tema de Office</vt:lpstr>
      <vt:lpstr>SECRETARIA MUNICIPAL DE CULTURAS</vt:lpstr>
      <vt:lpstr>MANUAL DE ORGANIZACIÓN Y FUNCIONES</vt:lpstr>
      <vt:lpstr>PERSONAL - SMC</vt:lpstr>
      <vt:lpstr>PERSONAL – SMC (PERSONAL EVENTUAL)</vt:lpstr>
      <vt:lpstr>PERSONAL – SMC (PERSONAL PLANTA)</vt:lpstr>
      <vt:lpstr>SMC PRESUPUESTO GESTION 2021 - 2025</vt:lpstr>
      <vt:lpstr>SMC PERSONAL EVENTUAL 2021 - 2026</vt:lpstr>
      <vt:lpstr>SMC PRESUPUESTO ASIGNADO A CADA AREA</vt:lpstr>
      <vt:lpstr>SMC SISTEMAS UTILIZADOS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ALAN CAUSSIN</cp:lastModifiedBy>
  <cp:revision>39</cp:revision>
  <dcterms:created xsi:type="dcterms:W3CDTF">2021-10-26T16:49:08Z</dcterms:created>
  <dcterms:modified xsi:type="dcterms:W3CDTF">2026-04-06T19:39:08Z</dcterms:modified>
</cp:coreProperties>
</file>