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18" r:id="rId3"/>
    <p:sldId id="313" r:id="rId4"/>
    <p:sldId id="314" r:id="rId5"/>
    <p:sldId id="316" r:id="rId6"/>
    <p:sldId id="317" r:id="rId7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85"/>
  </p:normalViewPr>
  <p:slideViewPr>
    <p:cSldViewPr snapToGrid="0" snapToObjects="1">
      <p:cViewPr>
        <p:scale>
          <a:sx n="112" d="100"/>
          <a:sy n="112" d="100"/>
        </p:scale>
        <p:origin x="39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E9602-1E33-4452-9765-0C698315730E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EE92C-FD4F-4405-B217-710A2925DECB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7627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181AD-DDAB-2B46-B3FF-4147E06E9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476BC6-65CA-0C44-B0CB-E2A90D3D3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9174AA-59AC-8C4D-9E88-43787D84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8B5C9-0749-1042-964F-A9E61177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5D824C-4115-4F41-A091-5AB91039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7457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CD3AA-EE43-F344-8C43-50BE90D1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A1EFCB-9ED6-1641-B18F-4FE8F5A49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B0B00-88D1-734A-BF1B-9F9EB933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CE299-FF6F-4641-90B7-54250A77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526F36-17CA-0142-9CF4-ACF4C72E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6807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823051-74C9-E44B-99FD-D6DFDFD2F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9F7CB8-0C62-EB41-81E9-9BAF29A2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A37F8-5379-9741-8DDC-D2CC0AB9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C1CFF-43BA-ED4F-9FCE-E810889B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6DD8F-C489-4A47-86EF-62A130A7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8018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B52A1-4E2D-0F45-A0D2-D78B007B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32BDAE-2551-8D47-B262-6F3F9CDE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9C81BF-F980-EE49-95B5-DA190C07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7014E-3A95-DF44-A9B4-F1B6DF6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AF871-2A72-DE4C-8881-59392B80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4146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86145-396C-8D4F-BFA3-DF3221CC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508D6D-6B58-024B-A6F9-E8AB9EDD5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45A82E-41E2-2E44-B935-DEB15D8D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6A9A59-2EEC-EB41-9F9D-7231E21F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E92E38-EBB9-E245-B236-83B2E71B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3449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10CDF-29AE-6C49-9A5C-FE1C8107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1E14C-B90B-974B-BCB6-71AA25717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EA74DD-FFE3-2743-A74C-E637CB780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CD4FF3-DE23-9D41-9C93-E31B617D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21D5A6-E9A0-1E49-AFA1-1F065059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5DEC1B-39DB-6447-A585-7F0525A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5631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791D5-C6B8-6E40-AD36-7680DAF9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3E2A66-AA52-8F4B-96F9-2975A262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7E7EFC-8807-044D-A2CF-16EA9D043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7B1B6C-F1FF-8D4F-836B-4F8DF1CA0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364013-0F69-2F47-8238-E6FC8B3B7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C032ED-C053-6E4D-82D6-F5E0EF9A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3098F3-E457-4B45-ABD9-EC3CEB3F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4704B4-0C3E-3F44-A993-0294184A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325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E178D-53E7-C247-A16D-A03A7C6B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631BB5-7F88-D945-94AA-EE1AD1B6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8B167F-14B3-BF4B-A1DB-72344CE2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F77B7E-C7DC-7149-8BC3-C1A708FC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2296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FBFF91-8A2B-AE48-8B65-2C8E62E7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F54364-9315-994F-B0BB-8A8C0F3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DAC718-3CD6-9C44-8314-E9EBF518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524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2F7B8-9D3B-1149-8205-A4A0F430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9D045-C6BB-2048-AC1F-C1B7B3985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E3564A-391F-9249-8512-220626A8D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368284-3318-D641-83D3-31F81A7B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3BDE32-A5BD-5F45-A64B-0A371325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7C8E6-3A34-064A-B5F5-F47053B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3206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AF6C6-FB44-3444-9FDA-75F16472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16A440-A44D-444F-A4EF-C9CA89A3E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650E5E-3FE6-6E45-81E7-2A0D5FF3D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0D3BEF-0334-BE40-9776-1CC65190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7CAA5-EE36-BB44-B2F5-C29B610A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E01D60-0A2D-FF41-A45E-7243CFB5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0498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E84BC8-B045-A149-B1E9-2FB46EBE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B891D-3BEF-7445-AB5A-CBF270A7B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79CC4-BCAC-0E41-815E-EF437B810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36BD-FCCF-8B40-9FA9-E9DC30877255}" type="datetimeFigureOut">
              <a:rPr lang="es-BO" smtClean="0"/>
              <a:t>1/4/2026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8EAA3-273B-3344-821C-9787F95F6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DDF8D-36C3-3C49-B686-FD63CF7D3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6210-362F-AC43-B9E4-840FC13E58E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9439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0B6FB-16D9-6E48-A74A-12559B3E5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93054"/>
            <a:ext cx="9144000" cy="1570617"/>
          </a:xfrm>
        </p:spPr>
        <p:txBody>
          <a:bodyPr anchor="ctr">
            <a:normAutofit fontScale="90000"/>
          </a:bodyPr>
          <a:lstStyle/>
          <a:p>
            <a:r>
              <a:rPr lang="es-BO" sz="5400" b="1" dirty="0"/>
              <a:t>SECRETARIA MUNICIPAL DE CULTURAS</a:t>
            </a:r>
            <a:endParaRPr lang="es-B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1E215B-4650-BF40-A057-563852E8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262" y="5398551"/>
            <a:ext cx="2033476" cy="8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2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C9B97-7F8C-AE09-CD1C-7D754371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MANUAL DE ORGANIZACIÓN Y FUNCIONES</a:t>
            </a:r>
            <a:endParaRPr lang="es-419" sz="2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53760A-4892-F0A7-DE5B-709026AB4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469180" y="1526522"/>
            <a:ext cx="47067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8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52542-B1D3-698E-95D8-6D104F30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PERSONAL - SMC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0AFE4F7-F1E1-108C-400C-D3B32218A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971883"/>
              </p:ext>
            </p:extLst>
          </p:nvPr>
        </p:nvGraphicFramePr>
        <p:xfrm>
          <a:off x="4121728" y="1684338"/>
          <a:ext cx="3505200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515">
                  <a:extLst>
                    <a:ext uri="{9D8B030D-6E8A-4147-A177-3AD203B41FA5}">
                      <a16:colId xmlns:a16="http://schemas.microsoft.com/office/drawing/2014/main" val="840461717"/>
                    </a:ext>
                  </a:extLst>
                </a:gridCol>
                <a:gridCol w="2334685">
                  <a:extLst>
                    <a:ext uri="{9D8B030D-6E8A-4147-A177-3AD203B41FA5}">
                      <a16:colId xmlns:a16="http://schemas.microsoft.com/office/drawing/2014/main" val="22024862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 DE PERSONAL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705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EVENTUAL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43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PLANTA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05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Total general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81917"/>
                  </a:ext>
                </a:extLst>
              </a:tr>
            </a:tbl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28E443C-04B8-7C86-2F43-D9907C1D4F6F}"/>
              </a:ext>
            </a:extLst>
          </p:cNvPr>
          <p:cNvSpPr txBox="1">
            <a:spLocks/>
          </p:cNvSpPr>
          <p:nvPr/>
        </p:nvSpPr>
        <p:spPr>
          <a:xfrm>
            <a:off x="3730643" y="2639838"/>
            <a:ext cx="9122605" cy="34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i="1" dirty="0"/>
              <a:t>(*) Elaboración propia en base a datos Sistema Gente en Movimiento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988D552-3D7F-DA00-24F8-75E4FAA3B2B1}"/>
              </a:ext>
            </a:extLst>
          </p:cNvPr>
          <p:cNvSpPr txBox="1">
            <a:spLocks/>
          </p:cNvSpPr>
          <p:nvPr/>
        </p:nvSpPr>
        <p:spPr>
          <a:xfrm>
            <a:off x="3993879" y="5838904"/>
            <a:ext cx="4540521" cy="34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i="1" dirty="0"/>
              <a:t>(*) Elaboración propia en base a datos Sistema Gente en Movimiento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2946849-C8AD-48A1-010F-F78A7F576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73835"/>
              </p:ext>
            </p:extLst>
          </p:nvPr>
        </p:nvGraphicFramePr>
        <p:xfrm>
          <a:off x="2225539" y="4054389"/>
          <a:ext cx="8077199" cy="171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5998">
                  <a:extLst>
                    <a:ext uri="{9D8B030D-6E8A-4147-A177-3AD203B41FA5}">
                      <a16:colId xmlns:a16="http://schemas.microsoft.com/office/drawing/2014/main" val="815755348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val="2164586626"/>
                    </a:ext>
                  </a:extLst>
                </a:gridCol>
                <a:gridCol w="533190">
                  <a:extLst>
                    <a:ext uri="{9D8B030D-6E8A-4147-A177-3AD203B41FA5}">
                      <a16:colId xmlns:a16="http://schemas.microsoft.com/office/drawing/2014/main" val="3416257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MUNICIPAL DE CULTURAS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EVENTUAL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PLANTA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077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 dirty="0">
                          <a:effectLst/>
                        </a:rPr>
                        <a:t>DESPACHO DE DIRECCIÓN DE ESPACIOS CULTURALES Y FORMACIÓN CULTURAL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117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 dirty="0">
                          <a:effectLst/>
                        </a:rPr>
                        <a:t>DESPACHO DE DIRECCIÓN DE PROMOCIÓN DE LA DIVERSIDAD CULTURAL Y PATRIMONIO INMATERIAL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132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100" u="none" strike="noStrike" dirty="0">
                          <a:effectLst/>
                        </a:rPr>
                        <a:t>DESPACHO DE SECRETARÍA MUNICIPAL DE CULTURAS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 dirty="0">
                          <a:effectLst/>
                        </a:rPr>
                        <a:t>15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096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SECCIÓN ADMINISTRATIVA FINANCIERA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580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UNIDAD DE ESPACIOS CULTURALES E INFRAESTRUCTURA CULTURAL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71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883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>
                          <a:effectLst/>
                        </a:rPr>
                        <a:t>UNIDAD DE FOMENTO A LAS ECONOMÍAS CREATIVAS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372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>
                          <a:effectLst/>
                        </a:rPr>
                        <a:t>UNIDAD DE FORMACIÓN CULTURAL Y RESTAURACIÓN PATRIMONIAL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0332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BO" sz="1100" u="none" strike="noStrike">
                          <a:effectLst/>
                        </a:rPr>
                        <a:t>UNIDAD DE PROMOCIÓN CULTURAL Y PATRIMONIO INMATERIAL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419" sz="1100" u="none" strike="noStrike" dirty="0">
                          <a:effectLst/>
                        </a:rPr>
                        <a:t>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0128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7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25F4C-5CF8-F13D-DC68-46EAFB1CF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68BC6-75C7-C6F8-8602-6DFD0AC2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PERSONAL – SMC (PERSONAL EVENTUAL)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2F78DA8-D7A9-9A68-6C42-294D66DA9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88600"/>
              </p:ext>
            </p:extLst>
          </p:nvPr>
        </p:nvGraphicFramePr>
        <p:xfrm>
          <a:off x="3482109" y="1684338"/>
          <a:ext cx="4729018" cy="1327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6306">
                  <a:extLst>
                    <a:ext uri="{9D8B030D-6E8A-4147-A177-3AD203B41FA5}">
                      <a16:colId xmlns:a16="http://schemas.microsoft.com/office/drawing/2014/main" val="840461717"/>
                    </a:ext>
                  </a:extLst>
                </a:gridCol>
                <a:gridCol w="2192712">
                  <a:extLst>
                    <a:ext uri="{9D8B030D-6E8A-4147-A177-3AD203B41FA5}">
                      <a16:colId xmlns:a16="http://schemas.microsoft.com/office/drawing/2014/main" val="22024862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DISTRIBUCION PERSONAL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705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 dirty="0">
                          <a:effectLst/>
                        </a:rPr>
                        <a:t>PROFESIONALES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43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TECNICOS ADMINISTRATIVOS ASISTENTES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05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MUSICOS Y LABORALES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843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>
                          <a:effectLst/>
                        </a:rPr>
                        <a:t>Total general</a:t>
                      </a:r>
                      <a:endParaRPr lang="es-419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81917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6DF71A30-F39C-69BE-83DA-EEE12AA777AF}"/>
              </a:ext>
            </a:extLst>
          </p:cNvPr>
          <p:cNvSpPr txBox="1"/>
          <p:nvPr/>
        </p:nvSpPr>
        <p:spPr>
          <a:xfrm>
            <a:off x="2334629" y="3830772"/>
            <a:ext cx="840889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BO" sz="1400" b="1" i="0" dirty="0">
                <a:effectLst/>
                <a:latin typeface="pplxSerif"/>
              </a:rPr>
              <a:t>Unidad de Espacios Culturales e Infraestructura Cultural</a:t>
            </a:r>
            <a:r>
              <a:rPr lang="es-BO" sz="1400" b="0" i="0" dirty="0">
                <a:effectLst/>
                <a:latin typeface="pplxSerif"/>
              </a:rPr>
              <a:t>: es la que concentra más personas (apoyo técnico, auxiliares administrativos, oficios — electricistas, soldadores, albañiles, tramoyistas).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BO" sz="1400" b="1" i="0" dirty="0">
                <a:effectLst/>
                <a:latin typeface="pplxSerif"/>
              </a:rPr>
              <a:t>Unidad de Formación Cultural y Restauración Patrimonial</a:t>
            </a:r>
            <a:r>
              <a:rPr lang="es-BO" sz="1400" b="0" i="0" dirty="0">
                <a:effectLst/>
                <a:latin typeface="pplxSerif"/>
              </a:rPr>
              <a:t>: concentra monitores (carpintería, albañilería, forja, restauración), analistas y encargados administrativos.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BO" sz="1400" b="1" i="0" dirty="0">
                <a:effectLst/>
                <a:latin typeface="pplxSerif"/>
              </a:rPr>
              <a:t>Unidad de Promoción Cultural y Patrimonio Inmaterial</a:t>
            </a:r>
            <a:r>
              <a:rPr lang="es-BO" sz="1400" b="0" i="0" dirty="0">
                <a:effectLst/>
                <a:latin typeface="pplxSerif"/>
              </a:rPr>
              <a:t> y </a:t>
            </a:r>
            <a:r>
              <a:rPr lang="es-BO" sz="1400" b="1" i="0" dirty="0">
                <a:effectLst/>
                <a:latin typeface="pplxSerif"/>
              </a:rPr>
              <a:t>Unidad de Fomento a las Economías Creativas</a:t>
            </a:r>
            <a:r>
              <a:rPr lang="es-BO" sz="1400" b="0" i="0" dirty="0">
                <a:effectLst/>
                <a:latin typeface="pplxSerif"/>
              </a:rPr>
              <a:t>: aglutinan responsables de gestión, producción, encuentro artístico y apoyo técnico en promoción cultural.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BO" sz="1400" b="1" i="0" dirty="0">
                <a:effectLst/>
                <a:latin typeface="pplxSerif"/>
              </a:rPr>
              <a:t>Despacho de la Secretaría y despachos de dirección</a:t>
            </a:r>
            <a:r>
              <a:rPr lang="es-BO" sz="1400" b="0" i="0" dirty="0">
                <a:effectLst/>
                <a:latin typeface="pplxSerif"/>
              </a:rPr>
              <a:t>: concentran analistas financieros, responsables de fondos rotativos, procesador de compras, redes sociales, choferes y apoyo administrativo.</a:t>
            </a:r>
          </a:p>
          <a:p>
            <a:pPr>
              <a:buNone/>
            </a:pPr>
            <a:br>
              <a:rPr lang="es-BO" dirty="0"/>
            </a:b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2954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1C199-5A0A-73B9-C185-6C0E2DD5F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2F1B2-5EC2-F086-AC52-33AD8BA5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PERSONAL – SMC (PERSONAL PLANTA)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7BF40A9-8066-566F-9E80-C349F6329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59910"/>
              </p:ext>
            </p:extLst>
          </p:nvPr>
        </p:nvGraphicFramePr>
        <p:xfrm>
          <a:off x="3550203" y="2523776"/>
          <a:ext cx="4729018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6036">
                  <a:extLst>
                    <a:ext uri="{9D8B030D-6E8A-4147-A177-3AD203B41FA5}">
                      <a16:colId xmlns:a16="http://schemas.microsoft.com/office/drawing/2014/main" val="840461717"/>
                    </a:ext>
                  </a:extLst>
                </a:gridCol>
                <a:gridCol w="2382982">
                  <a:extLst>
                    <a:ext uri="{9D8B030D-6E8A-4147-A177-3AD203B41FA5}">
                      <a16:colId xmlns:a16="http://schemas.microsoft.com/office/drawing/2014/main" val="22024862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DISTRIBUCION PERSONAL</a:t>
                      </a:r>
                      <a:endParaRPr lang="es-419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4705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JECUTIVO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943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LIBRE NOMBRAMIENTO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05460"/>
                  </a:ext>
                </a:extLst>
              </a:tr>
              <a:tr h="1152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LGT 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8436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419" sz="1400" u="none" strike="noStrike">
                          <a:effectLst/>
                        </a:rPr>
                        <a:t>Total general</a:t>
                      </a:r>
                      <a:endParaRPr lang="es-419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s-419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0881917"/>
                  </a:ext>
                </a:extLst>
              </a:tr>
            </a:tbl>
          </a:graphicData>
        </a:graphic>
      </p:graphicFrame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B53E99A-4081-62C4-FA74-14D077BC760A}"/>
              </a:ext>
            </a:extLst>
          </p:cNvPr>
          <p:cNvSpPr txBox="1">
            <a:spLocks/>
          </p:cNvSpPr>
          <p:nvPr/>
        </p:nvSpPr>
        <p:spPr>
          <a:xfrm>
            <a:off x="3413396" y="3800081"/>
            <a:ext cx="9122605" cy="34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i="1" dirty="0"/>
              <a:t>(*) Elaboración propia en base a cruce de datos Sistema Gente en Movimiento/UBSSO</a:t>
            </a:r>
          </a:p>
        </p:txBody>
      </p:sp>
    </p:spTree>
    <p:extLst>
      <p:ext uri="{BB962C8B-B14F-4D97-AF65-F5344CB8AC3E}">
        <p14:creationId xmlns:p14="http://schemas.microsoft.com/office/powerpoint/2010/main" val="356512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D3D9E-3DBA-9EA4-70A2-F1BFC7E7D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1A0BE-1B06-2774-EA63-2793A4CC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D648C2"/>
                </a:solidFill>
              </a:rPr>
              <a:t>SMC PRESUPUESTO GESTION 2021 - 2025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E41191B-B638-485C-87EB-62873C6CEBCF}"/>
              </a:ext>
            </a:extLst>
          </p:cNvPr>
          <p:cNvSpPr txBox="1">
            <a:spLocks/>
          </p:cNvSpPr>
          <p:nvPr/>
        </p:nvSpPr>
        <p:spPr>
          <a:xfrm>
            <a:off x="3482559" y="4570031"/>
            <a:ext cx="9122605" cy="345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200" i="1" dirty="0"/>
              <a:t>(*) Elaboración propia en base a cruce de datos Sistema Gente en Movimiento/UBSSO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1369989F-D17F-987A-C399-F0194E79CB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739F1E-2E69-B5F6-B6F2-7AB3101EA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037" y="2660121"/>
            <a:ext cx="5344725" cy="18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0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326</Words>
  <Application>Microsoft Office PowerPoint</Application>
  <PresentationFormat>Panorámica</PresentationFormat>
  <Paragraphs>64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pplxSerif</vt:lpstr>
      <vt:lpstr>Tema de Office</vt:lpstr>
      <vt:lpstr>SECRETARIA MUNICIPAL DE CULTURAS</vt:lpstr>
      <vt:lpstr>MANUAL DE ORGANIZACIÓN Y FUNCIONES</vt:lpstr>
      <vt:lpstr>PERSONAL - SMC</vt:lpstr>
      <vt:lpstr>PERSONAL – SMC (PERSONAL EVENTUAL)</vt:lpstr>
      <vt:lpstr>PERSONAL – SMC (PERSONAL PLANTA)</vt:lpstr>
      <vt:lpstr>SMC PRESUPUESTO GESTION 2021 - 2025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ALAN CAUSSIN</cp:lastModifiedBy>
  <cp:revision>36</cp:revision>
  <dcterms:created xsi:type="dcterms:W3CDTF">2021-10-26T16:49:08Z</dcterms:created>
  <dcterms:modified xsi:type="dcterms:W3CDTF">2026-04-01T22:16:52Z</dcterms:modified>
</cp:coreProperties>
</file>