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6.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94" r:id="rId2"/>
    <p:sldId id="404" r:id="rId3"/>
    <p:sldId id="470" r:id="rId4"/>
    <p:sldId id="469" r:id="rId5"/>
    <p:sldId id="466" r:id="rId6"/>
    <p:sldId id="286" r:id="rId7"/>
    <p:sldId id="294" r:id="rId8"/>
    <p:sldId id="467" r:id="rId9"/>
    <p:sldId id="468" r:id="rId10"/>
    <p:sldId id="322" r:id="rId11"/>
    <p:sldId id="324" r:id="rId12"/>
    <p:sldId id="323" r:id="rId13"/>
    <p:sldId id="325" r:id="rId14"/>
    <p:sldId id="406" r:id="rId15"/>
    <p:sldId id="407" r:id="rId16"/>
    <p:sldId id="408" r:id="rId17"/>
    <p:sldId id="299" r:id="rId18"/>
    <p:sldId id="280" r:id="rId19"/>
    <p:sldId id="285" r:id="rId20"/>
    <p:sldId id="301" r:id="rId21"/>
    <p:sldId id="305" r:id="rId22"/>
    <p:sldId id="308" r:id="rId23"/>
    <p:sldId id="306" r:id="rId24"/>
    <p:sldId id="310" r:id="rId25"/>
    <p:sldId id="311" r:id="rId26"/>
    <p:sldId id="312" r:id="rId27"/>
    <p:sldId id="314" r:id="rId28"/>
    <p:sldId id="313" r:id="rId29"/>
    <p:sldId id="315" r:id="rId30"/>
    <p:sldId id="316" r:id="rId31"/>
    <p:sldId id="317" r:id="rId32"/>
    <p:sldId id="318" r:id="rId33"/>
    <p:sldId id="256" r:id="rId34"/>
    <p:sldId id="297" r:id="rId35"/>
    <p:sldId id="300" r:id="rId36"/>
    <p:sldId id="416" r:id="rId37"/>
    <p:sldId id="302" r:id="rId38"/>
    <p:sldId id="303" r:id="rId39"/>
    <p:sldId id="304" r:id="rId40"/>
    <p:sldId id="417" r:id="rId41"/>
    <p:sldId id="418" r:id="rId42"/>
    <p:sldId id="307" r:id="rId43"/>
    <p:sldId id="419" r:id="rId44"/>
    <p:sldId id="309" r:id="rId45"/>
    <p:sldId id="420" r:id="rId46"/>
    <p:sldId id="421" r:id="rId47"/>
    <p:sldId id="422" r:id="rId48"/>
    <p:sldId id="423" r:id="rId49"/>
    <p:sldId id="424" r:id="rId50"/>
    <p:sldId id="425" r:id="rId51"/>
    <p:sldId id="426" r:id="rId52"/>
    <p:sldId id="427" r:id="rId53"/>
    <p:sldId id="428" r:id="rId54"/>
    <p:sldId id="319" r:id="rId55"/>
    <p:sldId id="320" r:id="rId56"/>
    <p:sldId id="429" r:id="rId57"/>
    <p:sldId id="430" r:id="rId58"/>
    <p:sldId id="431" r:id="rId59"/>
    <p:sldId id="432" r:id="rId60"/>
    <p:sldId id="298" r:id="rId61"/>
    <p:sldId id="290" r:id="rId62"/>
    <p:sldId id="433" r:id="rId63"/>
    <p:sldId id="265" r:id="rId64"/>
    <p:sldId id="361" r:id="rId65"/>
    <p:sldId id="268" r:id="rId66"/>
    <p:sldId id="454" r:id="rId67"/>
    <p:sldId id="328" r:id="rId68"/>
    <p:sldId id="455" r:id="rId69"/>
    <p:sldId id="259" r:id="rId70"/>
    <p:sldId id="456" r:id="rId71"/>
    <p:sldId id="457" r:id="rId72"/>
    <p:sldId id="458" r:id="rId73"/>
    <p:sldId id="464" r:id="rId74"/>
    <p:sldId id="465" r:id="rId75"/>
    <p:sldId id="357" r:id="rId76"/>
    <p:sldId id="355" r:id="rId77"/>
    <p:sldId id="358" r:id="rId78"/>
    <p:sldId id="356" r:id="rId79"/>
    <p:sldId id="353" r:id="rId80"/>
    <p:sldId id="471" r:id="rId81"/>
    <p:sldId id="473" r:id="rId82"/>
    <p:sldId id="474" r:id="rId83"/>
    <p:sldId id="475" r:id="rId84"/>
    <p:sldId id="476" r:id="rId85"/>
    <p:sldId id="477" r:id="rId86"/>
    <p:sldId id="478" r:id="rId87"/>
    <p:sldId id="479" r:id="rId88"/>
    <p:sldId id="480" r:id="rId89"/>
    <p:sldId id="481" r:id="rId90"/>
    <p:sldId id="482" r:id="rId91"/>
    <p:sldId id="493" r:id="rId92"/>
    <p:sldId id="484" r:id="rId93"/>
    <p:sldId id="485" r:id="rId94"/>
    <p:sldId id="486" r:id="rId95"/>
    <p:sldId id="487" r:id="rId96"/>
    <p:sldId id="488" r:id="rId97"/>
    <p:sldId id="489" r:id="rId98"/>
    <p:sldId id="490" r:id="rId99"/>
    <p:sldId id="491" r:id="rId100"/>
    <p:sldId id="492" r:id="rId101"/>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 initials="j" lastIdx="1" clrIdx="0">
    <p:extLst>
      <p:ext uri="{19B8F6BF-5375-455C-9EA6-DF929625EA0E}">
        <p15:presenceInfo xmlns:p15="http://schemas.microsoft.com/office/powerpoint/2012/main" userId="jose" providerId="None"/>
      </p:ext>
    </p:extLst>
  </p:cmAuthor>
  <p:cmAuthor id="2" name="Jorge Mamani Marin" initials="JM" lastIdx="1" clrIdx="1">
    <p:extLst>
      <p:ext uri="{19B8F6BF-5375-455C-9EA6-DF929625EA0E}">
        <p15:presenceInfo xmlns:p15="http://schemas.microsoft.com/office/powerpoint/2012/main" userId="54adbbdaa5c989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CC"/>
    <a:srgbClr val="C9FFFF"/>
    <a:srgbClr val="FF2F92"/>
    <a:srgbClr val="FFF0EB"/>
    <a:srgbClr val="E9FBEC"/>
    <a:srgbClr val="EB9FC5"/>
    <a:srgbClr val="DCF0C6"/>
    <a:srgbClr val="009999"/>
    <a:srgbClr val="C9FFC9"/>
    <a:srgbClr val="F067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autoAdjust="0"/>
    <p:restoredTop sz="94661" autoAdjust="0"/>
  </p:normalViewPr>
  <p:slideViewPr>
    <p:cSldViewPr snapToGrid="0">
      <p:cViewPr varScale="1">
        <p:scale>
          <a:sx n="66" d="100"/>
          <a:sy n="66" d="100"/>
        </p:scale>
        <p:origin x="630"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ORCH\Downloads\0%20RESUMEN%202021-2025%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irecciondeeducacion\Downloads\UES%202021%20-%20202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ORCH\Downloads\CENTROS%20EDUCATIVOS%202026%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ORCH\Downloads\CENTROS%20EDUCATIVOS%202026%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ORCH\Downloads\0%20RESUMEN%202021-2025%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RESUMEN!$F$25</c:f>
              <c:strCache>
                <c:ptCount val="1"/>
                <c:pt idx="0">
                  <c:v>INFRAESTRUCTURAS</c:v>
                </c:pt>
              </c:strCache>
            </c:strRef>
          </c:tx>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RESUMEN!$E$26:$E$34</c:f>
              <c:strCache>
                <c:ptCount val="9"/>
                <c:pt idx="0">
                  <c:v>COTAHUMA</c:v>
                </c:pt>
                <c:pt idx="1">
                  <c:v>PERIFERICA</c:v>
                </c:pt>
                <c:pt idx="2">
                  <c:v>CENTRO</c:v>
                </c:pt>
                <c:pt idx="3">
                  <c:v>SUR</c:v>
                </c:pt>
                <c:pt idx="4">
                  <c:v>MAX PAREDES</c:v>
                </c:pt>
                <c:pt idx="5">
                  <c:v>SAN ANTONIO</c:v>
                </c:pt>
                <c:pt idx="6">
                  <c:v>ZONGO</c:v>
                </c:pt>
                <c:pt idx="7">
                  <c:v>HAMPATURI</c:v>
                </c:pt>
                <c:pt idx="8">
                  <c:v>MALLASA</c:v>
                </c:pt>
              </c:strCache>
            </c:strRef>
          </c:cat>
          <c:val>
            <c:numRef>
              <c:f>RESUMEN!$F$26:$F$34</c:f>
              <c:numCache>
                <c:formatCode>General</c:formatCode>
                <c:ptCount val="9"/>
                <c:pt idx="0">
                  <c:v>41</c:v>
                </c:pt>
                <c:pt idx="1">
                  <c:v>38</c:v>
                </c:pt>
                <c:pt idx="2">
                  <c:v>34</c:v>
                </c:pt>
                <c:pt idx="3">
                  <c:v>30</c:v>
                </c:pt>
                <c:pt idx="4">
                  <c:v>29</c:v>
                </c:pt>
                <c:pt idx="5">
                  <c:v>27</c:v>
                </c:pt>
                <c:pt idx="6">
                  <c:v>11</c:v>
                </c:pt>
                <c:pt idx="7">
                  <c:v>11</c:v>
                </c:pt>
                <c:pt idx="8">
                  <c:v>5</c:v>
                </c:pt>
              </c:numCache>
            </c:numRef>
          </c:val>
          <c:extLst>
            <c:ext xmlns:c16="http://schemas.microsoft.com/office/drawing/2014/chart" uri="{C3380CC4-5D6E-409C-BE32-E72D297353CC}">
              <c16:uniqueId val="{00000000-07C8-4A50-9CE1-DD54BE5FDFF7}"/>
            </c:ext>
          </c:extLst>
        </c:ser>
        <c:dLbls>
          <c:dLblPos val="outEnd"/>
          <c:showLegendKey val="0"/>
          <c:showVal val="1"/>
          <c:showCatName val="0"/>
          <c:showSerName val="0"/>
          <c:showPercent val="0"/>
          <c:showBubbleSize val="0"/>
        </c:dLbls>
        <c:gapWidth val="80"/>
        <c:overlap val="25"/>
        <c:axId val="719667023"/>
        <c:axId val="719661615"/>
      </c:barChart>
      <c:catAx>
        <c:axId val="719667023"/>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s-ES"/>
          </a:p>
        </c:txPr>
        <c:crossAx val="719661615"/>
        <c:crosses val="autoZero"/>
        <c:auto val="1"/>
        <c:lblAlgn val="ctr"/>
        <c:lblOffset val="100"/>
        <c:noMultiLvlLbl val="0"/>
      </c:catAx>
      <c:valAx>
        <c:axId val="719661615"/>
        <c:scaling>
          <c:orientation val="minMax"/>
        </c:scaling>
        <c:delete val="1"/>
        <c:axPos val="l"/>
        <c:numFmt formatCode="General" sourceLinked="1"/>
        <c:majorTickMark val="none"/>
        <c:minorTickMark val="none"/>
        <c:tickLblPos val="nextTo"/>
        <c:crossAx val="719667023"/>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4925" cap="rnd">
              <a:solidFill>
                <a:schemeClr val="bg1">
                  <a:lumMod val="50000"/>
                </a:schemeClr>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anchor="ctr" anchorCtr="1"/>
              <a:lstStyle/>
              <a:p>
                <a:pPr>
                  <a:defRPr sz="1200" b="1" i="0" u="none" strike="noStrike" kern="1200" baseline="0">
                    <a:solidFill>
                      <a:schemeClr val="bg2">
                        <a:lumMod val="50000"/>
                      </a:schemeClr>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Hoja1!$D$4:$I$4</c:f>
              <c:numCache>
                <c:formatCode>General</c:formatCode>
                <c:ptCount val="6"/>
                <c:pt idx="0">
                  <c:v>2021</c:v>
                </c:pt>
                <c:pt idx="1">
                  <c:v>2022</c:v>
                </c:pt>
                <c:pt idx="2">
                  <c:v>2023</c:v>
                </c:pt>
                <c:pt idx="3">
                  <c:v>2024</c:v>
                </c:pt>
                <c:pt idx="4">
                  <c:v>2025</c:v>
                </c:pt>
                <c:pt idx="5">
                  <c:v>2026</c:v>
                </c:pt>
              </c:numCache>
            </c:numRef>
          </c:cat>
          <c:val>
            <c:numRef>
              <c:f>Hoja1!$D$5:$I$5</c:f>
              <c:numCache>
                <c:formatCode>General</c:formatCode>
                <c:ptCount val="6"/>
                <c:pt idx="0">
                  <c:v>371</c:v>
                </c:pt>
                <c:pt idx="1">
                  <c:v>369</c:v>
                </c:pt>
                <c:pt idx="2">
                  <c:v>369</c:v>
                </c:pt>
                <c:pt idx="3">
                  <c:v>369</c:v>
                </c:pt>
                <c:pt idx="4">
                  <c:v>369</c:v>
                </c:pt>
                <c:pt idx="5">
                  <c:v>366</c:v>
                </c:pt>
              </c:numCache>
            </c:numRef>
          </c:val>
          <c:smooth val="0"/>
          <c:extLst>
            <c:ext xmlns:c16="http://schemas.microsoft.com/office/drawing/2014/chart" uri="{C3380CC4-5D6E-409C-BE32-E72D297353CC}">
              <c16:uniqueId val="{00000000-963E-3541-9F27-C7A8283C2EC4}"/>
            </c:ext>
          </c:extLst>
        </c:ser>
        <c:dLbls>
          <c:dLblPos val="t"/>
          <c:showLegendKey val="0"/>
          <c:showVal val="1"/>
          <c:showCatName val="0"/>
          <c:showSerName val="0"/>
          <c:showPercent val="0"/>
          <c:showBubbleSize val="0"/>
        </c:dLbls>
        <c:dropLines>
          <c:spPr>
            <a:ln w="9525" cap="flat" cmpd="sng" algn="ctr">
              <a:solidFill>
                <a:schemeClr val="bg2">
                  <a:lumMod val="75000"/>
                </a:schemeClr>
              </a:solidFill>
              <a:round/>
            </a:ln>
            <a:effectLst/>
          </c:spPr>
        </c:dropLines>
        <c:smooth val="0"/>
        <c:axId val="790533760"/>
        <c:axId val="790567504"/>
      </c:lineChart>
      <c:catAx>
        <c:axId val="79053376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r>
                  <a:rPr lang="es-ES_tradnl"/>
                  <a:t>Años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s-E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200" b="1" i="0" u="none" strike="noStrike" kern="1200" spc="100" baseline="0">
                <a:solidFill>
                  <a:schemeClr val="lt1"/>
                </a:solidFill>
                <a:latin typeface="+mn-lt"/>
                <a:ea typeface="+mn-ea"/>
                <a:cs typeface="+mn-cs"/>
              </a:defRPr>
            </a:pPr>
            <a:endParaRPr lang="es-ES"/>
          </a:p>
        </c:txPr>
        <c:crossAx val="790567504"/>
        <c:crosses val="autoZero"/>
        <c:auto val="1"/>
        <c:lblAlgn val="ctr"/>
        <c:lblOffset val="100"/>
        <c:noMultiLvlLbl val="0"/>
      </c:catAx>
      <c:valAx>
        <c:axId val="790567504"/>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lt1"/>
                    </a:solidFill>
                    <a:latin typeface="+mn-lt"/>
                    <a:ea typeface="+mn-ea"/>
                    <a:cs typeface="+mn-cs"/>
                  </a:defRPr>
                </a:pPr>
                <a:r>
                  <a:rPr lang="es-ES_tradnl"/>
                  <a:t>Nº de Unidades Educativas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s-ES"/>
          </a:p>
        </c:txPr>
        <c:crossAx val="790533760"/>
        <c:crosses val="autoZero"/>
        <c:crossBetween val="between"/>
      </c:valAx>
      <c:spPr>
        <a:solidFill>
          <a:schemeClr val="bg1"/>
        </a:solidFill>
        <a:ln>
          <a:noFill/>
        </a:ln>
        <a:effectLst/>
      </c:spPr>
    </c:plotArea>
    <c:plotVisOnly val="1"/>
    <c:dispBlanksAs val="gap"/>
    <c:showDLblsOverMax val="0"/>
  </c:chart>
  <c:spPr>
    <a:solidFill>
      <a:schemeClr val="bg1">
        <a:lumMod val="65000"/>
      </a:schemeClr>
    </a:solidFill>
    <a:ln w="9525" cap="flat" cmpd="sng" algn="ctr">
      <a:solidFill>
        <a:schemeClr val="accent1"/>
      </a:solidFill>
      <a:round/>
    </a:ln>
    <a:effectLst/>
  </c:spPr>
  <c:txPr>
    <a:bodyPr/>
    <a:lstStyle/>
    <a:p>
      <a:pPr>
        <a:defRPr sz="1200"/>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Cantidad de raciones</c:v>
                </c:pt>
              </c:strCache>
            </c:strRef>
          </c:tx>
          <c:spPr>
            <a:ln w="28575" cap="rnd">
              <a:solidFill>
                <a:srgbClr val="00C8C3"/>
              </a:solidFill>
              <a:round/>
            </a:ln>
            <a:effectLst/>
          </c:spPr>
          <c:marker>
            <c:symbol val="none"/>
          </c:marker>
          <c:dLbls>
            <c:dLbl>
              <c:idx val="2"/>
              <c:layout>
                <c:manualLayout>
                  <c:x val="8.1726816733668876E-3"/>
                  <c:y val="-1.1915094534831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5F-E244-860D-EC1C5F8060B7}"/>
                </c:ext>
              </c:extLst>
            </c:dLbl>
            <c:dLbl>
              <c:idx val="3"/>
              <c:dLblPos val="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9A5F-E244-860D-EC1C5F8060B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c:f>
              <c:numCache>
                <c:formatCode>General</c:formatCode>
                <c:ptCount val="4"/>
                <c:pt idx="0">
                  <c:v>2022</c:v>
                </c:pt>
                <c:pt idx="1">
                  <c:v>2023</c:v>
                </c:pt>
                <c:pt idx="2">
                  <c:v>2024</c:v>
                </c:pt>
                <c:pt idx="3">
                  <c:v>2025</c:v>
                </c:pt>
              </c:numCache>
            </c:numRef>
          </c:cat>
          <c:val>
            <c:numRef>
              <c:f>Hoja1!$B$2:$B$5</c:f>
              <c:numCache>
                <c:formatCode>#,##0</c:formatCode>
                <c:ptCount val="4"/>
                <c:pt idx="0">
                  <c:v>28693633</c:v>
                </c:pt>
                <c:pt idx="1">
                  <c:v>43040450</c:v>
                </c:pt>
                <c:pt idx="2">
                  <c:v>48512875</c:v>
                </c:pt>
                <c:pt idx="3">
                  <c:v>47170923</c:v>
                </c:pt>
              </c:numCache>
            </c:numRef>
          </c:val>
          <c:smooth val="0"/>
          <c:extLst>
            <c:ext xmlns:c16="http://schemas.microsoft.com/office/drawing/2014/chart" uri="{C3380CC4-5D6E-409C-BE32-E72D297353CC}">
              <c16:uniqueId val="{00000001-9A5F-E244-860D-EC1C5F8060B7}"/>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18656303"/>
        <c:axId val="318287327"/>
      </c:lineChart>
      <c:catAx>
        <c:axId val="318656303"/>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bg1"/>
                    </a:solidFill>
                    <a:latin typeface="+mn-lt"/>
                    <a:ea typeface="+mn-ea"/>
                    <a:cs typeface="+mn-cs"/>
                  </a:defRPr>
                </a:pPr>
                <a:r>
                  <a:rPr lang="es-BO" b="1" dirty="0">
                    <a:solidFill>
                      <a:schemeClr val="bg1"/>
                    </a:solidFill>
                  </a:rPr>
                  <a:t>Gestiones</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bg1"/>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s-ES"/>
          </a:p>
        </c:txPr>
        <c:crossAx val="318287327"/>
        <c:crosses val="autoZero"/>
        <c:auto val="1"/>
        <c:lblAlgn val="ctr"/>
        <c:lblOffset val="100"/>
        <c:noMultiLvlLbl val="0"/>
      </c:catAx>
      <c:valAx>
        <c:axId val="318287327"/>
        <c:scaling>
          <c:orientation val="minMax"/>
          <c:min val="25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r>
                  <a:rPr lang="es-BO" b="1" dirty="0">
                    <a:solidFill>
                      <a:schemeClr val="bg1"/>
                    </a:solidFill>
                  </a:rPr>
                  <a:t>Nº</a:t>
                </a:r>
                <a:r>
                  <a:rPr lang="es-BO" b="1" baseline="0" dirty="0">
                    <a:solidFill>
                      <a:schemeClr val="bg1"/>
                    </a:solidFill>
                  </a:rPr>
                  <a:t> de raciones</a:t>
                </a:r>
                <a:endParaRPr lang="es-BO" b="1" dirty="0">
                  <a:solidFill>
                    <a:schemeClr val="bg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endParaRPr lang="es-E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s-ES"/>
          </a:p>
        </c:txPr>
        <c:crossAx val="318656303"/>
        <c:crosses val="autoZero"/>
        <c:crossBetween val="between"/>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7030A0"/>
    </a:solid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Hoja1!$B$3:$G$4</c:f>
              <c:strCache>
                <c:ptCount val="6"/>
                <c:pt idx="0">
                  <c:v>2021</c:v>
                </c:pt>
                <c:pt idx="1">
                  <c:v>2022</c:v>
                </c:pt>
                <c:pt idx="2">
                  <c:v>2023</c:v>
                </c:pt>
                <c:pt idx="3">
                  <c:v>2024</c:v>
                </c:pt>
                <c:pt idx="4">
                  <c:v>2025</c:v>
                </c:pt>
                <c:pt idx="5">
                  <c:v>2026</c:v>
                </c:pt>
              </c:strCache>
              <c:extLst/>
            </c:strRef>
          </c:cat>
          <c:val>
            <c:numRef>
              <c:f>Hoja1!$B$5:$G$5</c:f>
              <c:numCache>
                <c:formatCode>General</c:formatCode>
                <c:ptCount val="6"/>
                <c:pt idx="0">
                  <c:v>40</c:v>
                </c:pt>
                <c:pt idx="1">
                  <c:v>22</c:v>
                </c:pt>
                <c:pt idx="2">
                  <c:v>32</c:v>
                </c:pt>
                <c:pt idx="3">
                  <c:v>46</c:v>
                </c:pt>
                <c:pt idx="4">
                  <c:v>59</c:v>
                </c:pt>
                <c:pt idx="5">
                  <c:v>61</c:v>
                </c:pt>
              </c:numCache>
            </c:numRef>
          </c:val>
          <c:smooth val="0"/>
          <c:extLst>
            <c:ext xmlns:c16="http://schemas.microsoft.com/office/drawing/2014/chart" uri="{C3380CC4-5D6E-409C-BE32-E72D297353CC}">
              <c16:uniqueId val="{00000000-922B-1D46-A121-C47A179FF84A}"/>
            </c:ext>
          </c:extLst>
        </c:ser>
        <c:dLbls>
          <c:dLblPos val="t"/>
          <c:showLegendKey val="0"/>
          <c:showVal val="1"/>
          <c:showCatName val="0"/>
          <c:showSerName val="0"/>
          <c:showPercent val="0"/>
          <c:showBubbleSize val="0"/>
        </c:dLbls>
        <c:smooth val="0"/>
        <c:axId val="1560259151"/>
        <c:axId val="1559770687"/>
      </c:lineChart>
      <c:catAx>
        <c:axId val="1560259151"/>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s-ES_tradnl" b="1">
                    <a:solidFill>
                      <a:schemeClr val="bg1"/>
                    </a:solidFill>
                  </a:rPr>
                  <a:t>AÑOS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crossAx val="1559770687"/>
        <c:crosses val="autoZero"/>
        <c:auto val="1"/>
        <c:lblAlgn val="ctr"/>
        <c:lblOffset val="100"/>
        <c:noMultiLvlLbl val="0"/>
      </c:catAx>
      <c:valAx>
        <c:axId val="1559770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s-ES_tradnl" b="1">
                    <a:solidFill>
                      <a:schemeClr val="bg1"/>
                    </a:solidFill>
                  </a:rPr>
                  <a:t>Nº DE HUERTOS </a:t>
                </a:r>
              </a:p>
            </c:rich>
          </c:tx>
          <c:layout>
            <c:manualLayout>
              <c:xMode val="edge"/>
              <c:yMode val="edge"/>
              <c:x val="8.2108910249896628E-3"/>
              <c:y val="0.3300348778427761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crossAx val="1560259151"/>
        <c:crosses val="autoZero"/>
        <c:crossBetween val="between"/>
      </c:valAx>
      <c:spPr>
        <a:solidFill>
          <a:schemeClr val="bg1"/>
        </a:solidFill>
        <a:ln>
          <a:noFill/>
        </a:ln>
        <a:effectLst/>
      </c:spPr>
    </c:plotArea>
    <c:plotVisOnly val="1"/>
    <c:dispBlanksAs val="gap"/>
    <c:showDLblsOverMax val="0"/>
  </c:chart>
  <c:spPr>
    <a:solidFill>
      <a:schemeClr val="accent1">
        <a:lumMod val="75000"/>
      </a:schemeClr>
    </a:solidFill>
    <a:ln>
      <a:noFill/>
    </a:ln>
    <a:effectLst/>
  </c:spPr>
  <c:txPr>
    <a:bodyPr/>
    <a:lstStyle/>
    <a:p>
      <a:pPr>
        <a:defRPr sz="14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2453581615628"/>
          <c:y val="0.10590247647615476"/>
          <c:w val="0.51910283524349543"/>
          <c:h val="0.78876140482439694"/>
        </c:manualLayout>
      </c:layout>
      <c:doughnutChart>
        <c:varyColors val="1"/>
        <c:ser>
          <c:idx val="0"/>
          <c:order val="0"/>
          <c:dPt>
            <c:idx val="0"/>
            <c:bubble3D val="0"/>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9050">
                <a:noFill/>
              </a:ln>
              <a:effectLst/>
            </c:spPr>
            <c:extLst>
              <c:ext xmlns:c16="http://schemas.microsoft.com/office/drawing/2014/chart" uri="{C3380CC4-5D6E-409C-BE32-E72D297353CC}">
                <c16:uniqueId val="{00000001-B8AE-49B2-836B-288C1E4720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AE-49B2-836B-288C1E4720C2}"/>
              </c:ext>
            </c:extLst>
          </c:dPt>
          <c:dPt>
            <c:idx val="2"/>
            <c:bubble3D val="0"/>
            <c: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9050">
                <a:noFill/>
              </a:ln>
              <a:effectLst/>
            </c:spPr>
            <c:extLst>
              <c:ext xmlns:c16="http://schemas.microsoft.com/office/drawing/2014/chart" uri="{C3380CC4-5D6E-409C-BE32-E72D297353CC}">
                <c16:uniqueId val="{00000005-B8AE-49B2-836B-288C1E4720C2}"/>
              </c:ext>
            </c:extLst>
          </c:dPt>
          <c:dLbls>
            <c:dLbl>
              <c:idx val="0"/>
              <c:layout>
                <c:manualLayout>
                  <c:x val="2.7546333778999961E-2"/>
                  <c:y val="-0.154195011337868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AE-49B2-836B-288C1E4720C2}"/>
                </c:ext>
              </c:extLst>
            </c:dLbl>
            <c:dLbl>
              <c:idx val="1"/>
              <c:layout>
                <c:manualLayout>
                  <c:x val="0.12379434408393417"/>
                  <c:y val="-7.25623582766439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AE-49B2-836B-288C1E4720C2}"/>
                </c:ext>
              </c:extLst>
            </c:dLbl>
            <c:dLbl>
              <c:idx val="2"/>
              <c:layout>
                <c:manualLayout>
                  <c:x val="-0.12048110374287115"/>
                  <c:y val="5.44217687074829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AE-49B2-836B-288C1E4720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Hoja3!$B$15:$D$15</c:f>
              <c:strCache>
                <c:ptCount val="3"/>
                <c:pt idx="0">
                  <c:v>CEA</c:v>
                </c:pt>
                <c:pt idx="1">
                  <c:v>CEE</c:v>
                </c:pt>
                <c:pt idx="2">
                  <c:v>UE</c:v>
                </c:pt>
              </c:strCache>
            </c:strRef>
          </c:cat>
          <c:val>
            <c:numRef>
              <c:f>Hoja3!$B$16:$D$16</c:f>
              <c:numCache>
                <c:formatCode>General</c:formatCode>
                <c:ptCount val="3"/>
                <c:pt idx="0">
                  <c:v>52</c:v>
                </c:pt>
                <c:pt idx="1">
                  <c:v>9</c:v>
                </c:pt>
                <c:pt idx="2">
                  <c:v>357</c:v>
                </c:pt>
              </c:numCache>
            </c:numRef>
          </c:val>
          <c:extLst>
            <c:ext xmlns:c16="http://schemas.microsoft.com/office/drawing/2014/chart" uri="{C3380CC4-5D6E-409C-BE32-E72D297353CC}">
              <c16:uniqueId val="{00000006-B8AE-49B2-836B-288C1E4720C2}"/>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7AC-4346-BB36-79F16138592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7AC-4346-BB36-79F16138592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7AC-4346-BB36-79F16138592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7AC-4346-BB36-79F161385921}"/>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7AC-4346-BB36-79F161385921}"/>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7AC-4346-BB36-79F161385921}"/>
              </c:ext>
            </c:extLst>
          </c:dPt>
          <c:dLbls>
            <c:dLbl>
              <c:idx val="0"/>
              <c:layout>
                <c:manualLayout>
                  <c:x val="6.9444444444444337E-2"/>
                  <c:y val="-0.106481481481481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AC-4346-BB36-79F161385921}"/>
                </c:ext>
              </c:extLst>
            </c:dLbl>
            <c:dLbl>
              <c:idx val="1"/>
              <c:layout>
                <c:manualLayout>
                  <c:x val="0.13611111111111102"/>
                  <c:y val="-5.09259259259259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AC-4346-BB36-79F161385921}"/>
                </c:ext>
              </c:extLst>
            </c:dLbl>
            <c:dLbl>
              <c:idx val="2"/>
              <c:layout>
                <c:manualLayout>
                  <c:x val="7.7777777777777682E-2"/>
                  <c:y val="0.148148148148147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AC-4346-BB36-79F161385921}"/>
                </c:ext>
              </c:extLst>
            </c:dLbl>
            <c:dLbl>
              <c:idx val="3"/>
              <c:layout>
                <c:manualLayout>
                  <c:x val="-6.6666666666666666E-2"/>
                  <c:y val="0.1574074074074074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AC-4346-BB36-79F161385921}"/>
                </c:ext>
              </c:extLst>
            </c:dLbl>
            <c:dLbl>
              <c:idx val="4"/>
              <c:layout>
                <c:manualLayout>
                  <c:x val="-9.4444444444444442E-2"/>
                  <c:y val="7.87037037037036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AC-4346-BB36-79F161385921}"/>
                </c:ext>
              </c:extLst>
            </c:dLbl>
            <c:dLbl>
              <c:idx val="5"/>
              <c:layout>
                <c:manualLayout>
                  <c:x val="-0.1388888888888889"/>
                  <c:y val="-4.62962962962963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AC-4346-BB36-79F1613859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Hoja1!$P$16:$U$16</c:f>
              <c:strCache>
                <c:ptCount val="6"/>
                <c:pt idx="0">
                  <c:v>I</c:v>
                </c:pt>
                <c:pt idx="1">
                  <c:v>IP</c:v>
                </c:pt>
                <c:pt idx="2">
                  <c:v>IPS</c:v>
                </c:pt>
                <c:pt idx="3">
                  <c:v>P</c:v>
                </c:pt>
                <c:pt idx="4">
                  <c:v>PS</c:v>
                </c:pt>
                <c:pt idx="5">
                  <c:v>S</c:v>
                </c:pt>
              </c:strCache>
            </c:strRef>
          </c:cat>
          <c:val>
            <c:numRef>
              <c:f>Hoja1!$P$17:$U$17</c:f>
              <c:numCache>
                <c:formatCode>General</c:formatCode>
                <c:ptCount val="6"/>
                <c:pt idx="0">
                  <c:v>39</c:v>
                </c:pt>
                <c:pt idx="1">
                  <c:v>104</c:v>
                </c:pt>
                <c:pt idx="2">
                  <c:v>41</c:v>
                </c:pt>
                <c:pt idx="3">
                  <c:v>39</c:v>
                </c:pt>
                <c:pt idx="4">
                  <c:v>22</c:v>
                </c:pt>
                <c:pt idx="5">
                  <c:v>114</c:v>
                </c:pt>
              </c:numCache>
            </c:numRef>
          </c:val>
          <c:extLst>
            <c:ext xmlns:c16="http://schemas.microsoft.com/office/drawing/2014/chart" uri="{C3380CC4-5D6E-409C-BE32-E72D297353CC}">
              <c16:uniqueId val="{0000000C-97AC-4346-BB36-79F161385921}"/>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c:spPr>
            <c:extLst>
              <c:ext xmlns:c16="http://schemas.microsoft.com/office/drawing/2014/chart" uri="{C3380CC4-5D6E-409C-BE32-E72D297353CC}">
                <c16:uniqueId val="{00000004-B1D7-4E58-AB82-3DFD66E4FFE2}"/>
              </c:ext>
            </c:extLst>
          </c:dPt>
          <c:dPt>
            <c:idx val="1"/>
            <c:invertIfNegative val="0"/>
            <c:bubble3D val="0"/>
            <c: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c:spPr>
            <c:extLst>
              <c:ext xmlns:c16="http://schemas.microsoft.com/office/drawing/2014/chart" uri="{C3380CC4-5D6E-409C-BE32-E72D297353CC}">
                <c16:uniqueId val="{00000005-B1D7-4E58-AB82-3DFD66E4FFE2}"/>
              </c:ext>
            </c:extLst>
          </c:dPt>
          <c:dPt>
            <c:idx val="2"/>
            <c:invertIfNegative val="0"/>
            <c:bubble3D val="0"/>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c:spPr>
            <c:extLst>
              <c:ext xmlns:c16="http://schemas.microsoft.com/office/drawing/2014/chart" uri="{C3380CC4-5D6E-409C-BE32-E72D297353CC}">
                <c16:uniqueId val="{00000006-B1D7-4E58-AB82-3DFD66E4FF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RESUMEN!$C$84:$F$84</c:f>
              <c:strCache>
                <c:ptCount val="4"/>
                <c:pt idx="0">
                  <c:v> INICIAL</c:v>
                </c:pt>
                <c:pt idx="1">
                  <c:v> PRIMARIA</c:v>
                </c:pt>
                <c:pt idx="2">
                  <c:v> SECUNDARIA </c:v>
                </c:pt>
                <c:pt idx="3">
                  <c:v>ESPECIAL</c:v>
                </c:pt>
              </c:strCache>
            </c:strRef>
          </c:cat>
          <c:val>
            <c:numRef>
              <c:f>RESUMEN!$C$85:$F$85</c:f>
              <c:numCache>
                <c:formatCode>General</c:formatCode>
                <c:ptCount val="4"/>
                <c:pt idx="0">
                  <c:v>12020</c:v>
                </c:pt>
                <c:pt idx="1">
                  <c:v>49663</c:v>
                </c:pt>
                <c:pt idx="2">
                  <c:v>55013</c:v>
                </c:pt>
                <c:pt idx="3">
                  <c:v>491</c:v>
                </c:pt>
              </c:numCache>
            </c:numRef>
          </c:val>
          <c:extLst>
            <c:ext xmlns:c16="http://schemas.microsoft.com/office/drawing/2014/chart" uri="{C3380CC4-5D6E-409C-BE32-E72D297353CC}">
              <c16:uniqueId val="{00000000-B1D7-4E58-AB82-3DFD66E4FFE2}"/>
            </c:ext>
          </c:extLst>
        </c:ser>
        <c:dLbls>
          <c:dLblPos val="outEnd"/>
          <c:showLegendKey val="0"/>
          <c:showVal val="1"/>
          <c:showCatName val="0"/>
          <c:showSerName val="0"/>
          <c:showPercent val="0"/>
          <c:showBubbleSize val="0"/>
        </c:dLbls>
        <c:gapWidth val="100"/>
        <c:overlap val="-27"/>
        <c:axId val="692831152"/>
        <c:axId val="692832112"/>
      </c:barChart>
      <c:catAx>
        <c:axId val="69283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92832112"/>
        <c:crosses val="autoZero"/>
        <c:auto val="1"/>
        <c:lblAlgn val="ctr"/>
        <c:lblOffset val="100"/>
        <c:noMultiLvlLbl val="0"/>
      </c:catAx>
      <c:valAx>
        <c:axId val="692832112"/>
        <c:scaling>
          <c:orientation val="minMax"/>
        </c:scaling>
        <c:delete val="1"/>
        <c:axPos val="l"/>
        <c:numFmt formatCode="General" sourceLinked="1"/>
        <c:majorTickMark val="none"/>
        <c:minorTickMark val="none"/>
        <c:tickLblPos val="nextTo"/>
        <c:crossAx val="69283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a:t>EJECUCIÓN DE PROYECTOS 2021</a:t>
            </a:r>
          </a:p>
        </c:rich>
      </c:tx>
      <c:layout>
        <c:manualLayout>
          <c:xMode val="edge"/>
          <c:yMode val="edge"/>
          <c:x val="0.2423137790430182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544876811782352E-2"/>
          <c:y val="0.21361016042364847"/>
          <c:w val="0.93091024637643527"/>
          <c:h val="0.5511523068855970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63D-4853-A4F4-7C4F240A7D7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63D-4853-A4F4-7C4F240A7D7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63D-4853-A4F4-7C4F240A7D7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63D-4853-A4F4-7C4F240A7D7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63D-4853-A4F4-7C4F240A7D7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63D-4853-A4F4-7C4F240A7D7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63D-4853-A4F4-7C4F240A7D77}"/>
              </c:ext>
            </c:extLst>
          </c:dPt>
          <c:dLbls>
            <c:dLbl>
              <c:idx val="0"/>
              <c:layout>
                <c:manualLayout>
                  <c:x val="-9.4918517566066854E-2"/>
                  <c:y val="-8.48955289440475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3D-4853-A4F4-7C4F240A7D77}"/>
                </c:ext>
              </c:extLst>
            </c:dLbl>
            <c:dLbl>
              <c:idx val="2"/>
              <c:layout>
                <c:manualLayout>
                  <c:x val="3.1479093759613469E-2"/>
                  <c:y val="5.1951379608570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3D-4853-A4F4-7C4F240A7D77}"/>
                </c:ext>
              </c:extLst>
            </c:dLbl>
            <c:dLbl>
              <c:idx val="3"/>
              <c:layout>
                <c:manualLayout>
                  <c:x val="2.5469399089169231E-2"/>
                  <c:y val="4.92547619668030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3D-4853-A4F4-7C4F240A7D77}"/>
                </c:ext>
              </c:extLst>
            </c:dLbl>
            <c:dLbl>
              <c:idx val="4"/>
              <c:layout>
                <c:manualLayout>
                  <c:x val="-3.960807094821768E-2"/>
                  <c:y val="6.167508564777762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3D-4853-A4F4-7C4F240A7D77}"/>
                </c:ext>
              </c:extLst>
            </c:dLbl>
            <c:dLbl>
              <c:idx val="5"/>
              <c:layout>
                <c:manualLayout>
                  <c:x val="-9.5862980427420755E-3"/>
                  <c:y val="-5.78400133016179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3D-4853-A4F4-7C4F240A7D77}"/>
                </c:ext>
              </c:extLst>
            </c:dLbl>
            <c:dLbl>
              <c:idx val="6"/>
              <c:layout>
                <c:manualLayout>
                  <c:x val="1.5654838403660915E-2"/>
                  <c:y val="-1.31601641360090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3D-4853-A4F4-7C4F240A7D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Hoja6!$A$1:$A$7</c:f>
              <c:strCache>
                <c:ptCount val="7"/>
                <c:pt idx="0">
                  <c:v>COTAHUMA</c:v>
                </c:pt>
                <c:pt idx="1">
                  <c:v>MAX PAREDES</c:v>
                </c:pt>
                <c:pt idx="2">
                  <c:v>PERIFÉRICA</c:v>
                </c:pt>
                <c:pt idx="3">
                  <c:v>SAN ANTONIO</c:v>
                </c:pt>
                <c:pt idx="4">
                  <c:v>SUR</c:v>
                </c:pt>
                <c:pt idx="5">
                  <c:v>CENTRO</c:v>
                </c:pt>
                <c:pt idx="6">
                  <c:v>HAMPATURI</c:v>
                </c:pt>
              </c:strCache>
            </c:strRef>
          </c:cat>
          <c:val>
            <c:numRef>
              <c:f>Hoja6!$B$1:$B$7</c:f>
              <c:numCache>
                <c:formatCode>General</c:formatCode>
                <c:ptCount val="7"/>
                <c:pt idx="0">
                  <c:v>4</c:v>
                </c:pt>
                <c:pt idx="1">
                  <c:v>1</c:v>
                </c:pt>
                <c:pt idx="2">
                  <c:v>2</c:v>
                </c:pt>
                <c:pt idx="3">
                  <c:v>1</c:v>
                </c:pt>
                <c:pt idx="4">
                  <c:v>2</c:v>
                </c:pt>
                <c:pt idx="5">
                  <c:v>2</c:v>
                </c:pt>
                <c:pt idx="6">
                  <c:v>2</c:v>
                </c:pt>
              </c:numCache>
            </c:numRef>
          </c:val>
          <c:extLst>
            <c:ext xmlns:c16="http://schemas.microsoft.com/office/drawing/2014/chart" uri="{C3380CC4-5D6E-409C-BE32-E72D297353CC}">
              <c16:uniqueId val="{0000000E-D63D-4853-A4F4-7C4F240A7D77}"/>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a:t>EJECUCIÓN</a:t>
            </a:r>
            <a:r>
              <a:rPr lang="es-BO" baseline="0"/>
              <a:t> PROYECTOS 2022</a:t>
            </a:r>
            <a:endParaRPr lang="es-B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488-4FB8-95C8-37A861A280B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488-4FB8-95C8-37A861A280B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488-4FB8-95C8-37A861A280B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488-4FB8-95C8-37A861A280B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488-4FB8-95C8-37A861A280BF}"/>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488-4FB8-95C8-37A861A280BF}"/>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488-4FB8-95C8-37A861A280BF}"/>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488-4FB8-95C8-37A861A280BF}"/>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F488-4FB8-95C8-37A861A280BF}"/>
              </c:ext>
            </c:extLst>
          </c:dPt>
          <c:dLbls>
            <c:dLbl>
              <c:idx val="0"/>
              <c:layout>
                <c:manualLayout>
                  <c:x val="8.7313554037138891E-2"/>
                  <c:y val="-3.7928991458971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88-4FB8-95C8-37A861A280BF}"/>
                </c:ext>
              </c:extLst>
            </c:dLbl>
            <c:dLbl>
              <c:idx val="1"/>
              <c:layout>
                <c:manualLayout>
                  <c:x val="-1.3121991269353457E-3"/>
                  <c:y val="-1.41978897475629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88-4FB8-95C8-37A861A280BF}"/>
                </c:ext>
              </c:extLst>
            </c:dLbl>
            <c:dLbl>
              <c:idx val="2"/>
              <c:layout>
                <c:manualLayout>
                  <c:x val="4.0363761984449935E-3"/>
                  <c:y val="-7.932538929797030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88-4FB8-95C8-37A861A280BF}"/>
                </c:ext>
              </c:extLst>
            </c:dLbl>
            <c:dLbl>
              <c:idx val="3"/>
              <c:layout>
                <c:manualLayout>
                  <c:x val="-1.2753024994055449E-2"/>
                  <c:y val="8.304315104096096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88-4FB8-95C8-37A861A280BF}"/>
                </c:ext>
              </c:extLst>
            </c:dLbl>
            <c:dLbl>
              <c:idx val="4"/>
              <c:layout>
                <c:manualLayout>
                  <c:x val="-2.7941658105010026E-2"/>
                  <c:y val="-0.1010496448833892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88-4FB8-95C8-37A861A280BF}"/>
                </c:ext>
              </c:extLst>
            </c:dLbl>
            <c:dLbl>
              <c:idx val="6"/>
              <c:layout>
                <c:manualLayout>
                  <c:x val="-5.4699429771235507E-2"/>
                  <c:y val="-6.516937941432242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488-4FB8-95C8-37A861A280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Hoja5!$A$2:$A$10</c:f>
              <c:strCache>
                <c:ptCount val="9"/>
                <c:pt idx="0">
                  <c:v>COTAHUMA</c:v>
                </c:pt>
                <c:pt idx="1">
                  <c:v>MAX PAREDES</c:v>
                </c:pt>
                <c:pt idx="2">
                  <c:v>PERIFÉRICA</c:v>
                </c:pt>
                <c:pt idx="3">
                  <c:v>SAN ANTONIO</c:v>
                </c:pt>
                <c:pt idx="4">
                  <c:v>SUR</c:v>
                </c:pt>
                <c:pt idx="5">
                  <c:v>CENTRO</c:v>
                </c:pt>
                <c:pt idx="6">
                  <c:v>HAMPATURI</c:v>
                </c:pt>
                <c:pt idx="7">
                  <c:v>MALLASA</c:v>
                </c:pt>
                <c:pt idx="8">
                  <c:v>ZONGO</c:v>
                </c:pt>
              </c:strCache>
            </c:strRef>
          </c:cat>
          <c:val>
            <c:numRef>
              <c:f>Hoja5!$B$2:$B$10</c:f>
              <c:numCache>
                <c:formatCode>General</c:formatCode>
                <c:ptCount val="9"/>
                <c:pt idx="0">
                  <c:v>9</c:v>
                </c:pt>
                <c:pt idx="1">
                  <c:v>14</c:v>
                </c:pt>
                <c:pt idx="2">
                  <c:v>16</c:v>
                </c:pt>
                <c:pt idx="3">
                  <c:v>7</c:v>
                </c:pt>
                <c:pt idx="4">
                  <c:v>6</c:v>
                </c:pt>
                <c:pt idx="5">
                  <c:v>9</c:v>
                </c:pt>
                <c:pt idx="6">
                  <c:v>2</c:v>
                </c:pt>
                <c:pt idx="7">
                  <c:v>3</c:v>
                </c:pt>
                <c:pt idx="8">
                  <c:v>1</c:v>
                </c:pt>
              </c:numCache>
            </c:numRef>
          </c:val>
          <c:extLst>
            <c:ext xmlns:c16="http://schemas.microsoft.com/office/drawing/2014/chart" uri="{C3380CC4-5D6E-409C-BE32-E72D297353CC}">
              <c16:uniqueId val="{00000012-F488-4FB8-95C8-37A861A280BF}"/>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a:t>EJECUCIÓN PROYECTOS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1110408422649627E-2"/>
          <c:y val="0.1883293349226387"/>
          <c:w val="0.76836116075213701"/>
          <c:h val="0.67334046397211222"/>
        </c:manualLayout>
      </c:layout>
      <c:pie3DChart>
        <c:varyColors val="1"/>
        <c:ser>
          <c:idx val="0"/>
          <c:order val="0"/>
          <c:tx>
            <c:strRef>
              <c:f>Hoja4!$B$1</c:f>
              <c:strCache>
                <c:ptCount val="1"/>
                <c:pt idx="0">
                  <c:v>CANT. DE INFRAESTRUCTURAS BENEFICIADAS CON PROYECTOS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23-4874-ACE4-C30CDC9B944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23-4874-ACE4-C30CDC9B944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D23-4874-ACE4-C30CDC9B944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D23-4874-ACE4-C30CDC9B944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D23-4874-ACE4-C30CDC9B944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D23-4874-ACE4-C30CDC9B944A}"/>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D23-4874-ACE4-C30CDC9B944A}"/>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9D23-4874-ACE4-C30CDC9B944A}"/>
              </c:ext>
            </c:extLst>
          </c:dPt>
          <c:dLbls>
            <c:dLbl>
              <c:idx val="0"/>
              <c:layout>
                <c:manualLayout>
                  <c:x val="-3.1527387578607013E-2"/>
                  <c:y val="-9.14716777845395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23-4874-ACE4-C30CDC9B944A}"/>
                </c:ext>
              </c:extLst>
            </c:dLbl>
            <c:dLbl>
              <c:idx val="1"/>
              <c:layout>
                <c:manualLayout>
                  <c:x val="-1.2523874454876096E-2"/>
                  <c:y val="-0.107803131781022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23-4874-ACE4-C30CDC9B944A}"/>
                </c:ext>
              </c:extLst>
            </c:dLbl>
            <c:dLbl>
              <c:idx val="2"/>
              <c:layout>
                <c:manualLayout>
                  <c:x val="9.0050163491119158E-3"/>
                  <c:y val="8.13239293843229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23-4874-ACE4-C30CDC9B944A}"/>
                </c:ext>
              </c:extLst>
            </c:dLbl>
            <c:dLbl>
              <c:idx val="3"/>
              <c:layout>
                <c:manualLayout>
                  <c:x val="2.6775843700605019E-2"/>
                  <c:y val="2.82956711546102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23-4874-ACE4-C30CDC9B944A}"/>
                </c:ext>
              </c:extLst>
            </c:dLbl>
            <c:dLbl>
              <c:idx val="4"/>
              <c:layout>
                <c:manualLayout>
                  <c:x val="2.1537389966564499E-2"/>
                  <c:y val="4.2036680318822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23-4874-ACE4-C30CDC9B944A}"/>
                </c:ext>
              </c:extLst>
            </c:dLbl>
            <c:dLbl>
              <c:idx val="5"/>
              <c:layout>
                <c:manualLayout>
                  <c:x val="1.5605691285020134E-3"/>
                  <c:y val="4.93254672775768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23-4874-ACE4-C30CDC9B944A}"/>
                </c:ext>
              </c:extLst>
            </c:dLbl>
            <c:dLbl>
              <c:idx val="7"/>
              <c:layout>
                <c:manualLayout>
                  <c:x val="5.2282342590389108E-2"/>
                  <c:y val="-3.20853597815207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D23-4874-ACE4-C30CDC9B94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Hoja4!$A$2:$A$9</c:f>
              <c:strCache>
                <c:ptCount val="8"/>
                <c:pt idx="0">
                  <c:v>COTAHUMA</c:v>
                </c:pt>
                <c:pt idx="1">
                  <c:v>MAX PAREDES</c:v>
                </c:pt>
                <c:pt idx="2">
                  <c:v>PERIFÉRICA</c:v>
                </c:pt>
                <c:pt idx="3">
                  <c:v>SAN ANTONIO</c:v>
                </c:pt>
                <c:pt idx="4">
                  <c:v>SUR</c:v>
                </c:pt>
                <c:pt idx="5">
                  <c:v>CENTRO</c:v>
                </c:pt>
                <c:pt idx="6">
                  <c:v>HAMPATURI</c:v>
                </c:pt>
                <c:pt idx="7">
                  <c:v>ZONGO</c:v>
                </c:pt>
              </c:strCache>
            </c:strRef>
          </c:cat>
          <c:val>
            <c:numRef>
              <c:f>Hoja4!$B$2:$B$9</c:f>
              <c:numCache>
                <c:formatCode>General</c:formatCode>
                <c:ptCount val="8"/>
                <c:pt idx="0">
                  <c:v>26</c:v>
                </c:pt>
                <c:pt idx="1">
                  <c:v>8</c:v>
                </c:pt>
                <c:pt idx="2">
                  <c:v>13</c:v>
                </c:pt>
                <c:pt idx="3">
                  <c:v>9</c:v>
                </c:pt>
                <c:pt idx="4">
                  <c:v>12</c:v>
                </c:pt>
                <c:pt idx="5">
                  <c:v>20</c:v>
                </c:pt>
                <c:pt idx="6">
                  <c:v>8</c:v>
                </c:pt>
                <c:pt idx="7">
                  <c:v>9</c:v>
                </c:pt>
              </c:numCache>
            </c:numRef>
          </c:val>
          <c:extLst>
            <c:ext xmlns:c16="http://schemas.microsoft.com/office/drawing/2014/chart" uri="{C3380CC4-5D6E-409C-BE32-E72D297353CC}">
              <c16:uniqueId val="{00000010-9D23-4874-ACE4-C30CDC9B944A}"/>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b="1"/>
              <a:t>EJECUCION PROYECTOS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AF5-4193-8BAA-5C026D54A38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AF5-4193-8BAA-5C026D54A38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AF5-4193-8BAA-5C026D54A38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AF5-4193-8BAA-5C026D54A38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AF5-4193-8BAA-5C026D54A38C}"/>
              </c:ext>
            </c:extLst>
          </c:dPt>
          <c:dLbls>
            <c:dLbl>
              <c:idx val="0"/>
              <c:layout>
                <c:manualLayout>
                  <c:x val="-2.5986834097656283E-2"/>
                  <c:y val="6.630374584456598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F5-4193-8BAA-5C026D54A38C}"/>
                </c:ext>
              </c:extLst>
            </c:dLbl>
            <c:dLbl>
              <c:idx val="1"/>
              <c:layout>
                <c:manualLayout>
                  <c:x val="-6.2390771192390882E-3"/>
                  <c:y val="-5.28168170538025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F5-4193-8BAA-5C026D54A38C}"/>
                </c:ext>
              </c:extLst>
            </c:dLbl>
            <c:dLbl>
              <c:idx val="2"/>
              <c:layout>
                <c:manualLayout>
                  <c:x val="2.0081981504049842E-2"/>
                  <c:y val="-1.11821513980155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F5-4193-8BAA-5C026D54A38C}"/>
                </c:ext>
              </c:extLst>
            </c:dLbl>
            <c:dLbl>
              <c:idx val="3"/>
              <c:layout>
                <c:manualLayout>
                  <c:x val="-1.8269076621411116E-2"/>
                  <c:y val="5.51515403466396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F5-4193-8BAA-5C026D54A38C}"/>
                </c:ext>
              </c:extLst>
            </c:dLbl>
            <c:dLbl>
              <c:idx val="4"/>
              <c:layout>
                <c:manualLayout>
                  <c:x val="2.2889993857198844E-2"/>
                  <c:y val="-3.900083566676484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F5-4193-8BAA-5C026D54A3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Hoja3!$A$1:$A$5</c:f>
              <c:strCache>
                <c:ptCount val="5"/>
                <c:pt idx="0">
                  <c:v>MAX PAREDES</c:v>
                </c:pt>
                <c:pt idx="1">
                  <c:v>SAN ANTONIO</c:v>
                </c:pt>
                <c:pt idx="2">
                  <c:v>SUR</c:v>
                </c:pt>
                <c:pt idx="3">
                  <c:v>CENTRO</c:v>
                </c:pt>
                <c:pt idx="4">
                  <c:v>ZONGO</c:v>
                </c:pt>
              </c:strCache>
            </c:strRef>
          </c:cat>
          <c:val>
            <c:numRef>
              <c:f>Hoja3!$B$1:$B$5</c:f>
              <c:numCache>
                <c:formatCode>General</c:formatCode>
                <c:ptCount val="5"/>
                <c:pt idx="0">
                  <c:v>1</c:v>
                </c:pt>
                <c:pt idx="1">
                  <c:v>1</c:v>
                </c:pt>
                <c:pt idx="2">
                  <c:v>2</c:v>
                </c:pt>
                <c:pt idx="3">
                  <c:v>1</c:v>
                </c:pt>
                <c:pt idx="4">
                  <c:v>2</c:v>
                </c:pt>
              </c:numCache>
            </c:numRef>
          </c:val>
          <c:extLst>
            <c:ext xmlns:c16="http://schemas.microsoft.com/office/drawing/2014/chart" uri="{C3380CC4-5D6E-409C-BE32-E72D297353CC}">
              <c16:uniqueId val="{0000000A-2AF5-4193-8BAA-5C026D54A38C}"/>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Hoja1!$B$3:$G$4</c:f>
              <c:strCache>
                <c:ptCount val="6"/>
                <c:pt idx="0">
                  <c:v>2021</c:v>
                </c:pt>
                <c:pt idx="1">
                  <c:v>2022</c:v>
                </c:pt>
                <c:pt idx="2">
                  <c:v>2023</c:v>
                </c:pt>
                <c:pt idx="3">
                  <c:v>2024</c:v>
                </c:pt>
                <c:pt idx="4">
                  <c:v>2025</c:v>
                </c:pt>
                <c:pt idx="5">
                  <c:v>2026</c:v>
                </c:pt>
              </c:strCache>
              <c:extLst/>
            </c:strRef>
          </c:cat>
          <c:val>
            <c:numRef>
              <c:f>Hoja1!$B$5:$G$5</c:f>
              <c:numCache>
                <c:formatCode>#,##0</c:formatCode>
                <c:ptCount val="6"/>
                <c:pt idx="0">
                  <c:v>137381</c:v>
                </c:pt>
                <c:pt idx="1">
                  <c:v>132455</c:v>
                </c:pt>
                <c:pt idx="2">
                  <c:v>130061</c:v>
                </c:pt>
                <c:pt idx="3">
                  <c:v>126888</c:v>
                </c:pt>
                <c:pt idx="4">
                  <c:v>122433</c:v>
                </c:pt>
                <c:pt idx="5">
                  <c:v>121850</c:v>
                </c:pt>
              </c:numCache>
            </c:numRef>
          </c:val>
          <c:smooth val="0"/>
          <c:extLst>
            <c:ext xmlns:c16="http://schemas.microsoft.com/office/drawing/2014/chart" uri="{C3380CC4-5D6E-409C-BE32-E72D297353CC}">
              <c16:uniqueId val="{00000000-5705-1643-B2CD-1BB7378007A2}"/>
            </c:ext>
          </c:extLst>
        </c:ser>
        <c:dLbls>
          <c:dLblPos val="t"/>
          <c:showLegendKey val="0"/>
          <c:showVal val="1"/>
          <c:showCatName val="0"/>
          <c:showSerName val="0"/>
          <c:showPercent val="0"/>
          <c:showBubbleSize val="0"/>
        </c:dLbls>
        <c:smooth val="0"/>
        <c:axId val="788579328"/>
        <c:axId val="784873344"/>
      </c:lineChart>
      <c:catAx>
        <c:axId val="78857932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s-ES_tradnl" b="1">
                    <a:solidFill>
                      <a:schemeClr val="bg1"/>
                    </a:solidFill>
                  </a:rPr>
                  <a:t>Años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crossAx val="784873344"/>
        <c:crosses val="autoZero"/>
        <c:auto val="1"/>
        <c:lblAlgn val="ctr"/>
        <c:lblOffset val="100"/>
        <c:noMultiLvlLbl val="0"/>
      </c:catAx>
      <c:valAx>
        <c:axId val="78487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s-ES_tradnl" b="1">
                    <a:solidFill>
                      <a:schemeClr val="bg1"/>
                    </a:solidFill>
                  </a:rPr>
                  <a:t>Nº de estudiantes</a:t>
                </a:r>
              </a:p>
            </c:rich>
          </c:tx>
          <c:layout>
            <c:manualLayout>
              <c:xMode val="edge"/>
              <c:yMode val="edge"/>
              <c:x val="1.0366127181069889E-2"/>
              <c:y val="0.3053394060569773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ES"/>
          </a:p>
        </c:txPr>
        <c:crossAx val="788579328"/>
        <c:crosses val="autoZero"/>
        <c:crossBetween val="between"/>
      </c:valAx>
      <c:spPr>
        <a:solidFill>
          <a:schemeClr val="bg1"/>
        </a:solidFill>
        <a:ln>
          <a:noFill/>
        </a:ln>
        <a:effectLst/>
      </c:spPr>
    </c:plotArea>
    <c:plotVisOnly val="1"/>
    <c:dispBlanksAs val="gap"/>
    <c:showDLblsOverMax val="0"/>
  </c:chart>
  <c:spPr>
    <a:solidFill>
      <a:srgbClr val="C073E4"/>
    </a:solidFill>
    <a:ln>
      <a:solidFill>
        <a:srgbClr val="BA70DD"/>
      </a:solidFill>
    </a:ln>
    <a:effectLst/>
  </c:spPr>
  <c:txPr>
    <a:bodyPr/>
    <a:lstStyle/>
    <a:p>
      <a:pPr>
        <a:defRPr sz="14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0EC16-4F88-4C81-BA54-2C1883A7FD5E}" type="doc">
      <dgm:prSet loTypeId="urn:microsoft.com/office/officeart/2005/8/layout/process2" loCatId="process" qsTypeId="urn:microsoft.com/office/officeart/2005/8/quickstyle/simple1" qsCatId="simple" csTypeId="urn:microsoft.com/office/officeart/2005/8/colors/colorful1" csCatId="colorful" phldr="1"/>
      <dgm:spPr/>
    </dgm:pt>
    <dgm:pt modelId="{7F2C2BAD-6290-4810-8A83-4A393E6787B6}">
      <dgm:prSet phldrT="[Texto]" custT="1">
        <dgm:style>
          <a:lnRef idx="1">
            <a:schemeClr val="accent6"/>
          </a:lnRef>
          <a:fillRef idx="3">
            <a:schemeClr val="accent6"/>
          </a:fillRef>
          <a:effectRef idx="2">
            <a:schemeClr val="accent6"/>
          </a:effectRef>
          <a:fontRef idx="minor">
            <a:schemeClr val="lt1"/>
          </a:fontRef>
        </dgm:style>
      </dgm:prSet>
      <dgm:spPr>
        <a:solidFill>
          <a:srgbClr val="00D4CB"/>
        </a:solidFill>
        <a:ln>
          <a:solidFill>
            <a:srgbClr val="00D4CB"/>
          </a:solidFill>
        </a:ln>
      </dgm:spPr>
      <dgm:t>
        <a:bodyPr/>
        <a:lstStyle/>
        <a:p>
          <a:r>
            <a:rPr lang="es-BO" sz="1200" dirty="0">
              <a:latin typeface="Montserrat SemiBold" panose="00000700000000000000" pitchFamily="2" charset="0"/>
            </a:rPr>
            <a:t>CORTADO DE LA MADERA PARA TAPAS DE MESAS Y SILLAS, CEPILLADO, GROSEADO , ENCOLADO, ESCUADRADO, PROCESO DE MOLDURA O BISELADO, LIJADO, IMPREGNADO, SELLADO, BARNIZADO.</a:t>
          </a:r>
          <a:endParaRPr lang="es-BO" sz="1200" b="1" dirty="0">
            <a:solidFill>
              <a:schemeClr val="bg1"/>
            </a:solidFill>
            <a:latin typeface="Montserrat SemiBold" panose="00000700000000000000" pitchFamily="2" charset="0"/>
          </a:endParaRPr>
        </a:p>
      </dgm:t>
    </dgm:pt>
    <dgm:pt modelId="{30E8DC60-961A-4831-B404-CE2082E9A67B}" type="parTrans" cxnId="{6AF2419E-EBC9-4DB7-B3DA-8104A5B7CF9F}">
      <dgm:prSet/>
      <dgm:spPr/>
      <dgm:t>
        <a:bodyPr/>
        <a:lstStyle/>
        <a:p>
          <a:endParaRPr lang="es-BO"/>
        </a:p>
      </dgm:t>
    </dgm:pt>
    <dgm:pt modelId="{A80FD919-421C-4500-8EE1-A5A8B098B029}" type="sibTrans" cxnId="{6AF2419E-EBC9-4DB7-B3DA-8104A5B7CF9F}">
      <dgm:prSet>
        <dgm:style>
          <a:lnRef idx="1">
            <a:schemeClr val="accent2"/>
          </a:lnRef>
          <a:fillRef idx="3">
            <a:schemeClr val="accent2"/>
          </a:fillRef>
          <a:effectRef idx="2">
            <a:schemeClr val="accent2"/>
          </a:effectRef>
          <a:fontRef idx="minor">
            <a:schemeClr val="lt1"/>
          </a:fontRef>
        </dgm:style>
      </dgm:prSet>
      <dgm:spPr>
        <a:solidFill>
          <a:srgbClr val="FF3399"/>
        </a:solidFill>
        <a:ln>
          <a:solidFill>
            <a:srgbClr val="FF3399"/>
          </a:solidFill>
        </a:ln>
      </dgm:spPr>
      <dgm:t>
        <a:bodyPr/>
        <a:lstStyle/>
        <a:p>
          <a:endParaRPr lang="es-BO"/>
        </a:p>
      </dgm:t>
    </dgm:pt>
    <dgm:pt modelId="{F7963498-A95C-4B2E-A3C2-BBDF87C3E64E}">
      <dgm:prSet custT="1">
        <dgm:style>
          <a:lnRef idx="1">
            <a:schemeClr val="accent6"/>
          </a:lnRef>
          <a:fillRef idx="3">
            <a:schemeClr val="accent6"/>
          </a:fillRef>
          <a:effectRef idx="2">
            <a:schemeClr val="accent6"/>
          </a:effectRef>
          <a:fontRef idx="minor">
            <a:schemeClr val="lt1"/>
          </a:fontRef>
        </dgm:style>
      </dgm:prSet>
      <dgm:spPr>
        <a:solidFill>
          <a:srgbClr val="00D4CB"/>
        </a:solidFill>
        <a:ln>
          <a:solidFill>
            <a:srgbClr val="00D4CB"/>
          </a:solidFill>
        </a:ln>
      </dgm:spPr>
      <dgm:t>
        <a:bodyPr/>
        <a:lstStyle/>
        <a:p>
          <a:r>
            <a:rPr lang="es-ES" sz="1200" b="1" dirty="0">
              <a:solidFill>
                <a:schemeClr val="bg1"/>
              </a:solidFill>
              <a:latin typeface="Montserrat SemiBold" panose="00000700000000000000" pitchFamily="2" charset="0"/>
            </a:rPr>
            <a:t>FABRICACIÓN DE LA ESTRUCTURA DEL MOBILIARIO, VENTANAS, REJAS, PUERTAS, BARANDAS, GRADERÍAS, ENMALLADOS, TABLEROS DE BÁSQUET, ARCOS PARA FUSTAL.</a:t>
          </a:r>
          <a:endParaRPr lang="es-BO" sz="1200" b="1" dirty="0">
            <a:solidFill>
              <a:schemeClr val="bg1"/>
            </a:solidFill>
            <a:latin typeface="Montserrat SemiBold" panose="00000700000000000000" pitchFamily="2" charset="0"/>
          </a:endParaRPr>
        </a:p>
      </dgm:t>
    </dgm:pt>
    <dgm:pt modelId="{34431222-1B70-4D9C-86B8-64A6094781C9}" type="parTrans" cxnId="{405EFC08-E6C4-4522-926A-7D3625031776}">
      <dgm:prSet/>
      <dgm:spPr/>
      <dgm:t>
        <a:bodyPr/>
        <a:lstStyle/>
        <a:p>
          <a:endParaRPr lang="es-BO"/>
        </a:p>
      </dgm:t>
    </dgm:pt>
    <dgm:pt modelId="{5F4A34A7-5903-4FEC-9C72-FBFBA908D428}" type="sibTrans" cxnId="{405EFC08-E6C4-4522-926A-7D3625031776}">
      <dgm:prSet>
        <dgm:style>
          <a:lnRef idx="1">
            <a:schemeClr val="accent2"/>
          </a:lnRef>
          <a:fillRef idx="3">
            <a:schemeClr val="accent2"/>
          </a:fillRef>
          <a:effectRef idx="2">
            <a:schemeClr val="accent2"/>
          </a:effectRef>
          <a:fontRef idx="minor">
            <a:schemeClr val="lt1"/>
          </a:fontRef>
        </dgm:style>
      </dgm:prSet>
      <dgm:spPr>
        <a:solidFill>
          <a:srgbClr val="00D4CB"/>
        </a:solidFill>
        <a:ln>
          <a:solidFill>
            <a:srgbClr val="71D9D3"/>
          </a:solidFill>
        </a:ln>
      </dgm:spPr>
      <dgm:t>
        <a:bodyPr/>
        <a:lstStyle/>
        <a:p>
          <a:endParaRPr lang="es-BO"/>
        </a:p>
      </dgm:t>
    </dgm:pt>
    <dgm:pt modelId="{4700E4A2-2683-4728-9439-87A928B97079}" type="pres">
      <dgm:prSet presAssocID="{5000EC16-4F88-4C81-BA54-2C1883A7FD5E}" presName="linearFlow" presStyleCnt="0">
        <dgm:presLayoutVars>
          <dgm:resizeHandles val="exact"/>
        </dgm:presLayoutVars>
      </dgm:prSet>
      <dgm:spPr/>
    </dgm:pt>
    <dgm:pt modelId="{1CAAD7EA-6BF1-4FB7-84AB-DDFE1D5EF288}" type="pres">
      <dgm:prSet presAssocID="{7F2C2BAD-6290-4810-8A83-4A393E6787B6}" presName="node" presStyleLbl="node1" presStyleIdx="0" presStyleCnt="2" custScaleY="38871" custLinFactNeighborX="1192" custLinFactNeighborY="20500">
        <dgm:presLayoutVars>
          <dgm:bulletEnabled val="1"/>
        </dgm:presLayoutVars>
      </dgm:prSet>
      <dgm:spPr/>
      <dgm:t>
        <a:bodyPr/>
        <a:lstStyle/>
        <a:p>
          <a:endParaRPr lang="es-ES"/>
        </a:p>
      </dgm:t>
    </dgm:pt>
    <dgm:pt modelId="{659DAB9C-8E6D-468E-BC4B-5A5BE521AD8D}" type="pres">
      <dgm:prSet presAssocID="{A80FD919-421C-4500-8EE1-A5A8B098B029}" presName="sibTrans" presStyleLbl="sibTrans2D1" presStyleIdx="0" presStyleCnt="1"/>
      <dgm:spPr/>
      <dgm:t>
        <a:bodyPr/>
        <a:lstStyle/>
        <a:p>
          <a:endParaRPr lang="es-ES"/>
        </a:p>
      </dgm:t>
    </dgm:pt>
    <dgm:pt modelId="{4F84AD0E-9A51-43D0-9B2C-7574BDE5814C}" type="pres">
      <dgm:prSet presAssocID="{A80FD919-421C-4500-8EE1-A5A8B098B029}" presName="connectorText" presStyleLbl="sibTrans2D1" presStyleIdx="0" presStyleCnt="1"/>
      <dgm:spPr/>
      <dgm:t>
        <a:bodyPr/>
        <a:lstStyle/>
        <a:p>
          <a:endParaRPr lang="es-ES"/>
        </a:p>
      </dgm:t>
    </dgm:pt>
    <dgm:pt modelId="{722FB5A3-B364-441A-9942-BE2D4FF2AD62}" type="pres">
      <dgm:prSet presAssocID="{F7963498-A95C-4B2E-A3C2-BBDF87C3E64E}" presName="node" presStyleLbl="node1" presStyleIdx="1" presStyleCnt="2" custScaleY="42814" custLinFactNeighborX="0" custLinFactNeighborY="-9072">
        <dgm:presLayoutVars>
          <dgm:bulletEnabled val="1"/>
        </dgm:presLayoutVars>
      </dgm:prSet>
      <dgm:spPr/>
      <dgm:t>
        <a:bodyPr/>
        <a:lstStyle/>
        <a:p>
          <a:endParaRPr lang="es-ES"/>
        </a:p>
      </dgm:t>
    </dgm:pt>
  </dgm:ptLst>
  <dgm:cxnLst>
    <dgm:cxn modelId="{405EFC08-E6C4-4522-926A-7D3625031776}" srcId="{5000EC16-4F88-4C81-BA54-2C1883A7FD5E}" destId="{F7963498-A95C-4B2E-A3C2-BBDF87C3E64E}" srcOrd="1" destOrd="0" parTransId="{34431222-1B70-4D9C-86B8-64A6094781C9}" sibTransId="{5F4A34A7-5903-4FEC-9C72-FBFBA908D428}"/>
    <dgm:cxn modelId="{3930891C-3A38-453B-8D57-700BABF8A842}" type="presOf" srcId="{5000EC16-4F88-4C81-BA54-2C1883A7FD5E}" destId="{4700E4A2-2683-4728-9439-87A928B97079}" srcOrd="0" destOrd="0" presId="urn:microsoft.com/office/officeart/2005/8/layout/process2"/>
    <dgm:cxn modelId="{24A3214C-BF9B-4793-8AD3-F42006A98E73}" type="presOf" srcId="{7F2C2BAD-6290-4810-8A83-4A393E6787B6}" destId="{1CAAD7EA-6BF1-4FB7-84AB-DDFE1D5EF288}" srcOrd="0" destOrd="0" presId="urn:microsoft.com/office/officeart/2005/8/layout/process2"/>
    <dgm:cxn modelId="{0A024DAF-47C3-4D30-B9AE-C49A6EA0BAEC}" type="presOf" srcId="{F7963498-A95C-4B2E-A3C2-BBDF87C3E64E}" destId="{722FB5A3-B364-441A-9942-BE2D4FF2AD62}" srcOrd="0" destOrd="0" presId="urn:microsoft.com/office/officeart/2005/8/layout/process2"/>
    <dgm:cxn modelId="{096B76FA-A633-475C-88C9-97C2AF2A6B95}" type="presOf" srcId="{A80FD919-421C-4500-8EE1-A5A8B098B029}" destId="{659DAB9C-8E6D-468E-BC4B-5A5BE521AD8D}" srcOrd="0" destOrd="0" presId="urn:microsoft.com/office/officeart/2005/8/layout/process2"/>
    <dgm:cxn modelId="{586B37B9-6F1A-412D-B0E0-15B743589134}" type="presOf" srcId="{A80FD919-421C-4500-8EE1-A5A8B098B029}" destId="{4F84AD0E-9A51-43D0-9B2C-7574BDE5814C}" srcOrd="1" destOrd="0" presId="urn:microsoft.com/office/officeart/2005/8/layout/process2"/>
    <dgm:cxn modelId="{6AF2419E-EBC9-4DB7-B3DA-8104A5B7CF9F}" srcId="{5000EC16-4F88-4C81-BA54-2C1883A7FD5E}" destId="{7F2C2BAD-6290-4810-8A83-4A393E6787B6}" srcOrd="0" destOrd="0" parTransId="{30E8DC60-961A-4831-B404-CE2082E9A67B}" sibTransId="{A80FD919-421C-4500-8EE1-A5A8B098B029}"/>
    <dgm:cxn modelId="{6E3088BE-FB06-4766-B997-497DA5847CDA}" type="presParOf" srcId="{4700E4A2-2683-4728-9439-87A928B97079}" destId="{1CAAD7EA-6BF1-4FB7-84AB-DDFE1D5EF288}" srcOrd="0" destOrd="0" presId="urn:microsoft.com/office/officeart/2005/8/layout/process2"/>
    <dgm:cxn modelId="{C8F3843F-F692-4D9F-BEF1-56CA71692744}" type="presParOf" srcId="{4700E4A2-2683-4728-9439-87A928B97079}" destId="{659DAB9C-8E6D-468E-BC4B-5A5BE521AD8D}" srcOrd="1" destOrd="0" presId="urn:microsoft.com/office/officeart/2005/8/layout/process2"/>
    <dgm:cxn modelId="{976EE39E-EADB-40C9-B5A4-CCF8D3E494DC}" type="presParOf" srcId="{659DAB9C-8E6D-468E-BC4B-5A5BE521AD8D}" destId="{4F84AD0E-9A51-43D0-9B2C-7574BDE5814C}" srcOrd="0" destOrd="0" presId="urn:microsoft.com/office/officeart/2005/8/layout/process2"/>
    <dgm:cxn modelId="{FC9A1E04-87C9-471A-82CB-028BE3AF503D}" type="presParOf" srcId="{4700E4A2-2683-4728-9439-87A928B97079}" destId="{722FB5A3-B364-441A-9942-BE2D4FF2AD6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00EC16-4F88-4C81-BA54-2C1883A7FD5E}" type="doc">
      <dgm:prSet loTypeId="urn:microsoft.com/office/officeart/2005/8/layout/process2" loCatId="process" qsTypeId="urn:microsoft.com/office/officeart/2005/8/quickstyle/simple1" qsCatId="simple" csTypeId="urn:microsoft.com/office/officeart/2005/8/colors/colorful1" csCatId="colorful" phldr="1"/>
      <dgm:spPr/>
    </dgm:pt>
    <dgm:pt modelId="{7F2C2BAD-6290-4810-8A83-4A393E6787B6}">
      <dgm:prSet phldrT="[Texto]" custT="1">
        <dgm:style>
          <a:lnRef idx="1">
            <a:schemeClr val="accent6"/>
          </a:lnRef>
          <a:fillRef idx="3">
            <a:schemeClr val="accent6"/>
          </a:fillRef>
          <a:effectRef idx="2">
            <a:schemeClr val="accent6"/>
          </a:effectRef>
          <a:fontRef idx="minor">
            <a:schemeClr val="lt1"/>
          </a:fontRef>
        </dgm:style>
      </dgm:prSet>
      <dgm:spPr>
        <a:solidFill>
          <a:srgbClr val="00D4CB"/>
        </a:solidFill>
        <a:ln>
          <a:solidFill>
            <a:srgbClr val="00D4CB"/>
          </a:solidFill>
        </a:ln>
      </dgm:spPr>
      <dgm:t>
        <a:bodyPr/>
        <a:lstStyle/>
        <a:p>
          <a:r>
            <a:rPr lang="es-BO" sz="1200" dirty="0">
              <a:latin typeface="Montserrat SemiBold" panose="00000700000000000000" pitchFamily="2" charset="0"/>
            </a:rPr>
            <a:t>LIMPIEZA DE LA ESTRUCTURA METÁLICA (MESAS Y SILLAS), PINTADO DE LA ESTRUCTURA, SECADO AL NATURAL, COLOCADO DE REGATONES.</a:t>
          </a:r>
          <a:endParaRPr lang="es-BO" sz="1200" b="1" dirty="0">
            <a:solidFill>
              <a:schemeClr val="bg1"/>
            </a:solidFill>
            <a:latin typeface="Montserrat SemiBold" panose="00000700000000000000" pitchFamily="2" charset="0"/>
          </a:endParaRPr>
        </a:p>
      </dgm:t>
    </dgm:pt>
    <dgm:pt modelId="{30E8DC60-961A-4831-B404-CE2082E9A67B}" type="parTrans" cxnId="{6AF2419E-EBC9-4DB7-B3DA-8104A5B7CF9F}">
      <dgm:prSet/>
      <dgm:spPr/>
      <dgm:t>
        <a:bodyPr/>
        <a:lstStyle/>
        <a:p>
          <a:endParaRPr lang="es-BO"/>
        </a:p>
      </dgm:t>
    </dgm:pt>
    <dgm:pt modelId="{A80FD919-421C-4500-8EE1-A5A8B098B029}" type="sibTrans" cxnId="{6AF2419E-EBC9-4DB7-B3DA-8104A5B7CF9F}">
      <dgm:prSet>
        <dgm:style>
          <a:lnRef idx="1">
            <a:schemeClr val="accent2"/>
          </a:lnRef>
          <a:fillRef idx="3">
            <a:schemeClr val="accent2"/>
          </a:fillRef>
          <a:effectRef idx="2">
            <a:schemeClr val="accent2"/>
          </a:effectRef>
          <a:fontRef idx="minor">
            <a:schemeClr val="lt1"/>
          </a:fontRef>
        </dgm:style>
      </dgm:prSet>
      <dgm:spPr>
        <a:solidFill>
          <a:srgbClr val="FF3399"/>
        </a:solidFill>
        <a:ln>
          <a:solidFill>
            <a:srgbClr val="FF3399"/>
          </a:solidFill>
        </a:ln>
      </dgm:spPr>
      <dgm:t>
        <a:bodyPr/>
        <a:lstStyle/>
        <a:p>
          <a:endParaRPr lang="es-BO"/>
        </a:p>
      </dgm:t>
    </dgm:pt>
    <dgm:pt modelId="{F7963498-A95C-4B2E-A3C2-BBDF87C3E64E}">
      <dgm:prSet custT="1">
        <dgm:style>
          <a:lnRef idx="1">
            <a:schemeClr val="accent6"/>
          </a:lnRef>
          <a:fillRef idx="3">
            <a:schemeClr val="accent6"/>
          </a:fillRef>
          <a:effectRef idx="2">
            <a:schemeClr val="accent6"/>
          </a:effectRef>
          <a:fontRef idx="minor">
            <a:schemeClr val="lt1"/>
          </a:fontRef>
        </dgm:style>
      </dgm:prSet>
      <dgm:spPr>
        <a:solidFill>
          <a:srgbClr val="00D4CB"/>
        </a:solidFill>
        <a:ln>
          <a:solidFill>
            <a:srgbClr val="00D4CB"/>
          </a:solidFill>
        </a:ln>
      </dgm:spPr>
      <dgm:t>
        <a:bodyPr/>
        <a:lstStyle/>
        <a:p>
          <a:r>
            <a:rPr lang="es-BO" sz="1200" dirty="0">
              <a:latin typeface="Montserrat SemiBold" panose="00000700000000000000" pitchFamily="2" charset="0"/>
            </a:rPr>
            <a:t>PROCESO FINAL EL ENSAMBLADO DE LAS TAPAS DE MADERA CON LA ESTRUCTURA  METÁLICA</a:t>
          </a:r>
          <a:endParaRPr lang="es-BO" sz="1200" b="1" dirty="0">
            <a:solidFill>
              <a:schemeClr val="bg1"/>
            </a:solidFill>
            <a:latin typeface="Montserrat SemiBold" panose="00000700000000000000" pitchFamily="2" charset="0"/>
          </a:endParaRPr>
        </a:p>
      </dgm:t>
    </dgm:pt>
    <dgm:pt modelId="{34431222-1B70-4D9C-86B8-64A6094781C9}" type="parTrans" cxnId="{405EFC08-E6C4-4522-926A-7D3625031776}">
      <dgm:prSet/>
      <dgm:spPr/>
      <dgm:t>
        <a:bodyPr/>
        <a:lstStyle/>
        <a:p>
          <a:endParaRPr lang="es-BO"/>
        </a:p>
      </dgm:t>
    </dgm:pt>
    <dgm:pt modelId="{5F4A34A7-5903-4FEC-9C72-FBFBA908D428}" type="sibTrans" cxnId="{405EFC08-E6C4-4522-926A-7D3625031776}">
      <dgm:prSet>
        <dgm:style>
          <a:lnRef idx="1">
            <a:schemeClr val="accent2"/>
          </a:lnRef>
          <a:fillRef idx="3">
            <a:schemeClr val="accent2"/>
          </a:fillRef>
          <a:effectRef idx="2">
            <a:schemeClr val="accent2"/>
          </a:effectRef>
          <a:fontRef idx="minor">
            <a:schemeClr val="lt1"/>
          </a:fontRef>
        </dgm:style>
      </dgm:prSet>
      <dgm:spPr>
        <a:solidFill>
          <a:srgbClr val="00D4CB"/>
        </a:solidFill>
        <a:ln>
          <a:solidFill>
            <a:srgbClr val="71D9D3"/>
          </a:solidFill>
        </a:ln>
      </dgm:spPr>
      <dgm:t>
        <a:bodyPr/>
        <a:lstStyle/>
        <a:p>
          <a:endParaRPr lang="es-BO"/>
        </a:p>
      </dgm:t>
    </dgm:pt>
    <dgm:pt modelId="{4700E4A2-2683-4728-9439-87A928B97079}" type="pres">
      <dgm:prSet presAssocID="{5000EC16-4F88-4C81-BA54-2C1883A7FD5E}" presName="linearFlow" presStyleCnt="0">
        <dgm:presLayoutVars>
          <dgm:resizeHandles val="exact"/>
        </dgm:presLayoutVars>
      </dgm:prSet>
      <dgm:spPr/>
    </dgm:pt>
    <dgm:pt modelId="{1CAAD7EA-6BF1-4FB7-84AB-DDFE1D5EF288}" type="pres">
      <dgm:prSet presAssocID="{7F2C2BAD-6290-4810-8A83-4A393E6787B6}" presName="node" presStyleLbl="node1" presStyleIdx="0" presStyleCnt="2" custScaleY="38871" custLinFactNeighborX="1192" custLinFactNeighborY="20500">
        <dgm:presLayoutVars>
          <dgm:bulletEnabled val="1"/>
        </dgm:presLayoutVars>
      </dgm:prSet>
      <dgm:spPr/>
      <dgm:t>
        <a:bodyPr/>
        <a:lstStyle/>
        <a:p>
          <a:endParaRPr lang="es-ES"/>
        </a:p>
      </dgm:t>
    </dgm:pt>
    <dgm:pt modelId="{659DAB9C-8E6D-468E-BC4B-5A5BE521AD8D}" type="pres">
      <dgm:prSet presAssocID="{A80FD919-421C-4500-8EE1-A5A8B098B029}" presName="sibTrans" presStyleLbl="sibTrans2D1" presStyleIdx="0" presStyleCnt="1"/>
      <dgm:spPr/>
      <dgm:t>
        <a:bodyPr/>
        <a:lstStyle/>
        <a:p>
          <a:endParaRPr lang="es-ES"/>
        </a:p>
      </dgm:t>
    </dgm:pt>
    <dgm:pt modelId="{4F84AD0E-9A51-43D0-9B2C-7574BDE5814C}" type="pres">
      <dgm:prSet presAssocID="{A80FD919-421C-4500-8EE1-A5A8B098B029}" presName="connectorText" presStyleLbl="sibTrans2D1" presStyleIdx="0" presStyleCnt="1"/>
      <dgm:spPr/>
      <dgm:t>
        <a:bodyPr/>
        <a:lstStyle/>
        <a:p>
          <a:endParaRPr lang="es-ES"/>
        </a:p>
      </dgm:t>
    </dgm:pt>
    <dgm:pt modelId="{722FB5A3-B364-441A-9942-BE2D4FF2AD62}" type="pres">
      <dgm:prSet presAssocID="{F7963498-A95C-4B2E-A3C2-BBDF87C3E64E}" presName="node" presStyleLbl="node1" presStyleIdx="1" presStyleCnt="2" custScaleY="42814" custLinFactNeighborX="0" custLinFactNeighborY="-9072">
        <dgm:presLayoutVars>
          <dgm:bulletEnabled val="1"/>
        </dgm:presLayoutVars>
      </dgm:prSet>
      <dgm:spPr/>
      <dgm:t>
        <a:bodyPr/>
        <a:lstStyle/>
        <a:p>
          <a:endParaRPr lang="es-ES"/>
        </a:p>
      </dgm:t>
    </dgm:pt>
  </dgm:ptLst>
  <dgm:cxnLst>
    <dgm:cxn modelId="{405EFC08-E6C4-4522-926A-7D3625031776}" srcId="{5000EC16-4F88-4C81-BA54-2C1883A7FD5E}" destId="{F7963498-A95C-4B2E-A3C2-BBDF87C3E64E}" srcOrd="1" destOrd="0" parTransId="{34431222-1B70-4D9C-86B8-64A6094781C9}" sibTransId="{5F4A34A7-5903-4FEC-9C72-FBFBA908D428}"/>
    <dgm:cxn modelId="{3930891C-3A38-453B-8D57-700BABF8A842}" type="presOf" srcId="{5000EC16-4F88-4C81-BA54-2C1883A7FD5E}" destId="{4700E4A2-2683-4728-9439-87A928B97079}" srcOrd="0" destOrd="0" presId="urn:microsoft.com/office/officeart/2005/8/layout/process2"/>
    <dgm:cxn modelId="{24A3214C-BF9B-4793-8AD3-F42006A98E73}" type="presOf" srcId="{7F2C2BAD-6290-4810-8A83-4A393E6787B6}" destId="{1CAAD7EA-6BF1-4FB7-84AB-DDFE1D5EF288}" srcOrd="0" destOrd="0" presId="urn:microsoft.com/office/officeart/2005/8/layout/process2"/>
    <dgm:cxn modelId="{0A024DAF-47C3-4D30-B9AE-C49A6EA0BAEC}" type="presOf" srcId="{F7963498-A95C-4B2E-A3C2-BBDF87C3E64E}" destId="{722FB5A3-B364-441A-9942-BE2D4FF2AD62}" srcOrd="0" destOrd="0" presId="urn:microsoft.com/office/officeart/2005/8/layout/process2"/>
    <dgm:cxn modelId="{096B76FA-A633-475C-88C9-97C2AF2A6B95}" type="presOf" srcId="{A80FD919-421C-4500-8EE1-A5A8B098B029}" destId="{659DAB9C-8E6D-468E-BC4B-5A5BE521AD8D}" srcOrd="0" destOrd="0" presId="urn:microsoft.com/office/officeart/2005/8/layout/process2"/>
    <dgm:cxn modelId="{586B37B9-6F1A-412D-B0E0-15B743589134}" type="presOf" srcId="{A80FD919-421C-4500-8EE1-A5A8B098B029}" destId="{4F84AD0E-9A51-43D0-9B2C-7574BDE5814C}" srcOrd="1" destOrd="0" presId="urn:microsoft.com/office/officeart/2005/8/layout/process2"/>
    <dgm:cxn modelId="{6AF2419E-EBC9-4DB7-B3DA-8104A5B7CF9F}" srcId="{5000EC16-4F88-4C81-BA54-2C1883A7FD5E}" destId="{7F2C2BAD-6290-4810-8A83-4A393E6787B6}" srcOrd="0" destOrd="0" parTransId="{30E8DC60-961A-4831-B404-CE2082E9A67B}" sibTransId="{A80FD919-421C-4500-8EE1-A5A8B098B029}"/>
    <dgm:cxn modelId="{6E3088BE-FB06-4766-B997-497DA5847CDA}" type="presParOf" srcId="{4700E4A2-2683-4728-9439-87A928B97079}" destId="{1CAAD7EA-6BF1-4FB7-84AB-DDFE1D5EF288}" srcOrd="0" destOrd="0" presId="urn:microsoft.com/office/officeart/2005/8/layout/process2"/>
    <dgm:cxn modelId="{C8F3843F-F692-4D9F-BEF1-56CA71692744}" type="presParOf" srcId="{4700E4A2-2683-4728-9439-87A928B97079}" destId="{659DAB9C-8E6D-468E-BC4B-5A5BE521AD8D}" srcOrd="1" destOrd="0" presId="urn:microsoft.com/office/officeart/2005/8/layout/process2"/>
    <dgm:cxn modelId="{976EE39E-EADB-40C9-B5A4-CCF8D3E494DC}" type="presParOf" srcId="{659DAB9C-8E6D-468E-BC4B-5A5BE521AD8D}" destId="{4F84AD0E-9A51-43D0-9B2C-7574BDE5814C}" srcOrd="0" destOrd="0" presId="urn:microsoft.com/office/officeart/2005/8/layout/process2"/>
    <dgm:cxn modelId="{FC9A1E04-87C9-471A-82CB-028BE3AF503D}" type="presParOf" srcId="{4700E4A2-2683-4728-9439-87A928B97079}" destId="{722FB5A3-B364-441A-9942-BE2D4FF2AD62}" srcOrd="2" destOrd="0" presId="urn:microsoft.com/office/officeart/2005/8/layout/process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D16539-E01F-4761-A7B6-D08AF48553F0}"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BO"/>
        </a:p>
      </dgm:t>
    </dgm:pt>
    <dgm:pt modelId="{BCC7A5BB-D426-4E63-95F5-FF6809006ACF}" type="asst">
      <dgm:prSet phldrT="[Texto]"/>
      <dgm:spPr/>
      <dgm:t>
        <a:bodyPr/>
        <a:lstStyle/>
        <a:p>
          <a:r>
            <a:rPr lang="es-BO" dirty="0"/>
            <a:t>Responsable maestranza</a:t>
          </a:r>
        </a:p>
      </dgm:t>
    </dgm:pt>
    <dgm:pt modelId="{5E1441DA-4384-4BA2-8185-131E9A0A5392}" type="parTrans" cxnId="{344FFE50-6B1D-4AA0-B443-4878E494CE68}">
      <dgm:prSet/>
      <dgm:spPr/>
      <dgm:t>
        <a:bodyPr/>
        <a:lstStyle/>
        <a:p>
          <a:endParaRPr lang="es-BO"/>
        </a:p>
      </dgm:t>
    </dgm:pt>
    <dgm:pt modelId="{D503B66F-09FB-43B3-81F1-C42328AFD338}" type="sibTrans" cxnId="{344FFE50-6B1D-4AA0-B443-4878E494CE68}">
      <dgm:prSet/>
      <dgm:spPr/>
      <dgm:t>
        <a:bodyPr/>
        <a:lstStyle/>
        <a:p>
          <a:endParaRPr lang="es-BO"/>
        </a:p>
      </dgm:t>
    </dgm:pt>
    <dgm:pt modelId="{90938649-FF69-43AE-B906-E47549B0D5E8}">
      <dgm:prSet phldrT="[Texto]"/>
      <dgm:spPr/>
      <dgm:t>
        <a:bodyPr/>
        <a:lstStyle/>
        <a:p>
          <a:r>
            <a:rPr lang="es-BO" dirty="0"/>
            <a:t>Maestro carpintero</a:t>
          </a:r>
        </a:p>
      </dgm:t>
    </dgm:pt>
    <dgm:pt modelId="{47AC1840-7481-45A8-B361-47CD17B795C5}" type="sibTrans" cxnId="{5BFF2B35-4E2B-4E97-9551-3FEDC759B103}">
      <dgm:prSet/>
      <dgm:spPr/>
      <dgm:t>
        <a:bodyPr/>
        <a:lstStyle/>
        <a:p>
          <a:endParaRPr lang="es-BO"/>
        </a:p>
      </dgm:t>
    </dgm:pt>
    <dgm:pt modelId="{8C8BB42D-81C3-46C4-8FA5-D4AB78898E1D}" type="parTrans" cxnId="{5BFF2B35-4E2B-4E97-9551-3FEDC759B103}">
      <dgm:prSet/>
      <dgm:spPr/>
      <dgm:t>
        <a:bodyPr/>
        <a:lstStyle/>
        <a:p>
          <a:endParaRPr lang="es-BO"/>
        </a:p>
      </dgm:t>
    </dgm:pt>
    <dgm:pt modelId="{1E439922-2501-453B-A811-904FB30A8B41}">
      <dgm:prSet phldrT="[Texto]"/>
      <dgm:spPr/>
      <dgm:t>
        <a:bodyPr/>
        <a:lstStyle/>
        <a:p>
          <a:r>
            <a:rPr lang="es-BO"/>
            <a:t>Maestro cerrajero</a:t>
          </a:r>
        </a:p>
      </dgm:t>
    </dgm:pt>
    <dgm:pt modelId="{5A1ADD4E-BD1D-45AA-A064-8AB29462D682}" type="sibTrans" cxnId="{00EE17A6-9ABB-481C-B689-FB1768C56EC4}">
      <dgm:prSet/>
      <dgm:spPr/>
      <dgm:t>
        <a:bodyPr/>
        <a:lstStyle/>
        <a:p>
          <a:endParaRPr lang="es-BO"/>
        </a:p>
      </dgm:t>
    </dgm:pt>
    <dgm:pt modelId="{BAA7E0D1-95E0-4A83-8241-2CD158130DA6}" type="parTrans" cxnId="{00EE17A6-9ABB-481C-B689-FB1768C56EC4}">
      <dgm:prSet/>
      <dgm:spPr/>
      <dgm:t>
        <a:bodyPr/>
        <a:lstStyle/>
        <a:p>
          <a:endParaRPr lang="es-BO"/>
        </a:p>
      </dgm:t>
    </dgm:pt>
    <dgm:pt modelId="{E04E59CA-9BF9-4F95-B2C7-60F2908000FE}">
      <dgm:prSet phldrT="[Texto]"/>
      <dgm:spPr/>
      <dgm:t>
        <a:bodyPr/>
        <a:lstStyle/>
        <a:p>
          <a:r>
            <a:rPr lang="es-BO"/>
            <a:t>Pintor</a:t>
          </a:r>
        </a:p>
      </dgm:t>
    </dgm:pt>
    <dgm:pt modelId="{0BB61C52-CB3A-48DC-A657-BB57823C1C50}" type="sibTrans" cxnId="{E287C771-3B2A-40A5-B36F-6CCFB7C2A8EF}">
      <dgm:prSet/>
      <dgm:spPr/>
      <dgm:t>
        <a:bodyPr/>
        <a:lstStyle/>
        <a:p>
          <a:endParaRPr lang="es-BO"/>
        </a:p>
      </dgm:t>
    </dgm:pt>
    <dgm:pt modelId="{E5CFB16D-169B-4A0F-993D-13371D9D3555}" type="parTrans" cxnId="{E287C771-3B2A-40A5-B36F-6CCFB7C2A8EF}">
      <dgm:prSet/>
      <dgm:spPr/>
      <dgm:t>
        <a:bodyPr/>
        <a:lstStyle/>
        <a:p>
          <a:endParaRPr lang="es-BO"/>
        </a:p>
      </dgm:t>
    </dgm:pt>
    <dgm:pt modelId="{ADEF5FB1-85B8-45CB-8BCF-A5073856F777}" type="asst">
      <dgm:prSet phldrT="[Texto]"/>
      <dgm:spPr/>
      <dgm:t>
        <a:bodyPr/>
        <a:lstStyle/>
        <a:p>
          <a:r>
            <a:rPr lang="es-BO"/>
            <a:t>Supervisor maestranza</a:t>
          </a:r>
        </a:p>
      </dgm:t>
    </dgm:pt>
    <dgm:pt modelId="{945C6E4D-B46F-4436-901D-AE5122F0C4BD}" type="parTrans" cxnId="{AECB32A1-4110-4108-8B2E-D6624F1E46AF}">
      <dgm:prSet/>
      <dgm:spPr/>
      <dgm:t>
        <a:bodyPr/>
        <a:lstStyle/>
        <a:p>
          <a:endParaRPr lang="es-BO"/>
        </a:p>
      </dgm:t>
    </dgm:pt>
    <dgm:pt modelId="{A17BDEE0-E280-4E37-A86B-C8268336E55D}" type="sibTrans" cxnId="{AECB32A1-4110-4108-8B2E-D6624F1E46AF}">
      <dgm:prSet/>
      <dgm:spPr/>
      <dgm:t>
        <a:bodyPr/>
        <a:lstStyle/>
        <a:p>
          <a:endParaRPr lang="es-BO"/>
        </a:p>
      </dgm:t>
    </dgm:pt>
    <dgm:pt modelId="{2BAAC476-758B-4729-A42B-71D36881EF0C}">
      <dgm:prSet phldrT="[Texto]"/>
      <dgm:spPr/>
      <dgm:t>
        <a:bodyPr/>
        <a:lstStyle/>
        <a:p>
          <a:r>
            <a:rPr lang="es-BO" dirty="0"/>
            <a:t>7 carpinteros </a:t>
          </a:r>
        </a:p>
      </dgm:t>
    </dgm:pt>
    <dgm:pt modelId="{BBB53273-1937-4C2C-A603-9C70A8B8B2DE}" type="parTrans" cxnId="{0C2FE6A2-09F8-47DD-BD85-FEBCB00870C5}">
      <dgm:prSet/>
      <dgm:spPr/>
      <dgm:t>
        <a:bodyPr/>
        <a:lstStyle/>
        <a:p>
          <a:endParaRPr lang="es-BO"/>
        </a:p>
      </dgm:t>
    </dgm:pt>
    <dgm:pt modelId="{B19776DE-98A2-47D3-AD8F-3AAF0DD5DFCD}" type="sibTrans" cxnId="{0C2FE6A2-09F8-47DD-BD85-FEBCB00870C5}">
      <dgm:prSet/>
      <dgm:spPr/>
      <dgm:t>
        <a:bodyPr/>
        <a:lstStyle/>
        <a:p>
          <a:endParaRPr lang="es-BO"/>
        </a:p>
      </dgm:t>
    </dgm:pt>
    <dgm:pt modelId="{0060B374-FF6E-4EDF-9125-C1DCF5BBC36E}">
      <dgm:prSet phldrT="[Texto]"/>
      <dgm:spPr/>
      <dgm:t>
        <a:bodyPr/>
        <a:lstStyle/>
        <a:p>
          <a:r>
            <a:rPr lang="es-BO" dirty="0"/>
            <a:t>4 cerrajeros</a:t>
          </a:r>
        </a:p>
      </dgm:t>
    </dgm:pt>
    <dgm:pt modelId="{26DF48ED-96AD-477C-A984-3D59A100EB47}" type="parTrans" cxnId="{E99DED48-6752-487E-AF28-766E2C9EC76A}">
      <dgm:prSet/>
      <dgm:spPr/>
      <dgm:t>
        <a:bodyPr/>
        <a:lstStyle/>
        <a:p>
          <a:endParaRPr lang="es-BO"/>
        </a:p>
      </dgm:t>
    </dgm:pt>
    <dgm:pt modelId="{3CAD2E98-6D5D-4804-AD5B-F45BFE4CD434}" type="sibTrans" cxnId="{E99DED48-6752-487E-AF28-766E2C9EC76A}">
      <dgm:prSet/>
      <dgm:spPr/>
      <dgm:t>
        <a:bodyPr/>
        <a:lstStyle/>
        <a:p>
          <a:endParaRPr lang="es-BO"/>
        </a:p>
      </dgm:t>
    </dgm:pt>
    <dgm:pt modelId="{EB3D75F4-ACAF-4777-AAE9-AA53032EF699}">
      <dgm:prSet phldrT="[Texto]"/>
      <dgm:spPr/>
      <dgm:t>
        <a:bodyPr/>
        <a:lstStyle/>
        <a:p>
          <a:r>
            <a:rPr lang="es-BO" dirty="0"/>
            <a:t>Director</a:t>
          </a:r>
        </a:p>
      </dgm:t>
    </dgm:pt>
    <dgm:pt modelId="{03238190-9C80-444A-80EC-B40E5650C4FF}" type="sibTrans" cxnId="{6970C929-114F-4523-9E2F-F2BC1D4071AB}">
      <dgm:prSet/>
      <dgm:spPr/>
      <dgm:t>
        <a:bodyPr/>
        <a:lstStyle/>
        <a:p>
          <a:endParaRPr lang="es-BO"/>
        </a:p>
      </dgm:t>
    </dgm:pt>
    <dgm:pt modelId="{D7ABF9CD-09ED-4C42-A66E-4A1099AD5208}" type="parTrans" cxnId="{6970C929-114F-4523-9E2F-F2BC1D4071AB}">
      <dgm:prSet/>
      <dgm:spPr/>
      <dgm:t>
        <a:bodyPr/>
        <a:lstStyle/>
        <a:p>
          <a:endParaRPr lang="es-BO"/>
        </a:p>
      </dgm:t>
    </dgm:pt>
    <dgm:pt modelId="{A82C72C4-D4E9-4629-BF01-CE01C04CB36A}" type="pres">
      <dgm:prSet presAssocID="{1BD16539-E01F-4761-A7B6-D08AF48553F0}" presName="hierChild1" presStyleCnt="0">
        <dgm:presLayoutVars>
          <dgm:orgChart val="1"/>
          <dgm:chPref val="1"/>
          <dgm:dir/>
          <dgm:animOne val="branch"/>
          <dgm:animLvl val="lvl"/>
          <dgm:resizeHandles/>
        </dgm:presLayoutVars>
      </dgm:prSet>
      <dgm:spPr/>
      <dgm:t>
        <a:bodyPr/>
        <a:lstStyle/>
        <a:p>
          <a:endParaRPr lang="es-ES"/>
        </a:p>
      </dgm:t>
    </dgm:pt>
    <dgm:pt modelId="{B6D5761E-4C25-498D-A1A9-FB1341CECA31}" type="pres">
      <dgm:prSet presAssocID="{EB3D75F4-ACAF-4777-AAE9-AA53032EF699}" presName="hierRoot1" presStyleCnt="0">
        <dgm:presLayoutVars>
          <dgm:hierBranch val="init"/>
        </dgm:presLayoutVars>
      </dgm:prSet>
      <dgm:spPr/>
    </dgm:pt>
    <dgm:pt modelId="{C9FA6372-91CF-4B88-905C-75F8C33E12B8}" type="pres">
      <dgm:prSet presAssocID="{EB3D75F4-ACAF-4777-AAE9-AA53032EF699}" presName="rootComposite1" presStyleCnt="0"/>
      <dgm:spPr/>
    </dgm:pt>
    <dgm:pt modelId="{35F216B7-7142-4CBB-A31A-5EB7DCD36806}" type="pres">
      <dgm:prSet presAssocID="{EB3D75F4-ACAF-4777-AAE9-AA53032EF699}" presName="rootText1" presStyleLbl="node0" presStyleIdx="0" presStyleCnt="1" custLinFactNeighborX="3209" custLinFactNeighborY="-62734">
        <dgm:presLayoutVars>
          <dgm:chPref val="3"/>
        </dgm:presLayoutVars>
      </dgm:prSet>
      <dgm:spPr/>
      <dgm:t>
        <a:bodyPr/>
        <a:lstStyle/>
        <a:p>
          <a:endParaRPr lang="es-ES"/>
        </a:p>
      </dgm:t>
    </dgm:pt>
    <dgm:pt modelId="{E6EDDDE7-A8F3-47D2-BD76-F70DCED512A6}" type="pres">
      <dgm:prSet presAssocID="{EB3D75F4-ACAF-4777-AAE9-AA53032EF699}" presName="rootConnector1" presStyleLbl="node1" presStyleIdx="0" presStyleCnt="0"/>
      <dgm:spPr/>
      <dgm:t>
        <a:bodyPr/>
        <a:lstStyle/>
        <a:p>
          <a:endParaRPr lang="es-ES"/>
        </a:p>
      </dgm:t>
    </dgm:pt>
    <dgm:pt modelId="{07450485-75F5-4D27-AB35-72E70548603F}" type="pres">
      <dgm:prSet presAssocID="{EB3D75F4-ACAF-4777-AAE9-AA53032EF699}" presName="hierChild2" presStyleCnt="0"/>
      <dgm:spPr/>
    </dgm:pt>
    <dgm:pt modelId="{1B89DCFE-1227-4C0B-91C2-8CBB5C35F847}" type="pres">
      <dgm:prSet presAssocID="{8C8BB42D-81C3-46C4-8FA5-D4AB78898E1D}" presName="Name37" presStyleLbl="parChTrans1D2" presStyleIdx="0" presStyleCnt="4"/>
      <dgm:spPr/>
      <dgm:t>
        <a:bodyPr/>
        <a:lstStyle/>
        <a:p>
          <a:endParaRPr lang="es-ES"/>
        </a:p>
      </dgm:t>
    </dgm:pt>
    <dgm:pt modelId="{4A58E1FD-0852-476B-9A61-6FDD51F4706E}" type="pres">
      <dgm:prSet presAssocID="{90938649-FF69-43AE-B906-E47549B0D5E8}" presName="hierRoot2" presStyleCnt="0">
        <dgm:presLayoutVars>
          <dgm:hierBranch val="init"/>
        </dgm:presLayoutVars>
      </dgm:prSet>
      <dgm:spPr/>
    </dgm:pt>
    <dgm:pt modelId="{4809BE48-B217-4D44-8752-6FEA22B382D8}" type="pres">
      <dgm:prSet presAssocID="{90938649-FF69-43AE-B906-E47549B0D5E8}" presName="rootComposite" presStyleCnt="0"/>
      <dgm:spPr/>
    </dgm:pt>
    <dgm:pt modelId="{8B1ABD83-6B6C-42D3-BD62-41BE90209031}" type="pres">
      <dgm:prSet presAssocID="{90938649-FF69-43AE-B906-E47549B0D5E8}" presName="rootText" presStyleLbl="node2" presStyleIdx="0" presStyleCnt="3">
        <dgm:presLayoutVars>
          <dgm:chPref val="3"/>
        </dgm:presLayoutVars>
      </dgm:prSet>
      <dgm:spPr/>
      <dgm:t>
        <a:bodyPr/>
        <a:lstStyle/>
        <a:p>
          <a:endParaRPr lang="es-ES"/>
        </a:p>
      </dgm:t>
    </dgm:pt>
    <dgm:pt modelId="{90A845D6-3565-4498-9921-8E196C2083C2}" type="pres">
      <dgm:prSet presAssocID="{90938649-FF69-43AE-B906-E47549B0D5E8}" presName="rootConnector" presStyleLbl="node2" presStyleIdx="0" presStyleCnt="3"/>
      <dgm:spPr/>
      <dgm:t>
        <a:bodyPr/>
        <a:lstStyle/>
        <a:p>
          <a:endParaRPr lang="es-ES"/>
        </a:p>
      </dgm:t>
    </dgm:pt>
    <dgm:pt modelId="{E3D3A515-8D6A-486D-8D3D-07DA65DC810B}" type="pres">
      <dgm:prSet presAssocID="{90938649-FF69-43AE-B906-E47549B0D5E8}" presName="hierChild4" presStyleCnt="0"/>
      <dgm:spPr/>
    </dgm:pt>
    <dgm:pt modelId="{21F5B298-0C8E-49DD-A4A6-14E8166DB935}" type="pres">
      <dgm:prSet presAssocID="{BBB53273-1937-4C2C-A603-9C70A8B8B2DE}" presName="Name37" presStyleLbl="parChTrans1D3" presStyleIdx="0" presStyleCnt="3"/>
      <dgm:spPr/>
      <dgm:t>
        <a:bodyPr/>
        <a:lstStyle/>
        <a:p>
          <a:endParaRPr lang="es-ES"/>
        </a:p>
      </dgm:t>
    </dgm:pt>
    <dgm:pt modelId="{0A34395F-D8CD-45FD-95C1-2D4EC44BC3A3}" type="pres">
      <dgm:prSet presAssocID="{2BAAC476-758B-4729-A42B-71D36881EF0C}" presName="hierRoot2" presStyleCnt="0">
        <dgm:presLayoutVars>
          <dgm:hierBranch val="init"/>
        </dgm:presLayoutVars>
      </dgm:prSet>
      <dgm:spPr/>
    </dgm:pt>
    <dgm:pt modelId="{950BE5DA-C292-4B2C-B26D-2D8A773C8EAD}" type="pres">
      <dgm:prSet presAssocID="{2BAAC476-758B-4729-A42B-71D36881EF0C}" presName="rootComposite" presStyleCnt="0"/>
      <dgm:spPr/>
    </dgm:pt>
    <dgm:pt modelId="{66432668-EC79-4B7E-807D-53021D148F52}" type="pres">
      <dgm:prSet presAssocID="{2BAAC476-758B-4729-A42B-71D36881EF0C}" presName="rootText" presStyleLbl="node3" presStyleIdx="0" presStyleCnt="2" custScaleX="116314">
        <dgm:presLayoutVars>
          <dgm:chPref val="3"/>
        </dgm:presLayoutVars>
      </dgm:prSet>
      <dgm:spPr/>
      <dgm:t>
        <a:bodyPr/>
        <a:lstStyle/>
        <a:p>
          <a:endParaRPr lang="es-ES"/>
        </a:p>
      </dgm:t>
    </dgm:pt>
    <dgm:pt modelId="{C037FB9C-D18F-4EEC-A8E0-12BDFD313F23}" type="pres">
      <dgm:prSet presAssocID="{2BAAC476-758B-4729-A42B-71D36881EF0C}" presName="rootConnector" presStyleLbl="node3" presStyleIdx="0" presStyleCnt="2"/>
      <dgm:spPr/>
      <dgm:t>
        <a:bodyPr/>
        <a:lstStyle/>
        <a:p>
          <a:endParaRPr lang="es-ES"/>
        </a:p>
      </dgm:t>
    </dgm:pt>
    <dgm:pt modelId="{9884CC3F-4896-4170-A9B8-454B3544640E}" type="pres">
      <dgm:prSet presAssocID="{2BAAC476-758B-4729-A42B-71D36881EF0C}" presName="hierChild4" presStyleCnt="0"/>
      <dgm:spPr/>
    </dgm:pt>
    <dgm:pt modelId="{941582EE-06BD-4367-8E3D-D2C08B1121B0}" type="pres">
      <dgm:prSet presAssocID="{2BAAC476-758B-4729-A42B-71D36881EF0C}" presName="hierChild5" presStyleCnt="0"/>
      <dgm:spPr/>
    </dgm:pt>
    <dgm:pt modelId="{B1F258B8-8735-4CF7-92A3-EA23356C710B}" type="pres">
      <dgm:prSet presAssocID="{90938649-FF69-43AE-B906-E47549B0D5E8}" presName="hierChild5" presStyleCnt="0"/>
      <dgm:spPr/>
    </dgm:pt>
    <dgm:pt modelId="{855FC697-20A8-4467-B723-F4535BD8012D}" type="pres">
      <dgm:prSet presAssocID="{BAA7E0D1-95E0-4A83-8241-2CD158130DA6}" presName="Name37" presStyleLbl="parChTrans1D2" presStyleIdx="1" presStyleCnt="4"/>
      <dgm:spPr/>
      <dgm:t>
        <a:bodyPr/>
        <a:lstStyle/>
        <a:p>
          <a:endParaRPr lang="es-ES"/>
        </a:p>
      </dgm:t>
    </dgm:pt>
    <dgm:pt modelId="{BC19E14B-AC9A-4479-9C1B-A98128278481}" type="pres">
      <dgm:prSet presAssocID="{1E439922-2501-453B-A811-904FB30A8B41}" presName="hierRoot2" presStyleCnt="0">
        <dgm:presLayoutVars>
          <dgm:hierBranch val="init"/>
        </dgm:presLayoutVars>
      </dgm:prSet>
      <dgm:spPr/>
    </dgm:pt>
    <dgm:pt modelId="{D3E1D42E-E28A-45F0-864E-70D928E92D47}" type="pres">
      <dgm:prSet presAssocID="{1E439922-2501-453B-A811-904FB30A8B41}" presName="rootComposite" presStyleCnt="0"/>
      <dgm:spPr/>
    </dgm:pt>
    <dgm:pt modelId="{F3397672-30C2-4BA9-B728-63D8FC9BBDFF}" type="pres">
      <dgm:prSet presAssocID="{1E439922-2501-453B-A811-904FB30A8B41}" presName="rootText" presStyleLbl="node2" presStyleIdx="1" presStyleCnt="3">
        <dgm:presLayoutVars>
          <dgm:chPref val="3"/>
        </dgm:presLayoutVars>
      </dgm:prSet>
      <dgm:spPr/>
      <dgm:t>
        <a:bodyPr/>
        <a:lstStyle/>
        <a:p>
          <a:endParaRPr lang="es-ES"/>
        </a:p>
      </dgm:t>
    </dgm:pt>
    <dgm:pt modelId="{52FE317F-9478-4A98-94CF-72CA38D99F31}" type="pres">
      <dgm:prSet presAssocID="{1E439922-2501-453B-A811-904FB30A8B41}" presName="rootConnector" presStyleLbl="node2" presStyleIdx="1" presStyleCnt="3"/>
      <dgm:spPr/>
      <dgm:t>
        <a:bodyPr/>
        <a:lstStyle/>
        <a:p>
          <a:endParaRPr lang="es-ES"/>
        </a:p>
      </dgm:t>
    </dgm:pt>
    <dgm:pt modelId="{193E4522-9865-4427-A4BA-6615E914EF3A}" type="pres">
      <dgm:prSet presAssocID="{1E439922-2501-453B-A811-904FB30A8B41}" presName="hierChild4" presStyleCnt="0"/>
      <dgm:spPr/>
    </dgm:pt>
    <dgm:pt modelId="{185BE6CE-47B9-41BF-BA1A-46E8C7A88E0E}" type="pres">
      <dgm:prSet presAssocID="{26DF48ED-96AD-477C-A984-3D59A100EB47}" presName="Name37" presStyleLbl="parChTrans1D3" presStyleIdx="1" presStyleCnt="3"/>
      <dgm:spPr/>
      <dgm:t>
        <a:bodyPr/>
        <a:lstStyle/>
        <a:p>
          <a:endParaRPr lang="es-ES"/>
        </a:p>
      </dgm:t>
    </dgm:pt>
    <dgm:pt modelId="{7D4251BE-CA18-42FA-89BD-A344B84506AB}" type="pres">
      <dgm:prSet presAssocID="{0060B374-FF6E-4EDF-9125-C1DCF5BBC36E}" presName="hierRoot2" presStyleCnt="0">
        <dgm:presLayoutVars>
          <dgm:hierBranch val="init"/>
        </dgm:presLayoutVars>
      </dgm:prSet>
      <dgm:spPr/>
    </dgm:pt>
    <dgm:pt modelId="{10EEC6A8-EC2F-4E7D-9020-C4E52A2B4FDF}" type="pres">
      <dgm:prSet presAssocID="{0060B374-FF6E-4EDF-9125-C1DCF5BBC36E}" presName="rootComposite" presStyleCnt="0"/>
      <dgm:spPr/>
    </dgm:pt>
    <dgm:pt modelId="{EEF8E59B-F74E-4F3B-95B6-C237C437D1D9}" type="pres">
      <dgm:prSet presAssocID="{0060B374-FF6E-4EDF-9125-C1DCF5BBC36E}" presName="rootText" presStyleLbl="node3" presStyleIdx="1" presStyleCnt="2">
        <dgm:presLayoutVars>
          <dgm:chPref val="3"/>
        </dgm:presLayoutVars>
      </dgm:prSet>
      <dgm:spPr/>
      <dgm:t>
        <a:bodyPr/>
        <a:lstStyle/>
        <a:p>
          <a:endParaRPr lang="es-ES"/>
        </a:p>
      </dgm:t>
    </dgm:pt>
    <dgm:pt modelId="{7F41B3E5-98A6-4F5F-8290-03124FA02AEC}" type="pres">
      <dgm:prSet presAssocID="{0060B374-FF6E-4EDF-9125-C1DCF5BBC36E}" presName="rootConnector" presStyleLbl="node3" presStyleIdx="1" presStyleCnt="2"/>
      <dgm:spPr/>
      <dgm:t>
        <a:bodyPr/>
        <a:lstStyle/>
        <a:p>
          <a:endParaRPr lang="es-ES"/>
        </a:p>
      </dgm:t>
    </dgm:pt>
    <dgm:pt modelId="{3D334FE0-4631-41A2-8D3F-EF58C4062209}" type="pres">
      <dgm:prSet presAssocID="{0060B374-FF6E-4EDF-9125-C1DCF5BBC36E}" presName="hierChild4" presStyleCnt="0"/>
      <dgm:spPr/>
    </dgm:pt>
    <dgm:pt modelId="{0D8B31E1-DFB4-4844-9059-EE8895438319}" type="pres">
      <dgm:prSet presAssocID="{0060B374-FF6E-4EDF-9125-C1DCF5BBC36E}" presName="hierChild5" presStyleCnt="0"/>
      <dgm:spPr/>
    </dgm:pt>
    <dgm:pt modelId="{B58A54EB-CFD0-4529-8D1F-0728E15A0262}" type="pres">
      <dgm:prSet presAssocID="{1E439922-2501-453B-A811-904FB30A8B41}" presName="hierChild5" presStyleCnt="0"/>
      <dgm:spPr/>
    </dgm:pt>
    <dgm:pt modelId="{66509F5D-CB6D-4787-AB78-EB57D835F721}" type="pres">
      <dgm:prSet presAssocID="{E5CFB16D-169B-4A0F-993D-13371D9D3555}" presName="Name37" presStyleLbl="parChTrans1D2" presStyleIdx="2" presStyleCnt="4"/>
      <dgm:spPr/>
      <dgm:t>
        <a:bodyPr/>
        <a:lstStyle/>
        <a:p>
          <a:endParaRPr lang="es-ES"/>
        </a:p>
      </dgm:t>
    </dgm:pt>
    <dgm:pt modelId="{7DDB1C75-4E0E-4C6E-9468-99EE98D1A5CB}" type="pres">
      <dgm:prSet presAssocID="{E04E59CA-9BF9-4F95-B2C7-60F2908000FE}" presName="hierRoot2" presStyleCnt="0">
        <dgm:presLayoutVars>
          <dgm:hierBranch val="init"/>
        </dgm:presLayoutVars>
      </dgm:prSet>
      <dgm:spPr/>
    </dgm:pt>
    <dgm:pt modelId="{42EC7C52-20CF-4DB2-8CB3-CC7F7D413C20}" type="pres">
      <dgm:prSet presAssocID="{E04E59CA-9BF9-4F95-B2C7-60F2908000FE}" presName="rootComposite" presStyleCnt="0"/>
      <dgm:spPr/>
    </dgm:pt>
    <dgm:pt modelId="{67AD0DA0-FD30-4B6F-8959-8962EFA37074}" type="pres">
      <dgm:prSet presAssocID="{E04E59CA-9BF9-4F95-B2C7-60F2908000FE}" presName="rootText" presStyleLbl="node2" presStyleIdx="2" presStyleCnt="3">
        <dgm:presLayoutVars>
          <dgm:chPref val="3"/>
        </dgm:presLayoutVars>
      </dgm:prSet>
      <dgm:spPr/>
      <dgm:t>
        <a:bodyPr/>
        <a:lstStyle/>
        <a:p>
          <a:endParaRPr lang="es-ES"/>
        </a:p>
      </dgm:t>
    </dgm:pt>
    <dgm:pt modelId="{65217D9D-97C8-4A50-84CA-4E19E39FE2B6}" type="pres">
      <dgm:prSet presAssocID="{E04E59CA-9BF9-4F95-B2C7-60F2908000FE}" presName="rootConnector" presStyleLbl="node2" presStyleIdx="2" presStyleCnt="3"/>
      <dgm:spPr/>
      <dgm:t>
        <a:bodyPr/>
        <a:lstStyle/>
        <a:p>
          <a:endParaRPr lang="es-ES"/>
        </a:p>
      </dgm:t>
    </dgm:pt>
    <dgm:pt modelId="{4EC41C7A-ABC9-4788-8B45-BE5F234DF744}" type="pres">
      <dgm:prSet presAssocID="{E04E59CA-9BF9-4F95-B2C7-60F2908000FE}" presName="hierChild4" presStyleCnt="0"/>
      <dgm:spPr/>
    </dgm:pt>
    <dgm:pt modelId="{98E4D7BF-168C-4FA6-82EA-35872CD0D6EC}" type="pres">
      <dgm:prSet presAssocID="{E04E59CA-9BF9-4F95-B2C7-60F2908000FE}" presName="hierChild5" presStyleCnt="0"/>
      <dgm:spPr/>
    </dgm:pt>
    <dgm:pt modelId="{BD58FA17-F1A5-4AD1-896C-E16964F6249F}" type="pres">
      <dgm:prSet presAssocID="{EB3D75F4-ACAF-4777-AAE9-AA53032EF699}" presName="hierChild3" presStyleCnt="0"/>
      <dgm:spPr/>
    </dgm:pt>
    <dgm:pt modelId="{38F00A6F-235F-4F28-B4A2-5D8BD1425024}" type="pres">
      <dgm:prSet presAssocID="{5E1441DA-4384-4BA2-8185-131E9A0A5392}" presName="Name111" presStyleLbl="parChTrans1D2" presStyleIdx="3" presStyleCnt="4"/>
      <dgm:spPr/>
      <dgm:t>
        <a:bodyPr/>
        <a:lstStyle/>
        <a:p>
          <a:endParaRPr lang="es-ES"/>
        </a:p>
      </dgm:t>
    </dgm:pt>
    <dgm:pt modelId="{0AFD92DD-D390-416C-AB4A-014116EC1ED5}" type="pres">
      <dgm:prSet presAssocID="{BCC7A5BB-D426-4E63-95F5-FF6809006ACF}" presName="hierRoot3" presStyleCnt="0">
        <dgm:presLayoutVars>
          <dgm:hierBranch val="init"/>
        </dgm:presLayoutVars>
      </dgm:prSet>
      <dgm:spPr/>
    </dgm:pt>
    <dgm:pt modelId="{64A20010-D737-4149-841A-156D2BEEE047}" type="pres">
      <dgm:prSet presAssocID="{BCC7A5BB-D426-4E63-95F5-FF6809006ACF}" presName="rootComposite3" presStyleCnt="0"/>
      <dgm:spPr/>
    </dgm:pt>
    <dgm:pt modelId="{FD94671A-2E69-46EF-9DDB-4E49E28B0780}" type="pres">
      <dgm:prSet presAssocID="{BCC7A5BB-D426-4E63-95F5-FF6809006ACF}" presName="rootText3" presStyleLbl="asst1" presStyleIdx="0" presStyleCnt="2">
        <dgm:presLayoutVars>
          <dgm:chPref val="3"/>
        </dgm:presLayoutVars>
      </dgm:prSet>
      <dgm:spPr/>
      <dgm:t>
        <a:bodyPr/>
        <a:lstStyle/>
        <a:p>
          <a:endParaRPr lang="es-ES"/>
        </a:p>
      </dgm:t>
    </dgm:pt>
    <dgm:pt modelId="{9A12E81E-1410-415F-A8E1-E197D5D71D15}" type="pres">
      <dgm:prSet presAssocID="{BCC7A5BB-D426-4E63-95F5-FF6809006ACF}" presName="rootConnector3" presStyleLbl="asst1" presStyleIdx="0" presStyleCnt="2"/>
      <dgm:spPr/>
      <dgm:t>
        <a:bodyPr/>
        <a:lstStyle/>
        <a:p>
          <a:endParaRPr lang="es-ES"/>
        </a:p>
      </dgm:t>
    </dgm:pt>
    <dgm:pt modelId="{FDD58DF8-2281-44C9-A020-4723AD38B57E}" type="pres">
      <dgm:prSet presAssocID="{BCC7A5BB-D426-4E63-95F5-FF6809006ACF}" presName="hierChild6" presStyleCnt="0"/>
      <dgm:spPr/>
    </dgm:pt>
    <dgm:pt modelId="{AFC1F2CD-F370-42FD-BFD4-35ADB577A552}" type="pres">
      <dgm:prSet presAssocID="{BCC7A5BB-D426-4E63-95F5-FF6809006ACF}" presName="hierChild7" presStyleCnt="0"/>
      <dgm:spPr/>
    </dgm:pt>
    <dgm:pt modelId="{0E71AD45-140D-43AE-BAB0-A15E49610CA3}" type="pres">
      <dgm:prSet presAssocID="{945C6E4D-B46F-4436-901D-AE5122F0C4BD}" presName="Name111" presStyleLbl="parChTrans1D3" presStyleIdx="2" presStyleCnt="3"/>
      <dgm:spPr/>
      <dgm:t>
        <a:bodyPr/>
        <a:lstStyle/>
        <a:p>
          <a:endParaRPr lang="es-ES"/>
        </a:p>
      </dgm:t>
    </dgm:pt>
    <dgm:pt modelId="{4B3A3596-5BAB-4994-9471-DD0EA9C4373E}" type="pres">
      <dgm:prSet presAssocID="{ADEF5FB1-85B8-45CB-8BCF-A5073856F777}" presName="hierRoot3" presStyleCnt="0">
        <dgm:presLayoutVars>
          <dgm:hierBranch val="init"/>
        </dgm:presLayoutVars>
      </dgm:prSet>
      <dgm:spPr/>
    </dgm:pt>
    <dgm:pt modelId="{0C578456-3647-4B34-97CB-AA352EE13DC9}" type="pres">
      <dgm:prSet presAssocID="{ADEF5FB1-85B8-45CB-8BCF-A5073856F777}" presName="rootComposite3" presStyleCnt="0"/>
      <dgm:spPr/>
    </dgm:pt>
    <dgm:pt modelId="{2A9280AE-1560-440E-8691-18A266819F34}" type="pres">
      <dgm:prSet presAssocID="{ADEF5FB1-85B8-45CB-8BCF-A5073856F777}" presName="rootText3" presStyleLbl="asst1" presStyleIdx="1" presStyleCnt="2">
        <dgm:presLayoutVars>
          <dgm:chPref val="3"/>
        </dgm:presLayoutVars>
      </dgm:prSet>
      <dgm:spPr/>
      <dgm:t>
        <a:bodyPr/>
        <a:lstStyle/>
        <a:p>
          <a:endParaRPr lang="es-ES"/>
        </a:p>
      </dgm:t>
    </dgm:pt>
    <dgm:pt modelId="{B717C7FC-1338-4F1D-A74F-5CA073D56B93}" type="pres">
      <dgm:prSet presAssocID="{ADEF5FB1-85B8-45CB-8BCF-A5073856F777}" presName="rootConnector3" presStyleLbl="asst1" presStyleIdx="1" presStyleCnt="2"/>
      <dgm:spPr/>
      <dgm:t>
        <a:bodyPr/>
        <a:lstStyle/>
        <a:p>
          <a:endParaRPr lang="es-ES"/>
        </a:p>
      </dgm:t>
    </dgm:pt>
    <dgm:pt modelId="{4A2C2B44-A229-483F-8CDE-F184C3A4CC62}" type="pres">
      <dgm:prSet presAssocID="{ADEF5FB1-85B8-45CB-8BCF-A5073856F777}" presName="hierChild6" presStyleCnt="0"/>
      <dgm:spPr/>
    </dgm:pt>
    <dgm:pt modelId="{EFF91B94-8E05-4440-8CB3-4DA6DA8F4805}" type="pres">
      <dgm:prSet presAssocID="{ADEF5FB1-85B8-45CB-8BCF-A5073856F777}" presName="hierChild7" presStyleCnt="0"/>
      <dgm:spPr/>
    </dgm:pt>
  </dgm:ptLst>
  <dgm:cxnLst>
    <dgm:cxn modelId="{EB9A7255-329D-4D99-8B6F-E67B0410FE2D}" type="presOf" srcId="{2BAAC476-758B-4729-A42B-71D36881EF0C}" destId="{C037FB9C-D18F-4EEC-A8E0-12BDFD313F23}" srcOrd="1" destOrd="0" presId="urn:microsoft.com/office/officeart/2005/8/layout/orgChart1"/>
    <dgm:cxn modelId="{268D4698-D542-4DCF-A902-47DF51F5A4D5}" type="presOf" srcId="{1BD16539-E01F-4761-A7B6-D08AF48553F0}" destId="{A82C72C4-D4E9-4629-BF01-CE01C04CB36A}" srcOrd="0" destOrd="0" presId="urn:microsoft.com/office/officeart/2005/8/layout/orgChart1"/>
    <dgm:cxn modelId="{8F09E42A-01A4-4D4E-AE21-77F3AF3FDD34}" type="presOf" srcId="{BBB53273-1937-4C2C-A603-9C70A8B8B2DE}" destId="{21F5B298-0C8E-49DD-A4A6-14E8166DB935}" srcOrd="0" destOrd="0" presId="urn:microsoft.com/office/officeart/2005/8/layout/orgChart1"/>
    <dgm:cxn modelId="{D61C0ED3-55B9-4123-95D6-631C74499508}" type="presOf" srcId="{90938649-FF69-43AE-B906-E47549B0D5E8}" destId="{90A845D6-3565-4498-9921-8E196C2083C2}" srcOrd="1" destOrd="0" presId="urn:microsoft.com/office/officeart/2005/8/layout/orgChart1"/>
    <dgm:cxn modelId="{44C263D4-FA02-4A57-A43E-D92156878BF0}" type="presOf" srcId="{E04E59CA-9BF9-4F95-B2C7-60F2908000FE}" destId="{65217D9D-97C8-4A50-84CA-4E19E39FE2B6}" srcOrd="1" destOrd="0" presId="urn:microsoft.com/office/officeart/2005/8/layout/orgChart1"/>
    <dgm:cxn modelId="{90AF294F-A11E-4EFF-AD56-5E551E0B1809}" type="presOf" srcId="{26DF48ED-96AD-477C-A984-3D59A100EB47}" destId="{185BE6CE-47B9-41BF-BA1A-46E8C7A88E0E}" srcOrd="0" destOrd="0" presId="urn:microsoft.com/office/officeart/2005/8/layout/orgChart1"/>
    <dgm:cxn modelId="{93E42A93-57D8-4841-94FF-66A68DE63E2B}" type="presOf" srcId="{1E439922-2501-453B-A811-904FB30A8B41}" destId="{52FE317F-9478-4A98-94CF-72CA38D99F31}" srcOrd="1" destOrd="0" presId="urn:microsoft.com/office/officeart/2005/8/layout/orgChart1"/>
    <dgm:cxn modelId="{9384CC9B-08FD-4C24-A2E0-9C24E4C26423}" type="presOf" srcId="{E04E59CA-9BF9-4F95-B2C7-60F2908000FE}" destId="{67AD0DA0-FD30-4B6F-8959-8962EFA37074}" srcOrd="0" destOrd="0" presId="urn:microsoft.com/office/officeart/2005/8/layout/orgChart1"/>
    <dgm:cxn modelId="{EB2F0476-DB7C-4B35-A50B-D6C874F6D0CE}" type="presOf" srcId="{90938649-FF69-43AE-B906-E47549B0D5E8}" destId="{8B1ABD83-6B6C-42D3-BD62-41BE90209031}" srcOrd="0" destOrd="0" presId="urn:microsoft.com/office/officeart/2005/8/layout/orgChart1"/>
    <dgm:cxn modelId="{C274F9F5-6387-40D5-9FED-30187AA64736}" type="presOf" srcId="{EB3D75F4-ACAF-4777-AAE9-AA53032EF699}" destId="{35F216B7-7142-4CBB-A31A-5EB7DCD36806}" srcOrd="0" destOrd="0" presId="urn:microsoft.com/office/officeart/2005/8/layout/orgChart1"/>
    <dgm:cxn modelId="{344FFE50-6B1D-4AA0-B443-4878E494CE68}" srcId="{EB3D75F4-ACAF-4777-AAE9-AA53032EF699}" destId="{BCC7A5BB-D426-4E63-95F5-FF6809006ACF}" srcOrd="0" destOrd="0" parTransId="{5E1441DA-4384-4BA2-8185-131E9A0A5392}" sibTransId="{D503B66F-09FB-43B3-81F1-C42328AFD338}"/>
    <dgm:cxn modelId="{4EA22F69-BD88-479E-B187-C4C73D5BBB30}" type="presOf" srcId="{8C8BB42D-81C3-46C4-8FA5-D4AB78898E1D}" destId="{1B89DCFE-1227-4C0B-91C2-8CBB5C35F847}" srcOrd="0" destOrd="0" presId="urn:microsoft.com/office/officeart/2005/8/layout/orgChart1"/>
    <dgm:cxn modelId="{00EE17A6-9ABB-481C-B689-FB1768C56EC4}" srcId="{EB3D75F4-ACAF-4777-AAE9-AA53032EF699}" destId="{1E439922-2501-453B-A811-904FB30A8B41}" srcOrd="2" destOrd="0" parTransId="{BAA7E0D1-95E0-4A83-8241-2CD158130DA6}" sibTransId="{5A1ADD4E-BD1D-45AA-A064-8AB29462D682}"/>
    <dgm:cxn modelId="{0EB72C91-BB33-4D4B-B3FE-5B27D1054BC0}" type="presOf" srcId="{E5CFB16D-169B-4A0F-993D-13371D9D3555}" destId="{66509F5D-CB6D-4787-AB78-EB57D835F721}" srcOrd="0" destOrd="0" presId="urn:microsoft.com/office/officeart/2005/8/layout/orgChart1"/>
    <dgm:cxn modelId="{AECB32A1-4110-4108-8B2E-D6624F1E46AF}" srcId="{BCC7A5BB-D426-4E63-95F5-FF6809006ACF}" destId="{ADEF5FB1-85B8-45CB-8BCF-A5073856F777}" srcOrd="0" destOrd="0" parTransId="{945C6E4D-B46F-4436-901D-AE5122F0C4BD}" sibTransId="{A17BDEE0-E280-4E37-A86B-C8268336E55D}"/>
    <dgm:cxn modelId="{69124815-DB26-4D58-9558-FDC931F3842A}" type="presOf" srcId="{BCC7A5BB-D426-4E63-95F5-FF6809006ACF}" destId="{9A12E81E-1410-415F-A8E1-E197D5D71D15}" srcOrd="1" destOrd="0" presId="urn:microsoft.com/office/officeart/2005/8/layout/orgChart1"/>
    <dgm:cxn modelId="{3C845947-B8CE-44CE-BF4B-8D7511033EF1}" type="presOf" srcId="{2BAAC476-758B-4729-A42B-71D36881EF0C}" destId="{66432668-EC79-4B7E-807D-53021D148F52}" srcOrd="0" destOrd="0" presId="urn:microsoft.com/office/officeart/2005/8/layout/orgChart1"/>
    <dgm:cxn modelId="{F268B16A-F0DE-4EC4-B963-76400129F1A6}" type="presOf" srcId="{ADEF5FB1-85B8-45CB-8BCF-A5073856F777}" destId="{2A9280AE-1560-440E-8691-18A266819F34}" srcOrd="0" destOrd="0" presId="urn:microsoft.com/office/officeart/2005/8/layout/orgChart1"/>
    <dgm:cxn modelId="{0C2FE6A2-09F8-47DD-BD85-FEBCB00870C5}" srcId="{90938649-FF69-43AE-B906-E47549B0D5E8}" destId="{2BAAC476-758B-4729-A42B-71D36881EF0C}" srcOrd="0" destOrd="0" parTransId="{BBB53273-1937-4C2C-A603-9C70A8B8B2DE}" sibTransId="{B19776DE-98A2-47D3-AD8F-3AAF0DD5DFCD}"/>
    <dgm:cxn modelId="{E5BBEE78-96E6-432F-9E20-356B485BBEB4}" type="presOf" srcId="{0060B374-FF6E-4EDF-9125-C1DCF5BBC36E}" destId="{EEF8E59B-F74E-4F3B-95B6-C237C437D1D9}" srcOrd="0" destOrd="0" presId="urn:microsoft.com/office/officeart/2005/8/layout/orgChart1"/>
    <dgm:cxn modelId="{E287C771-3B2A-40A5-B36F-6CCFB7C2A8EF}" srcId="{EB3D75F4-ACAF-4777-AAE9-AA53032EF699}" destId="{E04E59CA-9BF9-4F95-B2C7-60F2908000FE}" srcOrd="3" destOrd="0" parTransId="{E5CFB16D-169B-4A0F-993D-13371D9D3555}" sibTransId="{0BB61C52-CB3A-48DC-A657-BB57823C1C50}"/>
    <dgm:cxn modelId="{D79D7574-31C0-4664-853A-45D3D3B00293}" type="presOf" srcId="{1E439922-2501-453B-A811-904FB30A8B41}" destId="{F3397672-30C2-4BA9-B728-63D8FC9BBDFF}" srcOrd="0" destOrd="0" presId="urn:microsoft.com/office/officeart/2005/8/layout/orgChart1"/>
    <dgm:cxn modelId="{5BFF2B35-4E2B-4E97-9551-3FEDC759B103}" srcId="{EB3D75F4-ACAF-4777-AAE9-AA53032EF699}" destId="{90938649-FF69-43AE-B906-E47549B0D5E8}" srcOrd="1" destOrd="0" parTransId="{8C8BB42D-81C3-46C4-8FA5-D4AB78898E1D}" sibTransId="{47AC1840-7481-45A8-B361-47CD17B795C5}"/>
    <dgm:cxn modelId="{3FC697FE-8BB3-4F69-9082-E087EBAE733A}" type="presOf" srcId="{0060B374-FF6E-4EDF-9125-C1DCF5BBC36E}" destId="{7F41B3E5-98A6-4F5F-8290-03124FA02AEC}" srcOrd="1" destOrd="0" presId="urn:microsoft.com/office/officeart/2005/8/layout/orgChart1"/>
    <dgm:cxn modelId="{E99DED48-6752-487E-AF28-766E2C9EC76A}" srcId="{1E439922-2501-453B-A811-904FB30A8B41}" destId="{0060B374-FF6E-4EDF-9125-C1DCF5BBC36E}" srcOrd="0" destOrd="0" parTransId="{26DF48ED-96AD-477C-A984-3D59A100EB47}" sibTransId="{3CAD2E98-6D5D-4804-AD5B-F45BFE4CD434}"/>
    <dgm:cxn modelId="{BCB186CC-49F1-4758-ACD9-5FDF514E2E62}" type="presOf" srcId="{BCC7A5BB-D426-4E63-95F5-FF6809006ACF}" destId="{FD94671A-2E69-46EF-9DDB-4E49E28B0780}" srcOrd="0" destOrd="0" presId="urn:microsoft.com/office/officeart/2005/8/layout/orgChart1"/>
    <dgm:cxn modelId="{6970C929-114F-4523-9E2F-F2BC1D4071AB}" srcId="{1BD16539-E01F-4761-A7B6-D08AF48553F0}" destId="{EB3D75F4-ACAF-4777-AAE9-AA53032EF699}" srcOrd="0" destOrd="0" parTransId="{D7ABF9CD-09ED-4C42-A66E-4A1099AD5208}" sibTransId="{03238190-9C80-444A-80EC-B40E5650C4FF}"/>
    <dgm:cxn modelId="{5541AAAF-4540-4108-895F-8F06E88F9A2E}" type="presOf" srcId="{BAA7E0D1-95E0-4A83-8241-2CD158130DA6}" destId="{855FC697-20A8-4467-B723-F4535BD8012D}" srcOrd="0" destOrd="0" presId="urn:microsoft.com/office/officeart/2005/8/layout/orgChart1"/>
    <dgm:cxn modelId="{F7854906-5FB5-4FFF-AC78-F870334A4007}" type="presOf" srcId="{EB3D75F4-ACAF-4777-AAE9-AA53032EF699}" destId="{E6EDDDE7-A8F3-47D2-BD76-F70DCED512A6}" srcOrd="1" destOrd="0" presId="urn:microsoft.com/office/officeart/2005/8/layout/orgChart1"/>
    <dgm:cxn modelId="{0BF9F07F-CF8F-4FD9-9A6C-22881960E025}" type="presOf" srcId="{945C6E4D-B46F-4436-901D-AE5122F0C4BD}" destId="{0E71AD45-140D-43AE-BAB0-A15E49610CA3}" srcOrd="0" destOrd="0" presId="urn:microsoft.com/office/officeart/2005/8/layout/orgChart1"/>
    <dgm:cxn modelId="{719050E1-4CD0-4B0E-8469-0AFD9D48052C}" type="presOf" srcId="{5E1441DA-4384-4BA2-8185-131E9A0A5392}" destId="{38F00A6F-235F-4F28-B4A2-5D8BD1425024}" srcOrd="0" destOrd="0" presId="urn:microsoft.com/office/officeart/2005/8/layout/orgChart1"/>
    <dgm:cxn modelId="{48A1E154-CF72-431A-90D9-426A61E19909}" type="presOf" srcId="{ADEF5FB1-85B8-45CB-8BCF-A5073856F777}" destId="{B717C7FC-1338-4F1D-A74F-5CA073D56B93}" srcOrd="1" destOrd="0" presId="urn:microsoft.com/office/officeart/2005/8/layout/orgChart1"/>
    <dgm:cxn modelId="{69F0BE90-CFB4-4E9E-B08E-5C93555F2205}" type="presParOf" srcId="{A82C72C4-D4E9-4629-BF01-CE01C04CB36A}" destId="{B6D5761E-4C25-498D-A1A9-FB1341CECA31}" srcOrd="0" destOrd="0" presId="urn:microsoft.com/office/officeart/2005/8/layout/orgChart1"/>
    <dgm:cxn modelId="{E053596C-46FB-4ABA-B6BB-A1443B80665C}" type="presParOf" srcId="{B6D5761E-4C25-498D-A1A9-FB1341CECA31}" destId="{C9FA6372-91CF-4B88-905C-75F8C33E12B8}" srcOrd="0" destOrd="0" presId="urn:microsoft.com/office/officeart/2005/8/layout/orgChart1"/>
    <dgm:cxn modelId="{3B0DC38D-4007-452C-A4C0-47171B9E270B}" type="presParOf" srcId="{C9FA6372-91CF-4B88-905C-75F8C33E12B8}" destId="{35F216B7-7142-4CBB-A31A-5EB7DCD36806}" srcOrd="0" destOrd="0" presId="urn:microsoft.com/office/officeart/2005/8/layout/orgChart1"/>
    <dgm:cxn modelId="{9B7B31E9-B567-4625-8B2A-F0F7378BD3FC}" type="presParOf" srcId="{C9FA6372-91CF-4B88-905C-75F8C33E12B8}" destId="{E6EDDDE7-A8F3-47D2-BD76-F70DCED512A6}" srcOrd="1" destOrd="0" presId="urn:microsoft.com/office/officeart/2005/8/layout/orgChart1"/>
    <dgm:cxn modelId="{B8DD9C4C-7747-41E1-AFFA-26CB40D7D81E}" type="presParOf" srcId="{B6D5761E-4C25-498D-A1A9-FB1341CECA31}" destId="{07450485-75F5-4D27-AB35-72E70548603F}" srcOrd="1" destOrd="0" presId="urn:microsoft.com/office/officeart/2005/8/layout/orgChart1"/>
    <dgm:cxn modelId="{C85BA56F-5136-47CB-BE9A-CCA9AEF7A0D0}" type="presParOf" srcId="{07450485-75F5-4D27-AB35-72E70548603F}" destId="{1B89DCFE-1227-4C0B-91C2-8CBB5C35F847}" srcOrd="0" destOrd="0" presId="urn:microsoft.com/office/officeart/2005/8/layout/orgChart1"/>
    <dgm:cxn modelId="{4BF530A4-BC6A-48F9-982B-A365CA3ECEEB}" type="presParOf" srcId="{07450485-75F5-4D27-AB35-72E70548603F}" destId="{4A58E1FD-0852-476B-9A61-6FDD51F4706E}" srcOrd="1" destOrd="0" presId="urn:microsoft.com/office/officeart/2005/8/layout/orgChart1"/>
    <dgm:cxn modelId="{B9D413D3-D876-43EB-8733-EFF176D94545}" type="presParOf" srcId="{4A58E1FD-0852-476B-9A61-6FDD51F4706E}" destId="{4809BE48-B217-4D44-8752-6FEA22B382D8}" srcOrd="0" destOrd="0" presId="urn:microsoft.com/office/officeart/2005/8/layout/orgChart1"/>
    <dgm:cxn modelId="{06F46644-2B2A-40F7-A2B2-6FC76B3F7224}" type="presParOf" srcId="{4809BE48-B217-4D44-8752-6FEA22B382D8}" destId="{8B1ABD83-6B6C-42D3-BD62-41BE90209031}" srcOrd="0" destOrd="0" presId="urn:microsoft.com/office/officeart/2005/8/layout/orgChart1"/>
    <dgm:cxn modelId="{881091C6-84A9-484E-A863-F3ACA295AC71}" type="presParOf" srcId="{4809BE48-B217-4D44-8752-6FEA22B382D8}" destId="{90A845D6-3565-4498-9921-8E196C2083C2}" srcOrd="1" destOrd="0" presId="urn:microsoft.com/office/officeart/2005/8/layout/orgChart1"/>
    <dgm:cxn modelId="{48A8097D-1253-4351-A964-AB31B69CEFE6}" type="presParOf" srcId="{4A58E1FD-0852-476B-9A61-6FDD51F4706E}" destId="{E3D3A515-8D6A-486D-8D3D-07DA65DC810B}" srcOrd="1" destOrd="0" presId="urn:microsoft.com/office/officeart/2005/8/layout/orgChart1"/>
    <dgm:cxn modelId="{FABD4A1B-502D-47F1-8B25-54543280115E}" type="presParOf" srcId="{E3D3A515-8D6A-486D-8D3D-07DA65DC810B}" destId="{21F5B298-0C8E-49DD-A4A6-14E8166DB935}" srcOrd="0" destOrd="0" presId="urn:microsoft.com/office/officeart/2005/8/layout/orgChart1"/>
    <dgm:cxn modelId="{4E801F5A-D90E-40DC-A880-DD31F8B9D2EB}" type="presParOf" srcId="{E3D3A515-8D6A-486D-8D3D-07DA65DC810B}" destId="{0A34395F-D8CD-45FD-95C1-2D4EC44BC3A3}" srcOrd="1" destOrd="0" presId="urn:microsoft.com/office/officeart/2005/8/layout/orgChart1"/>
    <dgm:cxn modelId="{43948AD5-2883-4F99-A76C-F1FDC0834B3E}" type="presParOf" srcId="{0A34395F-D8CD-45FD-95C1-2D4EC44BC3A3}" destId="{950BE5DA-C292-4B2C-B26D-2D8A773C8EAD}" srcOrd="0" destOrd="0" presId="urn:microsoft.com/office/officeart/2005/8/layout/orgChart1"/>
    <dgm:cxn modelId="{7E043578-235E-4BBE-BA02-48BEF6E15C1F}" type="presParOf" srcId="{950BE5DA-C292-4B2C-B26D-2D8A773C8EAD}" destId="{66432668-EC79-4B7E-807D-53021D148F52}" srcOrd="0" destOrd="0" presId="urn:microsoft.com/office/officeart/2005/8/layout/orgChart1"/>
    <dgm:cxn modelId="{EE516B85-E094-45A9-8163-01C2EB58753A}" type="presParOf" srcId="{950BE5DA-C292-4B2C-B26D-2D8A773C8EAD}" destId="{C037FB9C-D18F-4EEC-A8E0-12BDFD313F23}" srcOrd="1" destOrd="0" presId="urn:microsoft.com/office/officeart/2005/8/layout/orgChart1"/>
    <dgm:cxn modelId="{8CB539DA-757B-4114-8167-257BA1DB6733}" type="presParOf" srcId="{0A34395F-D8CD-45FD-95C1-2D4EC44BC3A3}" destId="{9884CC3F-4896-4170-A9B8-454B3544640E}" srcOrd="1" destOrd="0" presId="urn:microsoft.com/office/officeart/2005/8/layout/orgChart1"/>
    <dgm:cxn modelId="{BFA7FD0E-2DA8-452A-8B93-275F31B01285}" type="presParOf" srcId="{0A34395F-D8CD-45FD-95C1-2D4EC44BC3A3}" destId="{941582EE-06BD-4367-8E3D-D2C08B1121B0}" srcOrd="2" destOrd="0" presId="urn:microsoft.com/office/officeart/2005/8/layout/orgChart1"/>
    <dgm:cxn modelId="{EFBD8877-1661-4606-AEB1-8FC35ABE707C}" type="presParOf" srcId="{4A58E1FD-0852-476B-9A61-6FDD51F4706E}" destId="{B1F258B8-8735-4CF7-92A3-EA23356C710B}" srcOrd="2" destOrd="0" presId="urn:microsoft.com/office/officeart/2005/8/layout/orgChart1"/>
    <dgm:cxn modelId="{FDF41E5B-9C23-4F39-96E6-F7F658E9FC4F}" type="presParOf" srcId="{07450485-75F5-4D27-AB35-72E70548603F}" destId="{855FC697-20A8-4467-B723-F4535BD8012D}" srcOrd="2" destOrd="0" presId="urn:microsoft.com/office/officeart/2005/8/layout/orgChart1"/>
    <dgm:cxn modelId="{8C378F01-724E-4818-8C8A-78E899CE005B}" type="presParOf" srcId="{07450485-75F5-4D27-AB35-72E70548603F}" destId="{BC19E14B-AC9A-4479-9C1B-A98128278481}" srcOrd="3" destOrd="0" presId="urn:microsoft.com/office/officeart/2005/8/layout/orgChart1"/>
    <dgm:cxn modelId="{0ED073C1-AF0F-4E1C-8398-3E2DA7FC7877}" type="presParOf" srcId="{BC19E14B-AC9A-4479-9C1B-A98128278481}" destId="{D3E1D42E-E28A-45F0-864E-70D928E92D47}" srcOrd="0" destOrd="0" presId="urn:microsoft.com/office/officeart/2005/8/layout/orgChart1"/>
    <dgm:cxn modelId="{DD7C03FF-A478-4020-828E-6F4CB4BE6FEF}" type="presParOf" srcId="{D3E1D42E-E28A-45F0-864E-70D928E92D47}" destId="{F3397672-30C2-4BA9-B728-63D8FC9BBDFF}" srcOrd="0" destOrd="0" presId="urn:microsoft.com/office/officeart/2005/8/layout/orgChart1"/>
    <dgm:cxn modelId="{D815A3BB-E81F-4230-B72E-9C658A8D7C62}" type="presParOf" srcId="{D3E1D42E-E28A-45F0-864E-70D928E92D47}" destId="{52FE317F-9478-4A98-94CF-72CA38D99F31}" srcOrd="1" destOrd="0" presId="urn:microsoft.com/office/officeart/2005/8/layout/orgChart1"/>
    <dgm:cxn modelId="{5D2E5973-7441-4A88-B332-F92FC6CC47FA}" type="presParOf" srcId="{BC19E14B-AC9A-4479-9C1B-A98128278481}" destId="{193E4522-9865-4427-A4BA-6615E914EF3A}" srcOrd="1" destOrd="0" presId="urn:microsoft.com/office/officeart/2005/8/layout/orgChart1"/>
    <dgm:cxn modelId="{9EBE212A-A641-4F27-8A4E-4BF430B7B710}" type="presParOf" srcId="{193E4522-9865-4427-A4BA-6615E914EF3A}" destId="{185BE6CE-47B9-41BF-BA1A-46E8C7A88E0E}" srcOrd="0" destOrd="0" presId="urn:microsoft.com/office/officeart/2005/8/layout/orgChart1"/>
    <dgm:cxn modelId="{AC2D6B69-70FB-4C7A-BD3C-295DC05EA9B0}" type="presParOf" srcId="{193E4522-9865-4427-A4BA-6615E914EF3A}" destId="{7D4251BE-CA18-42FA-89BD-A344B84506AB}" srcOrd="1" destOrd="0" presId="urn:microsoft.com/office/officeart/2005/8/layout/orgChart1"/>
    <dgm:cxn modelId="{9606F5D9-C01C-42DF-9E4F-D1AD1FC2A054}" type="presParOf" srcId="{7D4251BE-CA18-42FA-89BD-A344B84506AB}" destId="{10EEC6A8-EC2F-4E7D-9020-C4E52A2B4FDF}" srcOrd="0" destOrd="0" presId="urn:microsoft.com/office/officeart/2005/8/layout/orgChart1"/>
    <dgm:cxn modelId="{2C900050-71FD-4E54-BCEA-F4B95BBC416A}" type="presParOf" srcId="{10EEC6A8-EC2F-4E7D-9020-C4E52A2B4FDF}" destId="{EEF8E59B-F74E-4F3B-95B6-C237C437D1D9}" srcOrd="0" destOrd="0" presId="urn:microsoft.com/office/officeart/2005/8/layout/orgChart1"/>
    <dgm:cxn modelId="{E095DA71-AEF2-4411-A94C-4CF493BE4A6D}" type="presParOf" srcId="{10EEC6A8-EC2F-4E7D-9020-C4E52A2B4FDF}" destId="{7F41B3E5-98A6-4F5F-8290-03124FA02AEC}" srcOrd="1" destOrd="0" presId="urn:microsoft.com/office/officeart/2005/8/layout/orgChart1"/>
    <dgm:cxn modelId="{4C76B28E-F050-4DC7-92EC-2B431CF73387}" type="presParOf" srcId="{7D4251BE-CA18-42FA-89BD-A344B84506AB}" destId="{3D334FE0-4631-41A2-8D3F-EF58C4062209}" srcOrd="1" destOrd="0" presId="urn:microsoft.com/office/officeart/2005/8/layout/orgChart1"/>
    <dgm:cxn modelId="{18EAC012-F493-4C33-BED9-48553981894C}" type="presParOf" srcId="{7D4251BE-CA18-42FA-89BD-A344B84506AB}" destId="{0D8B31E1-DFB4-4844-9059-EE8895438319}" srcOrd="2" destOrd="0" presId="urn:microsoft.com/office/officeart/2005/8/layout/orgChart1"/>
    <dgm:cxn modelId="{BFFC1A63-BF04-4E98-809B-EB6370E7D450}" type="presParOf" srcId="{BC19E14B-AC9A-4479-9C1B-A98128278481}" destId="{B58A54EB-CFD0-4529-8D1F-0728E15A0262}" srcOrd="2" destOrd="0" presId="urn:microsoft.com/office/officeart/2005/8/layout/orgChart1"/>
    <dgm:cxn modelId="{DC336295-2AC1-4C19-A1EA-2F3961B9AB2E}" type="presParOf" srcId="{07450485-75F5-4D27-AB35-72E70548603F}" destId="{66509F5D-CB6D-4787-AB78-EB57D835F721}" srcOrd="4" destOrd="0" presId="urn:microsoft.com/office/officeart/2005/8/layout/orgChart1"/>
    <dgm:cxn modelId="{E0D14367-167E-4C32-B2CC-0AA5DFBEE7E9}" type="presParOf" srcId="{07450485-75F5-4D27-AB35-72E70548603F}" destId="{7DDB1C75-4E0E-4C6E-9468-99EE98D1A5CB}" srcOrd="5" destOrd="0" presId="urn:microsoft.com/office/officeart/2005/8/layout/orgChart1"/>
    <dgm:cxn modelId="{30770718-408D-4E5A-94A6-F45ACB784E15}" type="presParOf" srcId="{7DDB1C75-4E0E-4C6E-9468-99EE98D1A5CB}" destId="{42EC7C52-20CF-4DB2-8CB3-CC7F7D413C20}" srcOrd="0" destOrd="0" presId="urn:microsoft.com/office/officeart/2005/8/layout/orgChart1"/>
    <dgm:cxn modelId="{4F84DE42-5736-4ED9-B903-2492E4D00340}" type="presParOf" srcId="{42EC7C52-20CF-4DB2-8CB3-CC7F7D413C20}" destId="{67AD0DA0-FD30-4B6F-8959-8962EFA37074}" srcOrd="0" destOrd="0" presId="urn:microsoft.com/office/officeart/2005/8/layout/orgChart1"/>
    <dgm:cxn modelId="{C3107350-3F2F-4D3B-B4F1-8E43F01A5BBF}" type="presParOf" srcId="{42EC7C52-20CF-4DB2-8CB3-CC7F7D413C20}" destId="{65217D9D-97C8-4A50-84CA-4E19E39FE2B6}" srcOrd="1" destOrd="0" presId="urn:microsoft.com/office/officeart/2005/8/layout/orgChart1"/>
    <dgm:cxn modelId="{6307B4FB-D2AD-408D-89FF-CE926EB69267}" type="presParOf" srcId="{7DDB1C75-4E0E-4C6E-9468-99EE98D1A5CB}" destId="{4EC41C7A-ABC9-4788-8B45-BE5F234DF744}" srcOrd="1" destOrd="0" presId="urn:microsoft.com/office/officeart/2005/8/layout/orgChart1"/>
    <dgm:cxn modelId="{95518C0C-4869-4ABD-8903-A611855C90E5}" type="presParOf" srcId="{7DDB1C75-4E0E-4C6E-9468-99EE98D1A5CB}" destId="{98E4D7BF-168C-4FA6-82EA-35872CD0D6EC}" srcOrd="2" destOrd="0" presId="urn:microsoft.com/office/officeart/2005/8/layout/orgChart1"/>
    <dgm:cxn modelId="{ED1C0A6F-4E7A-46DA-88AD-B851F24E1162}" type="presParOf" srcId="{B6D5761E-4C25-498D-A1A9-FB1341CECA31}" destId="{BD58FA17-F1A5-4AD1-896C-E16964F6249F}" srcOrd="2" destOrd="0" presId="urn:microsoft.com/office/officeart/2005/8/layout/orgChart1"/>
    <dgm:cxn modelId="{CBECCD45-9059-49F6-8D13-7ADDF46CFCBA}" type="presParOf" srcId="{BD58FA17-F1A5-4AD1-896C-E16964F6249F}" destId="{38F00A6F-235F-4F28-B4A2-5D8BD1425024}" srcOrd="0" destOrd="0" presId="urn:microsoft.com/office/officeart/2005/8/layout/orgChart1"/>
    <dgm:cxn modelId="{896425A0-8650-4577-BEA9-35F04D6AED34}" type="presParOf" srcId="{BD58FA17-F1A5-4AD1-896C-E16964F6249F}" destId="{0AFD92DD-D390-416C-AB4A-014116EC1ED5}" srcOrd="1" destOrd="0" presId="urn:microsoft.com/office/officeart/2005/8/layout/orgChart1"/>
    <dgm:cxn modelId="{725EDFEC-22E1-40E9-A1ED-851311912256}" type="presParOf" srcId="{0AFD92DD-D390-416C-AB4A-014116EC1ED5}" destId="{64A20010-D737-4149-841A-156D2BEEE047}" srcOrd="0" destOrd="0" presId="urn:microsoft.com/office/officeart/2005/8/layout/orgChart1"/>
    <dgm:cxn modelId="{5C6F24A7-4158-41AF-A486-EB54ADE87830}" type="presParOf" srcId="{64A20010-D737-4149-841A-156D2BEEE047}" destId="{FD94671A-2E69-46EF-9DDB-4E49E28B0780}" srcOrd="0" destOrd="0" presId="urn:microsoft.com/office/officeart/2005/8/layout/orgChart1"/>
    <dgm:cxn modelId="{49129D0A-FBF7-4554-BE73-8B956BDE07F3}" type="presParOf" srcId="{64A20010-D737-4149-841A-156D2BEEE047}" destId="{9A12E81E-1410-415F-A8E1-E197D5D71D15}" srcOrd="1" destOrd="0" presId="urn:microsoft.com/office/officeart/2005/8/layout/orgChart1"/>
    <dgm:cxn modelId="{789275B4-74E7-4E4A-B86D-417CE6DE42E0}" type="presParOf" srcId="{0AFD92DD-D390-416C-AB4A-014116EC1ED5}" destId="{FDD58DF8-2281-44C9-A020-4723AD38B57E}" srcOrd="1" destOrd="0" presId="urn:microsoft.com/office/officeart/2005/8/layout/orgChart1"/>
    <dgm:cxn modelId="{A24C16A3-104A-4F71-89D1-D84B3D0CC200}" type="presParOf" srcId="{0AFD92DD-D390-416C-AB4A-014116EC1ED5}" destId="{AFC1F2CD-F370-42FD-BFD4-35ADB577A552}" srcOrd="2" destOrd="0" presId="urn:microsoft.com/office/officeart/2005/8/layout/orgChart1"/>
    <dgm:cxn modelId="{C4DC4507-B2DB-4130-A502-F7A0EDF2E396}" type="presParOf" srcId="{AFC1F2CD-F370-42FD-BFD4-35ADB577A552}" destId="{0E71AD45-140D-43AE-BAB0-A15E49610CA3}" srcOrd="0" destOrd="0" presId="urn:microsoft.com/office/officeart/2005/8/layout/orgChart1"/>
    <dgm:cxn modelId="{ED7241CF-30D4-41EA-A572-F0B97E16BB6F}" type="presParOf" srcId="{AFC1F2CD-F370-42FD-BFD4-35ADB577A552}" destId="{4B3A3596-5BAB-4994-9471-DD0EA9C4373E}" srcOrd="1" destOrd="0" presId="urn:microsoft.com/office/officeart/2005/8/layout/orgChart1"/>
    <dgm:cxn modelId="{8A467299-6AAE-4F5E-8588-F14D1707097C}" type="presParOf" srcId="{4B3A3596-5BAB-4994-9471-DD0EA9C4373E}" destId="{0C578456-3647-4B34-97CB-AA352EE13DC9}" srcOrd="0" destOrd="0" presId="urn:microsoft.com/office/officeart/2005/8/layout/orgChart1"/>
    <dgm:cxn modelId="{27C5C2E1-2308-4F36-8EE3-B36DCE3E44EE}" type="presParOf" srcId="{0C578456-3647-4B34-97CB-AA352EE13DC9}" destId="{2A9280AE-1560-440E-8691-18A266819F34}" srcOrd="0" destOrd="0" presId="urn:microsoft.com/office/officeart/2005/8/layout/orgChart1"/>
    <dgm:cxn modelId="{E6FD0048-B468-42FE-AFB7-4017F955B253}" type="presParOf" srcId="{0C578456-3647-4B34-97CB-AA352EE13DC9}" destId="{B717C7FC-1338-4F1D-A74F-5CA073D56B93}" srcOrd="1" destOrd="0" presId="urn:microsoft.com/office/officeart/2005/8/layout/orgChart1"/>
    <dgm:cxn modelId="{6CACAF38-D9E2-4E1F-B9CC-BA8D79088A78}" type="presParOf" srcId="{4B3A3596-5BAB-4994-9471-DD0EA9C4373E}" destId="{4A2C2B44-A229-483F-8CDE-F184C3A4CC62}" srcOrd="1" destOrd="0" presId="urn:microsoft.com/office/officeart/2005/8/layout/orgChart1"/>
    <dgm:cxn modelId="{9ACC5A2E-67E6-44BB-890D-47C07EDCA367}" type="presParOf" srcId="{4B3A3596-5BAB-4994-9471-DD0EA9C4373E}" destId="{EFF91B94-8E05-4440-8CB3-4DA6DA8F480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25889E-ABB3-4E36-9FBF-565E67119BB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BO"/>
        </a:p>
      </dgm:t>
    </dgm:pt>
    <dgm:pt modelId="{7F8C4A55-57F7-4417-B26C-DA2B99D07F34}">
      <dgm:prSet phldrT="[Texto]"/>
      <dgm:spPr>
        <a:solidFill>
          <a:srgbClr val="FF0000"/>
        </a:solidFill>
      </dgm:spPr>
      <dgm:t>
        <a:bodyPr/>
        <a:lstStyle/>
        <a:p>
          <a:r>
            <a:rPr lang="es-ES" dirty="0"/>
            <a:t>CONVENIOS INTERINSTITUCIONALES</a:t>
          </a:r>
          <a:endParaRPr lang="es-BO" dirty="0"/>
        </a:p>
      </dgm:t>
    </dgm:pt>
    <dgm:pt modelId="{DDC2F075-D5E6-44E8-8BEB-C57D3F9C4B4F}" type="parTrans" cxnId="{E5A89E4D-8D56-4C67-BBD5-622EF32B7350}">
      <dgm:prSet/>
      <dgm:spPr/>
      <dgm:t>
        <a:bodyPr/>
        <a:lstStyle/>
        <a:p>
          <a:endParaRPr lang="es-BO"/>
        </a:p>
      </dgm:t>
    </dgm:pt>
    <dgm:pt modelId="{927BAFDB-A953-428F-AAD2-A040C383A027}" type="sibTrans" cxnId="{E5A89E4D-8D56-4C67-BBD5-622EF32B7350}">
      <dgm:prSet/>
      <dgm:spPr/>
      <dgm:t>
        <a:bodyPr/>
        <a:lstStyle/>
        <a:p>
          <a:endParaRPr lang="es-BO"/>
        </a:p>
      </dgm:t>
    </dgm:pt>
    <dgm:pt modelId="{FB601F98-9807-4AA4-831A-605CF77ABAB8}">
      <dgm:prSet phldrT="[Texto]"/>
      <dgm:spPr>
        <a:solidFill>
          <a:schemeClr val="accent1">
            <a:lumMod val="50000"/>
          </a:schemeClr>
        </a:solidFill>
      </dgm:spPr>
      <dgm:t>
        <a:bodyPr/>
        <a:lstStyle/>
        <a:p>
          <a:r>
            <a:rPr lang="es-ES" dirty="0"/>
            <a:t>UNIDAD DE PROYECTOS ESPECIALES</a:t>
          </a:r>
          <a:endParaRPr lang="es-BO" dirty="0"/>
        </a:p>
      </dgm:t>
    </dgm:pt>
    <dgm:pt modelId="{FB839035-E47C-4D2A-9923-B05B42853D56}" type="parTrans" cxnId="{40B601BE-F906-4B0D-825A-1FAC3D565CDD}">
      <dgm:prSet/>
      <dgm:spPr/>
      <dgm:t>
        <a:bodyPr/>
        <a:lstStyle/>
        <a:p>
          <a:endParaRPr lang="es-BO"/>
        </a:p>
      </dgm:t>
    </dgm:pt>
    <dgm:pt modelId="{D9712D24-D2C7-4FE9-84C4-A28E42B39166}" type="sibTrans" cxnId="{40B601BE-F906-4B0D-825A-1FAC3D565CDD}">
      <dgm:prSet/>
      <dgm:spPr/>
      <dgm:t>
        <a:bodyPr/>
        <a:lstStyle/>
        <a:p>
          <a:endParaRPr lang="es-BO"/>
        </a:p>
      </dgm:t>
    </dgm:pt>
    <dgm:pt modelId="{95B94357-C2F1-4E96-B1CE-99E5A6A0B9E0}">
      <dgm:prSet phldrT="[Texto]"/>
      <dgm:spPr>
        <a:solidFill>
          <a:srgbClr val="00B050"/>
        </a:solidFill>
      </dgm:spPr>
      <dgm:t>
        <a:bodyPr/>
        <a:lstStyle/>
        <a:p>
          <a:r>
            <a:rPr lang="es-BO" b="1" dirty="0">
              <a:solidFill>
                <a:schemeClr val="lt1"/>
              </a:solidFill>
              <a:effectLst/>
              <a:latin typeface="+mn-lt"/>
              <a:ea typeface="+mn-ea"/>
              <a:cs typeface="+mn-cs"/>
            </a:rPr>
            <a:t>Construcción de Obras de Estabilización y Captación de Aguas Subterráneas Zona Villa Armonía</a:t>
          </a:r>
          <a:endParaRPr lang="es-BO" dirty="0"/>
        </a:p>
      </dgm:t>
    </dgm:pt>
    <dgm:pt modelId="{D3B8D122-330A-4523-9E69-1E2706E962AA}" type="parTrans" cxnId="{B6CB396B-CB8A-44BD-B8FF-13388E544EEB}">
      <dgm:prSet/>
      <dgm:spPr/>
      <dgm:t>
        <a:bodyPr/>
        <a:lstStyle/>
        <a:p>
          <a:endParaRPr lang="es-BO"/>
        </a:p>
      </dgm:t>
    </dgm:pt>
    <dgm:pt modelId="{4F6E6948-5D09-4237-82C8-0B3261EAAB02}" type="sibTrans" cxnId="{B6CB396B-CB8A-44BD-B8FF-13388E544EEB}">
      <dgm:prSet/>
      <dgm:spPr/>
      <dgm:t>
        <a:bodyPr/>
        <a:lstStyle/>
        <a:p>
          <a:endParaRPr lang="es-BO"/>
        </a:p>
      </dgm:t>
    </dgm:pt>
    <dgm:pt modelId="{20DA6CD1-A57E-460E-8B3B-F36230D5CD24}">
      <dgm:prSet phldrT="[Texto]"/>
      <dgm:spPr>
        <a:solidFill>
          <a:srgbClr val="00B0F0"/>
        </a:solidFill>
      </dgm:spPr>
      <dgm:t>
        <a:bodyPr/>
        <a:lstStyle/>
        <a:p>
          <a:r>
            <a:rPr lang="es-BO" b="0" u="none" dirty="0">
              <a:solidFill>
                <a:schemeClr val="bg1"/>
              </a:solidFill>
              <a:effectLst/>
              <a:latin typeface="+mn-lt"/>
              <a:ea typeface="+mn-ea"/>
              <a:cs typeface="+mn-cs"/>
            </a:rPr>
            <a:t>MINISTERIO DE TURISMO SOSTENIBLE, CULTURAS, FOLKLORE Y GASTRONOMIA </a:t>
          </a:r>
          <a:endParaRPr lang="es-BO" b="0" dirty="0">
            <a:solidFill>
              <a:schemeClr val="bg1"/>
            </a:solidFill>
          </a:endParaRPr>
        </a:p>
      </dgm:t>
    </dgm:pt>
    <dgm:pt modelId="{873EB046-6C6C-4988-B807-85C4BB6471F2}" type="parTrans" cxnId="{69CD1E66-3FF1-419A-BEF8-EBD136433E92}">
      <dgm:prSet/>
      <dgm:spPr/>
      <dgm:t>
        <a:bodyPr/>
        <a:lstStyle/>
        <a:p>
          <a:endParaRPr lang="es-BO"/>
        </a:p>
      </dgm:t>
    </dgm:pt>
    <dgm:pt modelId="{4A6C65E8-8649-4A19-AA19-E0ED5C903FEA}" type="sibTrans" cxnId="{69CD1E66-3FF1-419A-BEF8-EBD136433E92}">
      <dgm:prSet/>
      <dgm:spPr/>
      <dgm:t>
        <a:bodyPr/>
        <a:lstStyle/>
        <a:p>
          <a:endParaRPr lang="es-BO"/>
        </a:p>
      </dgm:t>
    </dgm:pt>
    <dgm:pt modelId="{CE348EF7-94C4-4487-AA34-A8E36FC2126A}">
      <dgm:prSet phldrT="[Texto]"/>
      <dgm:spPr>
        <a:solidFill>
          <a:schemeClr val="accent2"/>
        </a:solidFill>
      </dgm:spPr>
      <dgm:t>
        <a:bodyPr/>
        <a:lstStyle/>
        <a:p>
          <a:r>
            <a:rPr lang="es-BO" b="1" dirty="0">
              <a:solidFill>
                <a:schemeClr val="lt1"/>
              </a:solidFill>
              <a:effectLst/>
              <a:latin typeface="+mn-lt"/>
              <a:ea typeface="+mn-ea"/>
              <a:cs typeface="+mn-cs"/>
            </a:rPr>
            <a:t>“Restauración y </a:t>
          </a:r>
          <a:r>
            <a:rPr lang="es-BO" b="1" dirty="0" err="1">
              <a:solidFill>
                <a:schemeClr val="lt1"/>
              </a:solidFill>
              <a:effectLst/>
              <a:latin typeface="+mn-lt"/>
              <a:ea typeface="+mn-ea"/>
              <a:cs typeface="+mn-cs"/>
            </a:rPr>
            <a:t>Refuncionalización</a:t>
          </a:r>
          <a:r>
            <a:rPr lang="es-BO" b="1" dirty="0">
              <a:solidFill>
                <a:schemeClr val="lt1"/>
              </a:solidFill>
              <a:effectLst/>
              <a:latin typeface="+mn-lt"/>
              <a:ea typeface="+mn-ea"/>
              <a:cs typeface="+mn-cs"/>
            </a:rPr>
            <a:t> como Uso Turístico de la Infraestructura de la Unidad Educativa San Simón de Ayacucho de La Paz”</a:t>
          </a:r>
          <a:endParaRPr lang="es-BO" dirty="0"/>
        </a:p>
      </dgm:t>
    </dgm:pt>
    <dgm:pt modelId="{4BC2430B-AC48-4674-9F32-A3936B085222}" type="parTrans" cxnId="{A3624A0D-3B8E-4F48-8DD9-A5BDD1FBB36B}">
      <dgm:prSet/>
      <dgm:spPr/>
      <dgm:t>
        <a:bodyPr/>
        <a:lstStyle/>
        <a:p>
          <a:endParaRPr lang="es-BO"/>
        </a:p>
      </dgm:t>
    </dgm:pt>
    <dgm:pt modelId="{AE946574-56CD-4ED6-BDAC-1FF12B6CD6B8}" type="sibTrans" cxnId="{A3624A0D-3B8E-4F48-8DD9-A5BDD1FBB36B}">
      <dgm:prSet/>
      <dgm:spPr/>
      <dgm:t>
        <a:bodyPr/>
        <a:lstStyle/>
        <a:p>
          <a:endParaRPr lang="es-BO"/>
        </a:p>
      </dgm:t>
    </dgm:pt>
    <dgm:pt modelId="{B378ABF6-ABA9-4C8F-9079-B57D58B2DEDA}" type="pres">
      <dgm:prSet presAssocID="{3B25889E-ABB3-4E36-9FBF-565E67119BBF}" presName="diagram" presStyleCnt="0">
        <dgm:presLayoutVars>
          <dgm:chPref val="1"/>
          <dgm:dir/>
          <dgm:animOne val="branch"/>
          <dgm:animLvl val="lvl"/>
          <dgm:resizeHandles val="exact"/>
        </dgm:presLayoutVars>
      </dgm:prSet>
      <dgm:spPr/>
      <dgm:t>
        <a:bodyPr/>
        <a:lstStyle/>
        <a:p>
          <a:endParaRPr lang="es-ES"/>
        </a:p>
      </dgm:t>
    </dgm:pt>
    <dgm:pt modelId="{C3500FF6-5E74-4EEC-BC46-29FB8800E5C0}" type="pres">
      <dgm:prSet presAssocID="{7F8C4A55-57F7-4417-B26C-DA2B99D07F34}" presName="root1" presStyleCnt="0"/>
      <dgm:spPr/>
    </dgm:pt>
    <dgm:pt modelId="{3694C154-F13E-404E-BF37-FBFB34489B9E}" type="pres">
      <dgm:prSet presAssocID="{7F8C4A55-57F7-4417-B26C-DA2B99D07F34}" presName="LevelOneTextNode" presStyleLbl="node0" presStyleIdx="0" presStyleCnt="1">
        <dgm:presLayoutVars>
          <dgm:chPref val="3"/>
        </dgm:presLayoutVars>
      </dgm:prSet>
      <dgm:spPr/>
      <dgm:t>
        <a:bodyPr/>
        <a:lstStyle/>
        <a:p>
          <a:endParaRPr lang="es-ES"/>
        </a:p>
      </dgm:t>
    </dgm:pt>
    <dgm:pt modelId="{22A1A59B-7839-48FC-A7E0-D79170239E5E}" type="pres">
      <dgm:prSet presAssocID="{7F8C4A55-57F7-4417-B26C-DA2B99D07F34}" presName="level2hierChild" presStyleCnt="0"/>
      <dgm:spPr/>
    </dgm:pt>
    <dgm:pt modelId="{226E3E8B-CDA8-408A-95C5-836060E4A866}" type="pres">
      <dgm:prSet presAssocID="{FB839035-E47C-4D2A-9923-B05B42853D56}" presName="conn2-1" presStyleLbl="parChTrans1D2" presStyleIdx="0" presStyleCnt="2"/>
      <dgm:spPr/>
      <dgm:t>
        <a:bodyPr/>
        <a:lstStyle/>
        <a:p>
          <a:endParaRPr lang="es-ES"/>
        </a:p>
      </dgm:t>
    </dgm:pt>
    <dgm:pt modelId="{E77A59D7-831D-4480-9E8B-90A6C9178C9E}" type="pres">
      <dgm:prSet presAssocID="{FB839035-E47C-4D2A-9923-B05B42853D56}" presName="connTx" presStyleLbl="parChTrans1D2" presStyleIdx="0" presStyleCnt="2"/>
      <dgm:spPr/>
      <dgm:t>
        <a:bodyPr/>
        <a:lstStyle/>
        <a:p>
          <a:endParaRPr lang="es-ES"/>
        </a:p>
      </dgm:t>
    </dgm:pt>
    <dgm:pt modelId="{5C43B81D-C1F3-453D-916A-32A43D23BA5A}" type="pres">
      <dgm:prSet presAssocID="{FB601F98-9807-4AA4-831A-605CF77ABAB8}" presName="root2" presStyleCnt="0"/>
      <dgm:spPr/>
    </dgm:pt>
    <dgm:pt modelId="{235845A6-61BB-4C38-9D24-B189CD12C16A}" type="pres">
      <dgm:prSet presAssocID="{FB601F98-9807-4AA4-831A-605CF77ABAB8}" presName="LevelTwoTextNode" presStyleLbl="node2" presStyleIdx="0" presStyleCnt="2">
        <dgm:presLayoutVars>
          <dgm:chPref val="3"/>
        </dgm:presLayoutVars>
      </dgm:prSet>
      <dgm:spPr/>
      <dgm:t>
        <a:bodyPr/>
        <a:lstStyle/>
        <a:p>
          <a:endParaRPr lang="es-ES"/>
        </a:p>
      </dgm:t>
    </dgm:pt>
    <dgm:pt modelId="{CB2A0166-CFF4-420F-9D89-9020A58E8D60}" type="pres">
      <dgm:prSet presAssocID="{FB601F98-9807-4AA4-831A-605CF77ABAB8}" presName="level3hierChild" presStyleCnt="0"/>
      <dgm:spPr/>
    </dgm:pt>
    <dgm:pt modelId="{6717910C-4AC6-4AC3-AE7F-586DE0F4197E}" type="pres">
      <dgm:prSet presAssocID="{D3B8D122-330A-4523-9E69-1E2706E962AA}" presName="conn2-1" presStyleLbl="parChTrans1D3" presStyleIdx="0" presStyleCnt="2"/>
      <dgm:spPr/>
      <dgm:t>
        <a:bodyPr/>
        <a:lstStyle/>
        <a:p>
          <a:endParaRPr lang="es-ES"/>
        </a:p>
      </dgm:t>
    </dgm:pt>
    <dgm:pt modelId="{565BADEE-6113-4A18-8B8A-D0081322F8C9}" type="pres">
      <dgm:prSet presAssocID="{D3B8D122-330A-4523-9E69-1E2706E962AA}" presName="connTx" presStyleLbl="parChTrans1D3" presStyleIdx="0" presStyleCnt="2"/>
      <dgm:spPr/>
      <dgm:t>
        <a:bodyPr/>
        <a:lstStyle/>
        <a:p>
          <a:endParaRPr lang="es-ES"/>
        </a:p>
      </dgm:t>
    </dgm:pt>
    <dgm:pt modelId="{6B0767B4-C335-4F3B-8D11-5EB694B79593}" type="pres">
      <dgm:prSet presAssocID="{95B94357-C2F1-4E96-B1CE-99E5A6A0B9E0}" presName="root2" presStyleCnt="0"/>
      <dgm:spPr/>
    </dgm:pt>
    <dgm:pt modelId="{9DC9030C-75A4-499C-AA6B-B6AF4B9D76AA}" type="pres">
      <dgm:prSet presAssocID="{95B94357-C2F1-4E96-B1CE-99E5A6A0B9E0}" presName="LevelTwoTextNode" presStyleLbl="node3" presStyleIdx="0" presStyleCnt="2">
        <dgm:presLayoutVars>
          <dgm:chPref val="3"/>
        </dgm:presLayoutVars>
      </dgm:prSet>
      <dgm:spPr/>
      <dgm:t>
        <a:bodyPr/>
        <a:lstStyle/>
        <a:p>
          <a:endParaRPr lang="es-ES"/>
        </a:p>
      </dgm:t>
    </dgm:pt>
    <dgm:pt modelId="{246FED8B-4AC3-45A0-BF3C-FF26A0D0B73B}" type="pres">
      <dgm:prSet presAssocID="{95B94357-C2F1-4E96-B1CE-99E5A6A0B9E0}" presName="level3hierChild" presStyleCnt="0"/>
      <dgm:spPr/>
    </dgm:pt>
    <dgm:pt modelId="{B0821354-6D8E-4677-B784-1C6CF6B38CC4}" type="pres">
      <dgm:prSet presAssocID="{873EB046-6C6C-4988-B807-85C4BB6471F2}" presName="conn2-1" presStyleLbl="parChTrans1D2" presStyleIdx="1" presStyleCnt="2"/>
      <dgm:spPr/>
      <dgm:t>
        <a:bodyPr/>
        <a:lstStyle/>
        <a:p>
          <a:endParaRPr lang="es-ES"/>
        </a:p>
      </dgm:t>
    </dgm:pt>
    <dgm:pt modelId="{C91D6E93-2812-441A-8F7F-064D5602773D}" type="pres">
      <dgm:prSet presAssocID="{873EB046-6C6C-4988-B807-85C4BB6471F2}" presName="connTx" presStyleLbl="parChTrans1D2" presStyleIdx="1" presStyleCnt="2"/>
      <dgm:spPr/>
      <dgm:t>
        <a:bodyPr/>
        <a:lstStyle/>
        <a:p>
          <a:endParaRPr lang="es-ES"/>
        </a:p>
      </dgm:t>
    </dgm:pt>
    <dgm:pt modelId="{8524A69B-4E37-4407-9B55-714966F59F85}" type="pres">
      <dgm:prSet presAssocID="{20DA6CD1-A57E-460E-8B3B-F36230D5CD24}" presName="root2" presStyleCnt="0"/>
      <dgm:spPr/>
    </dgm:pt>
    <dgm:pt modelId="{6274FA74-8E04-4459-B609-A97A4E69612F}" type="pres">
      <dgm:prSet presAssocID="{20DA6CD1-A57E-460E-8B3B-F36230D5CD24}" presName="LevelTwoTextNode" presStyleLbl="node2" presStyleIdx="1" presStyleCnt="2">
        <dgm:presLayoutVars>
          <dgm:chPref val="3"/>
        </dgm:presLayoutVars>
      </dgm:prSet>
      <dgm:spPr/>
      <dgm:t>
        <a:bodyPr/>
        <a:lstStyle/>
        <a:p>
          <a:endParaRPr lang="es-ES"/>
        </a:p>
      </dgm:t>
    </dgm:pt>
    <dgm:pt modelId="{BF0851E4-FEFE-4D89-AC85-B0DDAAC771CC}" type="pres">
      <dgm:prSet presAssocID="{20DA6CD1-A57E-460E-8B3B-F36230D5CD24}" presName="level3hierChild" presStyleCnt="0"/>
      <dgm:spPr/>
    </dgm:pt>
    <dgm:pt modelId="{C52F9D48-850E-4BF7-886F-E5FCBDE713FC}" type="pres">
      <dgm:prSet presAssocID="{4BC2430B-AC48-4674-9F32-A3936B085222}" presName="conn2-1" presStyleLbl="parChTrans1D3" presStyleIdx="1" presStyleCnt="2"/>
      <dgm:spPr/>
      <dgm:t>
        <a:bodyPr/>
        <a:lstStyle/>
        <a:p>
          <a:endParaRPr lang="es-ES"/>
        </a:p>
      </dgm:t>
    </dgm:pt>
    <dgm:pt modelId="{5AF1836C-9AF9-47C1-9702-DD1F4A184AD6}" type="pres">
      <dgm:prSet presAssocID="{4BC2430B-AC48-4674-9F32-A3936B085222}" presName="connTx" presStyleLbl="parChTrans1D3" presStyleIdx="1" presStyleCnt="2"/>
      <dgm:spPr/>
      <dgm:t>
        <a:bodyPr/>
        <a:lstStyle/>
        <a:p>
          <a:endParaRPr lang="es-ES"/>
        </a:p>
      </dgm:t>
    </dgm:pt>
    <dgm:pt modelId="{8DF90270-B373-45C0-987A-A4018CCC99FF}" type="pres">
      <dgm:prSet presAssocID="{CE348EF7-94C4-4487-AA34-A8E36FC2126A}" presName="root2" presStyleCnt="0"/>
      <dgm:spPr/>
    </dgm:pt>
    <dgm:pt modelId="{867B5AE6-D1A3-49FD-A188-63E10CB1D1E6}" type="pres">
      <dgm:prSet presAssocID="{CE348EF7-94C4-4487-AA34-A8E36FC2126A}" presName="LevelTwoTextNode" presStyleLbl="node3" presStyleIdx="1" presStyleCnt="2">
        <dgm:presLayoutVars>
          <dgm:chPref val="3"/>
        </dgm:presLayoutVars>
      </dgm:prSet>
      <dgm:spPr/>
      <dgm:t>
        <a:bodyPr/>
        <a:lstStyle/>
        <a:p>
          <a:endParaRPr lang="es-ES"/>
        </a:p>
      </dgm:t>
    </dgm:pt>
    <dgm:pt modelId="{DFED9A8D-AF3A-4496-945C-9FC6B2323C7D}" type="pres">
      <dgm:prSet presAssocID="{CE348EF7-94C4-4487-AA34-A8E36FC2126A}" presName="level3hierChild" presStyleCnt="0"/>
      <dgm:spPr/>
    </dgm:pt>
  </dgm:ptLst>
  <dgm:cxnLst>
    <dgm:cxn modelId="{141DB116-1E1E-4947-BBB8-688028A0C24A}" type="presOf" srcId="{20DA6CD1-A57E-460E-8B3B-F36230D5CD24}" destId="{6274FA74-8E04-4459-B609-A97A4E69612F}" srcOrd="0" destOrd="0" presId="urn:microsoft.com/office/officeart/2005/8/layout/hierarchy2"/>
    <dgm:cxn modelId="{57B7744E-AC45-4083-A4D9-6142955AF059}" type="presOf" srcId="{3B25889E-ABB3-4E36-9FBF-565E67119BBF}" destId="{B378ABF6-ABA9-4C8F-9079-B57D58B2DEDA}" srcOrd="0" destOrd="0" presId="urn:microsoft.com/office/officeart/2005/8/layout/hierarchy2"/>
    <dgm:cxn modelId="{64A76051-F7B3-4089-A713-F93FED02B649}" type="presOf" srcId="{4BC2430B-AC48-4674-9F32-A3936B085222}" destId="{5AF1836C-9AF9-47C1-9702-DD1F4A184AD6}" srcOrd="1" destOrd="0" presId="urn:microsoft.com/office/officeart/2005/8/layout/hierarchy2"/>
    <dgm:cxn modelId="{40B601BE-F906-4B0D-825A-1FAC3D565CDD}" srcId="{7F8C4A55-57F7-4417-B26C-DA2B99D07F34}" destId="{FB601F98-9807-4AA4-831A-605CF77ABAB8}" srcOrd="0" destOrd="0" parTransId="{FB839035-E47C-4D2A-9923-B05B42853D56}" sibTransId="{D9712D24-D2C7-4FE9-84C4-A28E42B39166}"/>
    <dgm:cxn modelId="{2D421C54-7E5D-4DEA-AB9C-2758171D9742}" type="presOf" srcId="{FB839035-E47C-4D2A-9923-B05B42853D56}" destId="{226E3E8B-CDA8-408A-95C5-836060E4A866}" srcOrd="0" destOrd="0" presId="urn:microsoft.com/office/officeart/2005/8/layout/hierarchy2"/>
    <dgm:cxn modelId="{1E85B558-EF6A-4385-B3ED-A3D2730D1540}" type="presOf" srcId="{CE348EF7-94C4-4487-AA34-A8E36FC2126A}" destId="{867B5AE6-D1A3-49FD-A188-63E10CB1D1E6}" srcOrd="0" destOrd="0" presId="urn:microsoft.com/office/officeart/2005/8/layout/hierarchy2"/>
    <dgm:cxn modelId="{E5A89E4D-8D56-4C67-BBD5-622EF32B7350}" srcId="{3B25889E-ABB3-4E36-9FBF-565E67119BBF}" destId="{7F8C4A55-57F7-4417-B26C-DA2B99D07F34}" srcOrd="0" destOrd="0" parTransId="{DDC2F075-D5E6-44E8-8BEB-C57D3F9C4B4F}" sibTransId="{927BAFDB-A953-428F-AAD2-A040C383A027}"/>
    <dgm:cxn modelId="{69CD1E66-3FF1-419A-BEF8-EBD136433E92}" srcId="{7F8C4A55-57F7-4417-B26C-DA2B99D07F34}" destId="{20DA6CD1-A57E-460E-8B3B-F36230D5CD24}" srcOrd="1" destOrd="0" parTransId="{873EB046-6C6C-4988-B807-85C4BB6471F2}" sibTransId="{4A6C65E8-8649-4A19-AA19-E0ED5C903FEA}"/>
    <dgm:cxn modelId="{FDD2206E-1617-4D5F-813E-6C21AD2D68F7}" type="presOf" srcId="{FB839035-E47C-4D2A-9923-B05B42853D56}" destId="{E77A59D7-831D-4480-9E8B-90A6C9178C9E}" srcOrd="1" destOrd="0" presId="urn:microsoft.com/office/officeart/2005/8/layout/hierarchy2"/>
    <dgm:cxn modelId="{EC81D0B1-6C49-4987-A3F1-ACAD98EC7656}" type="presOf" srcId="{D3B8D122-330A-4523-9E69-1E2706E962AA}" destId="{565BADEE-6113-4A18-8B8A-D0081322F8C9}" srcOrd="1" destOrd="0" presId="urn:microsoft.com/office/officeart/2005/8/layout/hierarchy2"/>
    <dgm:cxn modelId="{7C11565A-1ECA-417E-98F6-73B9B9093D02}" type="presOf" srcId="{873EB046-6C6C-4988-B807-85C4BB6471F2}" destId="{B0821354-6D8E-4677-B784-1C6CF6B38CC4}" srcOrd="0" destOrd="0" presId="urn:microsoft.com/office/officeart/2005/8/layout/hierarchy2"/>
    <dgm:cxn modelId="{81285479-57AA-4EB0-9257-B78607CAB22B}" type="presOf" srcId="{7F8C4A55-57F7-4417-B26C-DA2B99D07F34}" destId="{3694C154-F13E-404E-BF37-FBFB34489B9E}" srcOrd="0" destOrd="0" presId="urn:microsoft.com/office/officeart/2005/8/layout/hierarchy2"/>
    <dgm:cxn modelId="{A3624A0D-3B8E-4F48-8DD9-A5BDD1FBB36B}" srcId="{20DA6CD1-A57E-460E-8B3B-F36230D5CD24}" destId="{CE348EF7-94C4-4487-AA34-A8E36FC2126A}" srcOrd="0" destOrd="0" parTransId="{4BC2430B-AC48-4674-9F32-A3936B085222}" sibTransId="{AE946574-56CD-4ED6-BDAC-1FF12B6CD6B8}"/>
    <dgm:cxn modelId="{5251F3F6-CA82-4B21-B2C1-DF675B5A1A41}" type="presOf" srcId="{D3B8D122-330A-4523-9E69-1E2706E962AA}" destId="{6717910C-4AC6-4AC3-AE7F-586DE0F4197E}" srcOrd="0" destOrd="0" presId="urn:microsoft.com/office/officeart/2005/8/layout/hierarchy2"/>
    <dgm:cxn modelId="{764475FB-651A-46F8-983D-D4F0FAFB22DC}" type="presOf" srcId="{4BC2430B-AC48-4674-9F32-A3936B085222}" destId="{C52F9D48-850E-4BF7-886F-E5FCBDE713FC}" srcOrd="0" destOrd="0" presId="urn:microsoft.com/office/officeart/2005/8/layout/hierarchy2"/>
    <dgm:cxn modelId="{B6CB396B-CB8A-44BD-B8FF-13388E544EEB}" srcId="{FB601F98-9807-4AA4-831A-605CF77ABAB8}" destId="{95B94357-C2F1-4E96-B1CE-99E5A6A0B9E0}" srcOrd="0" destOrd="0" parTransId="{D3B8D122-330A-4523-9E69-1E2706E962AA}" sibTransId="{4F6E6948-5D09-4237-82C8-0B3261EAAB02}"/>
    <dgm:cxn modelId="{EC52E172-7ECA-4C7B-A1FC-DDB6B503A272}" type="presOf" srcId="{873EB046-6C6C-4988-B807-85C4BB6471F2}" destId="{C91D6E93-2812-441A-8F7F-064D5602773D}" srcOrd="1" destOrd="0" presId="urn:microsoft.com/office/officeart/2005/8/layout/hierarchy2"/>
    <dgm:cxn modelId="{7F68BFF7-D3FF-4FF4-B1D4-0FA500A95934}" type="presOf" srcId="{FB601F98-9807-4AA4-831A-605CF77ABAB8}" destId="{235845A6-61BB-4C38-9D24-B189CD12C16A}" srcOrd="0" destOrd="0" presId="urn:microsoft.com/office/officeart/2005/8/layout/hierarchy2"/>
    <dgm:cxn modelId="{1CE7E3B7-12EE-471E-B2EC-4F1F10A653B5}" type="presOf" srcId="{95B94357-C2F1-4E96-B1CE-99E5A6A0B9E0}" destId="{9DC9030C-75A4-499C-AA6B-B6AF4B9D76AA}" srcOrd="0" destOrd="0" presId="urn:microsoft.com/office/officeart/2005/8/layout/hierarchy2"/>
    <dgm:cxn modelId="{A8814200-D2E1-43B7-9CD6-29A7AF37DBD0}" type="presParOf" srcId="{B378ABF6-ABA9-4C8F-9079-B57D58B2DEDA}" destId="{C3500FF6-5E74-4EEC-BC46-29FB8800E5C0}" srcOrd="0" destOrd="0" presId="urn:microsoft.com/office/officeart/2005/8/layout/hierarchy2"/>
    <dgm:cxn modelId="{F67AD2CA-48CC-46B4-B49B-50E5ADA38270}" type="presParOf" srcId="{C3500FF6-5E74-4EEC-BC46-29FB8800E5C0}" destId="{3694C154-F13E-404E-BF37-FBFB34489B9E}" srcOrd="0" destOrd="0" presId="urn:microsoft.com/office/officeart/2005/8/layout/hierarchy2"/>
    <dgm:cxn modelId="{DC2706CC-7712-4A2D-AD6E-F21B03C6228D}" type="presParOf" srcId="{C3500FF6-5E74-4EEC-BC46-29FB8800E5C0}" destId="{22A1A59B-7839-48FC-A7E0-D79170239E5E}" srcOrd="1" destOrd="0" presId="urn:microsoft.com/office/officeart/2005/8/layout/hierarchy2"/>
    <dgm:cxn modelId="{34803DE6-9C35-4F75-9A52-75FCFFE796B4}" type="presParOf" srcId="{22A1A59B-7839-48FC-A7E0-D79170239E5E}" destId="{226E3E8B-CDA8-408A-95C5-836060E4A866}" srcOrd="0" destOrd="0" presId="urn:microsoft.com/office/officeart/2005/8/layout/hierarchy2"/>
    <dgm:cxn modelId="{176BFC3D-4375-41F8-A6BE-08CF3B118F96}" type="presParOf" srcId="{226E3E8B-CDA8-408A-95C5-836060E4A866}" destId="{E77A59D7-831D-4480-9E8B-90A6C9178C9E}" srcOrd="0" destOrd="0" presId="urn:microsoft.com/office/officeart/2005/8/layout/hierarchy2"/>
    <dgm:cxn modelId="{D6A79B74-3C69-4CAF-ABB7-DE91F17FA905}" type="presParOf" srcId="{22A1A59B-7839-48FC-A7E0-D79170239E5E}" destId="{5C43B81D-C1F3-453D-916A-32A43D23BA5A}" srcOrd="1" destOrd="0" presId="urn:microsoft.com/office/officeart/2005/8/layout/hierarchy2"/>
    <dgm:cxn modelId="{16169467-6695-4A21-A612-0A4F56A3431A}" type="presParOf" srcId="{5C43B81D-C1F3-453D-916A-32A43D23BA5A}" destId="{235845A6-61BB-4C38-9D24-B189CD12C16A}" srcOrd="0" destOrd="0" presId="urn:microsoft.com/office/officeart/2005/8/layout/hierarchy2"/>
    <dgm:cxn modelId="{9CC40AE3-900D-4046-89A8-57C88EF54E6E}" type="presParOf" srcId="{5C43B81D-C1F3-453D-916A-32A43D23BA5A}" destId="{CB2A0166-CFF4-420F-9D89-9020A58E8D60}" srcOrd="1" destOrd="0" presId="urn:microsoft.com/office/officeart/2005/8/layout/hierarchy2"/>
    <dgm:cxn modelId="{D812D793-259F-488B-AC96-F3FB63592021}" type="presParOf" srcId="{CB2A0166-CFF4-420F-9D89-9020A58E8D60}" destId="{6717910C-4AC6-4AC3-AE7F-586DE0F4197E}" srcOrd="0" destOrd="0" presId="urn:microsoft.com/office/officeart/2005/8/layout/hierarchy2"/>
    <dgm:cxn modelId="{08568A46-B2D3-4A6E-9251-D9D10B2DEE13}" type="presParOf" srcId="{6717910C-4AC6-4AC3-AE7F-586DE0F4197E}" destId="{565BADEE-6113-4A18-8B8A-D0081322F8C9}" srcOrd="0" destOrd="0" presId="urn:microsoft.com/office/officeart/2005/8/layout/hierarchy2"/>
    <dgm:cxn modelId="{7C412D35-91CB-4FBE-8B08-DA9818287254}" type="presParOf" srcId="{CB2A0166-CFF4-420F-9D89-9020A58E8D60}" destId="{6B0767B4-C335-4F3B-8D11-5EB694B79593}" srcOrd="1" destOrd="0" presId="urn:microsoft.com/office/officeart/2005/8/layout/hierarchy2"/>
    <dgm:cxn modelId="{45ED0B89-BB3E-47CF-9F5A-6BC23C906F7C}" type="presParOf" srcId="{6B0767B4-C335-4F3B-8D11-5EB694B79593}" destId="{9DC9030C-75A4-499C-AA6B-B6AF4B9D76AA}" srcOrd="0" destOrd="0" presId="urn:microsoft.com/office/officeart/2005/8/layout/hierarchy2"/>
    <dgm:cxn modelId="{7E45013C-BBA4-4FA3-B0A1-D0A3C846AAB9}" type="presParOf" srcId="{6B0767B4-C335-4F3B-8D11-5EB694B79593}" destId="{246FED8B-4AC3-45A0-BF3C-FF26A0D0B73B}" srcOrd="1" destOrd="0" presId="urn:microsoft.com/office/officeart/2005/8/layout/hierarchy2"/>
    <dgm:cxn modelId="{A20880EE-6476-4964-997D-1BA0E6F47603}" type="presParOf" srcId="{22A1A59B-7839-48FC-A7E0-D79170239E5E}" destId="{B0821354-6D8E-4677-B784-1C6CF6B38CC4}" srcOrd="2" destOrd="0" presId="urn:microsoft.com/office/officeart/2005/8/layout/hierarchy2"/>
    <dgm:cxn modelId="{2405E3CB-72B8-4A7B-A0DD-D64E48EB12D4}" type="presParOf" srcId="{B0821354-6D8E-4677-B784-1C6CF6B38CC4}" destId="{C91D6E93-2812-441A-8F7F-064D5602773D}" srcOrd="0" destOrd="0" presId="urn:microsoft.com/office/officeart/2005/8/layout/hierarchy2"/>
    <dgm:cxn modelId="{5AAF44A1-12DF-4AD2-AEDD-1A73D050FF84}" type="presParOf" srcId="{22A1A59B-7839-48FC-A7E0-D79170239E5E}" destId="{8524A69B-4E37-4407-9B55-714966F59F85}" srcOrd="3" destOrd="0" presId="urn:microsoft.com/office/officeart/2005/8/layout/hierarchy2"/>
    <dgm:cxn modelId="{9160D7D5-6B52-45F5-9E56-30CA1E04CDB8}" type="presParOf" srcId="{8524A69B-4E37-4407-9B55-714966F59F85}" destId="{6274FA74-8E04-4459-B609-A97A4E69612F}" srcOrd="0" destOrd="0" presId="urn:microsoft.com/office/officeart/2005/8/layout/hierarchy2"/>
    <dgm:cxn modelId="{4C092053-1A5F-425D-9E89-64D5C79407FC}" type="presParOf" srcId="{8524A69B-4E37-4407-9B55-714966F59F85}" destId="{BF0851E4-FEFE-4D89-AC85-B0DDAAC771CC}" srcOrd="1" destOrd="0" presId="urn:microsoft.com/office/officeart/2005/8/layout/hierarchy2"/>
    <dgm:cxn modelId="{6714C18A-268E-40BA-89F8-805973C71C71}" type="presParOf" srcId="{BF0851E4-FEFE-4D89-AC85-B0DDAAC771CC}" destId="{C52F9D48-850E-4BF7-886F-E5FCBDE713FC}" srcOrd="0" destOrd="0" presId="urn:microsoft.com/office/officeart/2005/8/layout/hierarchy2"/>
    <dgm:cxn modelId="{87CBC60D-F313-400C-B0B6-80C0BFFEAB6B}" type="presParOf" srcId="{C52F9D48-850E-4BF7-886F-E5FCBDE713FC}" destId="{5AF1836C-9AF9-47C1-9702-DD1F4A184AD6}" srcOrd="0" destOrd="0" presId="urn:microsoft.com/office/officeart/2005/8/layout/hierarchy2"/>
    <dgm:cxn modelId="{465AFE4D-595B-4A6E-9850-B776EC7ADE87}" type="presParOf" srcId="{BF0851E4-FEFE-4D89-AC85-B0DDAAC771CC}" destId="{8DF90270-B373-45C0-987A-A4018CCC99FF}" srcOrd="1" destOrd="0" presId="urn:microsoft.com/office/officeart/2005/8/layout/hierarchy2"/>
    <dgm:cxn modelId="{CB1306C2-6D64-425F-9EFB-E29953E73884}" type="presParOf" srcId="{8DF90270-B373-45C0-987A-A4018CCC99FF}" destId="{867B5AE6-D1A3-49FD-A188-63E10CB1D1E6}" srcOrd="0" destOrd="0" presId="urn:microsoft.com/office/officeart/2005/8/layout/hierarchy2"/>
    <dgm:cxn modelId="{937D68AC-317A-4218-ABC5-497CE26DE87C}" type="presParOf" srcId="{8DF90270-B373-45C0-987A-A4018CCC99FF}" destId="{DFED9A8D-AF3A-4496-945C-9FC6B2323C7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25889E-ABB3-4E36-9FBF-565E67119BB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BO"/>
        </a:p>
      </dgm:t>
    </dgm:pt>
    <dgm:pt modelId="{7F8C4A55-57F7-4417-B26C-DA2B99D07F34}">
      <dgm:prSet phldrT="[Texto]"/>
      <dgm:spPr>
        <a:solidFill>
          <a:schemeClr val="accent2">
            <a:lumMod val="75000"/>
          </a:schemeClr>
        </a:solidFill>
      </dgm:spPr>
      <dgm:t>
        <a:bodyPr/>
        <a:lstStyle/>
        <a:p>
          <a:r>
            <a:rPr lang="es-ES" dirty="0"/>
            <a:t>UNIDAD DE INFRAESTRUCTURA TECNOLOGIA EQUIPAMIENTO ESCOLAR </a:t>
          </a:r>
          <a:endParaRPr lang="es-BO" dirty="0"/>
        </a:p>
      </dgm:t>
    </dgm:pt>
    <dgm:pt modelId="{DDC2F075-D5E6-44E8-8BEB-C57D3F9C4B4F}" type="parTrans" cxnId="{E5A89E4D-8D56-4C67-BBD5-622EF32B7350}">
      <dgm:prSet/>
      <dgm:spPr/>
      <dgm:t>
        <a:bodyPr/>
        <a:lstStyle/>
        <a:p>
          <a:endParaRPr lang="es-BO"/>
        </a:p>
      </dgm:t>
    </dgm:pt>
    <dgm:pt modelId="{927BAFDB-A953-428F-AAD2-A040C383A027}" type="sibTrans" cxnId="{E5A89E4D-8D56-4C67-BBD5-622EF32B7350}">
      <dgm:prSet/>
      <dgm:spPr/>
      <dgm:t>
        <a:bodyPr/>
        <a:lstStyle/>
        <a:p>
          <a:endParaRPr lang="es-BO"/>
        </a:p>
      </dgm:t>
    </dgm:pt>
    <dgm:pt modelId="{FB601F98-9807-4AA4-831A-605CF77ABAB8}">
      <dgm:prSet phldrT="[Texto]"/>
      <dgm:spPr>
        <a:solidFill>
          <a:srgbClr val="00B050"/>
        </a:solidFill>
      </dgm:spPr>
      <dgm:t>
        <a:bodyPr/>
        <a:lstStyle/>
        <a:p>
          <a:r>
            <a:rPr lang="es-ES" dirty="0"/>
            <a:t>EJECUCION</a:t>
          </a:r>
          <a:r>
            <a:rPr lang="es-ES" baseline="0" dirty="0"/>
            <a:t> DE PROYECTOS</a:t>
          </a:r>
          <a:endParaRPr lang="es-BO" dirty="0"/>
        </a:p>
      </dgm:t>
    </dgm:pt>
    <dgm:pt modelId="{FB839035-E47C-4D2A-9923-B05B42853D56}" type="parTrans" cxnId="{40B601BE-F906-4B0D-825A-1FAC3D565CDD}">
      <dgm:prSet/>
      <dgm:spPr/>
      <dgm:t>
        <a:bodyPr/>
        <a:lstStyle/>
        <a:p>
          <a:endParaRPr lang="es-BO"/>
        </a:p>
      </dgm:t>
    </dgm:pt>
    <dgm:pt modelId="{D9712D24-D2C7-4FE9-84C4-A28E42B39166}" type="sibTrans" cxnId="{40B601BE-F906-4B0D-825A-1FAC3D565CDD}">
      <dgm:prSet/>
      <dgm:spPr/>
      <dgm:t>
        <a:bodyPr/>
        <a:lstStyle/>
        <a:p>
          <a:endParaRPr lang="es-BO"/>
        </a:p>
      </dgm:t>
    </dgm:pt>
    <dgm:pt modelId="{A94A01D7-A73B-4FEB-A4B6-FF4DE23BCEA1}">
      <dgm:prSet phldrT="[Texto]"/>
      <dgm:spPr>
        <a:solidFill>
          <a:schemeClr val="accent1">
            <a:lumMod val="50000"/>
          </a:schemeClr>
        </a:solidFill>
      </dgm:spPr>
      <dgm:t>
        <a:bodyPr/>
        <a:lstStyle/>
        <a:p>
          <a:r>
            <a:rPr lang="es-ES" b="0" dirty="0">
              <a:solidFill>
                <a:schemeClr val="bg1"/>
              </a:solidFill>
            </a:rPr>
            <a:t>INSPECCIONES TECNICAS</a:t>
          </a:r>
          <a:endParaRPr lang="es-BO" dirty="0"/>
        </a:p>
      </dgm:t>
    </dgm:pt>
    <dgm:pt modelId="{2F17638D-35D4-4DAF-A33F-05D18AB9ADB7}" type="parTrans" cxnId="{F90A1F90-4CCF-4BCC-95B1-2A06035163A9}">
      <dgm:prSet/>
      <dgm:spPr/>
      <dgm:t>
        <a:bodyPr/>
        <a:lstStyle/>
        <a:p>
          <a:endParaRPr lang="es-BO"/>
        </a:p>
      </dgm:t>
    </dgm:pt>
    <dgm:pt modelId="{0220740E-6224-489B-AF03-B8A69E94A2C4}" type="sibTrans" cxnId="{F90A1F90-4CCF-4BCC-95B1-2A06035163A9}">
      <dgm:prSet/>
      <dgm:spPr/>
      <dgm:t>
        <a:bodyPr/>
        <a:lstStyle/>
        <a:p>
          <a:endParaRPr lang="es-BO"/>
        </a:p>
      </dgm:t>
    </dgm:pt>
    <dgm:pt modelId="{8C80570D-BF61-4542-8243-536347245FAC}">
      <dgm:prSet phldrT="[Texto]"/>
      <dgm:spPr>
        <a:solidFill>
          <a:srgbClr val="92D050"/>
        </a:solidFill>
      </dgm:spPr>
      <dgm:t>
        <a:bodyPr/>
        <a:lstStyle/>
        <a:p>
          <a:r>
            <a:rPr lang="es-ES" b="0" dirty="0">
              <a:solidFill>
                <a:schemeClr val="bg1"/>
              </a:solidFill>
            </a:rPr>
            <a:t>COORDINACION INTERINSTITUCIONAL</a:t>
          </a:r>
          <a:endParaRPr lang="es-BO" dirty="0"/>
        </a:p>
      </dgm:t>
    </dgm:pt>
    <dgm:pt modelId="{2B304F48-FA98-42DD-B6CF-C49ECC42F9E0}" type="parTrans" cxnId="{51A9180F-D9C7-4231-AE32-35E487A34E9A}">
      <dgm:prSet/>
      <dgm:spPr/>
      <dgm:t>
        <a:bodyPr/>
        <a:lstStyle/>
        <a:p>
          <a:endParaRPr lang="es-BO"/>
        </a:p>
      </dgm:t>
    </dgm:pt>
    <dgm:pt modelId="{104072B9-320D-461C-8528-7BB3E35F1C82}" type="sibTrans" cxnId="{51A9180F-D9C7-4231-AE32-35E487A34E9A}">
      <dgm:prSet/>
      <dgm:spPr/>
      <dgm:t>
        <a:bodyPr/>
        <a:lstStyle/>
        <a:p>
          <a:endParaRPr lang="es-BO"/>
        </a:p>
      </dgm:t>
    </dgm:pt>
    <dgm:pt modelId="{A7A627CA-F893-4002-8E47-454E8D5450DA}">
      <dgm:prSet phldrT="[Texto]"/>
      <dgm:spPr>
        <a:solidFill>
          <a:srgbClr val="FFC000"/>
        </a:solidFill>
      </dgm:spPr>
      <dgm:t>
        <a:bodyPr/>
        <a:lstStyle/>
        <a:p>
          <a:r>
            <a:rPr lang="es-ES" b="0" dirty="0">
              <a:solidFill>
                <a:schemeClr val="bg1"/>
              </a:solidFill>
            </a:rPr>
            <a:t>PARTICIPACION SOCIAL</a:t>
          </a:r>
          <a:endParaRPr lang="es-BO" dirty="0"/>
        </a:p>
      </dgm:t>
    </dgm:pt>
    <dgm:pt modelId="{63F469FF-528F-498B-8C0E-B82ECC1D2893}" type="parTrans" cxnId="{1F9EA4F9-72B0-4A2E-BCA6-04CEC73E0199}">
      <dgm:prSet/>
      <dgm:spPr/>
      <dgm:t>
        <a:bodyPr/>
        <a:lstStyle/>
        <a:p>
          <a:endParaRPr lang="es-BO"/>
        </a:p>
      </dgm:t>
    </dgm:pt>
    <dgm:pt modelId="{F4B11423-6D2A-4878-91BB-3537A50C501A}" type="sibTrans" cxnId="{1F9EA4F9-72B0-4A2E-BCA6-04CEC73E0199}">
      <dgm:prSet/>
      <dgm:spPr/>
      <dgm:t>
        <a:bodyPr/>
        <a:lstStyle/>
        <a:p>
          <a:endParaRPr lang="es-BO"/>
        </a:p>
      </dgm:t>
    </dgm:pt>
    <dgm:pt modelId="{76016968-28B6-4029-9EE9-1C64B1B8B56C}">
      <dgm:prSet phldrT="[Texto]"/>
      <dgm:spPr>
        <a:solidFill>
          <a:srgbClr val="FF0000"/>
        </a:solidFill>
      </dgm:spPr>
      <dgm:t>
        <a:bodyPr/>
        <a:lstStyle/>
        <a:p>
          <a:r>
            <a:rPr lang="es-ES" b="0" dirty="0">
              <a:solidFill>
                <a:schemeClr val="bg1"/>
              </a:solidFill>
            </a:rPr>
            <a:t>SUPERVISION DE OBRAS</a:t>
          </a:r>
          <a:endParaRPr lang="es-BO" dirty="0"/>
        </a:p>
      </dgm:t>
    </dgm:pt>
    <dgm:pt modelId="{052C2595-622C-4DF9-B4F6-0990847A8064}" type="parTrans" cxnId="{159A4839-1B5F-490F-9A29-9DE05A7FD627}">
      <dgm:prSet/>
      <dgm:spPr/>
      <dgm:t>
        <a:bodyPr/>
        <a:lstStyle/>
        <a:p>
          <a:endParaRPr lang="es-BO"/>
        </a:p>
      </dgm:t>
    </dgm:pt>
    <dgm:pt modelId="{A78A973F-A952-4200-B011-8E6FFC2A7E70}" type="sibTrans" cxnId="{159A4839-1B5F-490F-9A29-9DE05A7FD627}">
      <dgm:prSet/>
      <dgm:spPr/>
      <dgm:t>
        <a:bodyPr/>
        <a:lstStyle/>
        <a:p>
          <a:endParaRPr lang="es-BO"/>
        </a:p>
      </dgm:t>
    </dgm:pt>
    <dgm:pt modelId="{B378ABF6-ABA9-4C8F-9079-B57D58B2DEDA}" type="pres">
      <dgm:prSet presAssocID="{3B25889E-ABB3-4E36-9FBF-565E67119BBF}" presName="diagram" presStyleCnt="0">
        <dgm:presLayoutVars>
          <dgm:chPref val="1"/>
          <dgm:dir/>
          <dgm:animOne val="branch"/>
          <dgm:animLvl val="lvl"/>
          <dgm:resizeHandles val="exact"/>
        </dgm:presLayoutVars>
      </dgm:prSet>
      <dgm:spPr/>
      <dgm:t>
        <a:bodyPr/>
        <a:lstStyle/>
        <a:p>
          <a:endParaRPr lang="es-ES"/>
        </a:p>
      </dgm:t>
    </dgm:pt>
    <dgm:pt modelId="{C3500FF6-5E74-4EEC-BC46-29FB8800E5C0}" type="pres">
      <dgm:prSet presAssocID="{7F8C4A55-57F7-4417-B26C-DA2B99D07F34}" presName="root1" presStyleCnt="0"/>
      <dgm:spPr/>
    </dgm:pt>
    <dgm:pt modelId="{3694C154-F13E-404E-BF37-FBFB34489B9E}" type="pres">
      <dgm:prSet presAssocID="{7F8C4A55-57F7-4417-B26C-DA2B99D07F34}" presName="LevelOneTextNode" presStyleLbl="node0" presStyleIdx="0" presStyleCnt="1">
        <dgm:presLayoutVars>
          <dgm:chPref val="3"/>
        </dgm:presLayoutVars>
      </dgm:prSet>
      <dgm:spPr/>
      <dgm:t>
        <a:bodyPr/>
        <a:lstStyle/>
        <a:p>
          <a:endParaRPr lang="es-ES"/>
        </a:p>
      </dgm:t>
    </dgm:pt>
    <dgm:pt modelId="{22A1A59B-7839-48FC-A7E0-D79170239E5E}" type="pres">
      <dgm:prSet presAssocID="{7F8C4A55-57F7-4417-B26C-DA2B99D07F34}" presName="level2hierChild" presStyleCnt="0"/>
      <dgm:spPr/>
    </dgm:pt>
    <dgm:pt modelId="{226E3E8B-CDA8-408A-95C5-836060E4A866}" type="pres">
      <dgm:prSet presAssocID="{FB839035-E47C-4D2A-9923-B05B42853D56}" presName="conn2-1" presStyleLbl="parChTrans1D2" presStyleIdx="0" presStyleCnt="5"/>
      <dgm:spPr/>
      <dgm:t>
        <a:bodyPr/>
        <a:lstStyle/>
        <a:p>
          <a:endParaRPr lang="es-ES"/>
        </a:p>
      </dgm:t>
    </dgm:pt>
    <dgm:pt modelId="{E77A59D7-831D-4480-9E8B-90A6C9178C9E}" type="pres">
      <dgm:prSet presAssocID="{FB839035-E47C-4D2A-9923-B05B42853D56}" presName="connTx" presStyleLbl="parChTrans1D2" presStyleIdx="0" presStyleCnt="5"/>
      <dgm:spPr/>
      <dgm:t>
        <a:bodyPr/>
        <a:lstStyle/>
        <a:p>
          <a:endParaRPr lang="es-ES"/>
        </a:p>
      </dgm:t>
    </dgm:pt>
    <dgm:pt modelId="{5C43B81D-C1F3-453D-916A-32A43D23BA5A}" type="pres">
      <dgm:prSet presAssocID="{FB601F98-9807-4AA4-831A-605CF77ABAB8}" presName="root2" presStyleCnt="0"/>
      <dgm:spPr/>
    </dgm:pt>
    <dgm:pt modelId="{235845A6-61BB-4C38-9D24-B189CD12C16A}" type="pres">
      <dgm:prSet presAssocID="{FB601F98-9807-4AA4-831A-605CF77ABAB8}" presName="LevelTwoTextNode" presStyleLbl="node2" presStyleIdx="0" presStyleCnt="5" custScaleX="97288" custScaleY="33338" custLinFactNeighborX="1308" custLinFactNeighborY="3857">
        <dgm:presLayoutVars>
          <dgm:chPref val="3"/>
        </dgm:presLayoutVars>
      </dgm:prSet>
      <dgm:spPr/>
      <dgm:t>
        <a:bodyPr/>
        <a:lstStyle/>
        <a:p>
          <a:endParaRPr lang="es-ES"/>
        </a:p>
      </dgm:t>
    </dgm:pt>
    <dgm:pt modelId="{CB2A0166-CFF4-420F-9D89-9020A58E8D60}" type="pres">
      <dgm:prSet presAssocID="{FB601F98-9807-4AA4-831A-605CF77ABAB8}" presName="level3hierChild" presStyleCnt="0"/>
      <dgm:spPr/>
    </dgm:pt>
    <dgm:pt modelId="{E168029A-30D4-4C0A-98B7-3345A6660D10}" type="pres">
      <dgm:prSet presAssocID="{2F17638D-35D4-4DAF-A33F-05D18AB9ADB7}" presName="conn2-1" presStyleLbl="parChTrans1D2" presStyleIdx="1" presStyleCnt="5"/>
      <dgm:spPr/>
      <dgm:t>
        <a:bodyPr/>
        <a:lstStyle/>
        <a:p>
          <a:endParaRPr lang="es-ES"/>
        </a:p>
      </dgm:t>
    </dgm:pt>
    <dgm:pt modelId="{5119BB70-896D-470D-A25D-AEB83D98B5A3}" type="pres">
      <dgm:prSet presAssocID="{2F17638D-35D4-4DAF-A33F-05D18AB9ADB7}" presName="connTx" presStyleLbl="parChTrans1D2" presStyleIdx="1" presStyleCnt="5"/>
      <dgm:spPr/>
      <dgm:t>
        <a:bodyPr/>
        <a:lstStyle/>
        <a:p>
          <a:endParaRPr lang="es-ES"/>
        </a:p>
      </dgm:t>
    </dgm:pt>
    <dgm:pt modelId="{303AD150-834B-4629-8F9C-722FDEE721A4}" type="pres">
      <dgm:prSet presAssocID="{A94A01D7-A73B-4FEB-A4B6-FF4DE23BCEA1}" presName="root2" presStyleCnt="0"/>
      <dgm:spPr/>
    </dgm:pt>
    <dgm:pt modelId="{D727C77C-6888-4F58-98BD-C8DA0EF0EF67}" type="pres">
      <dgm:prSet presAssocID="{A94A01D7-A73B-4FEB-A4B6-FF4DE23BCEA1}" presName="LevelTwoTextNode" presStyleLbl="node2" presStyleIdx="1" presStyleCnt="5" custScaleY="40759" custLinFactNeighborX="-363" custLinFactNeighborY="-1482">
        <dgm:presLayoutVars>
          <dgm:chPref val="3"/>
        </dgm:presLayoutVars>
      </dgm:prSet>
      <dgm:spPr/>
      <dgm:t>
        <a:bodyPr/>
        <a:lstStyle/>
        <a:p>
          <a:endParaRPr lang="es-ES"/>
        </a:p>
      </dgm:t>
    </dgm:pt>
    <dgm:pt modelId="{6180620C-FBA7-429A-8192-FD2D5894AB86}" type="pres">
      <dgm:prSet presAssocID="{A94A01D7-A73B-4FEB-A4B6-FF4DE23BCEA1}" presName="level3hierChild" presStyleCnt="0"/>
      <dgm:spPr/>
    </dgm:pt>
    <dgm:pt modelId="{7462A5C0-E181-4A22-B982-0F5B487B05D1}" type="pres">
      <dgm:prSet presAssocID="{2B304F48-FA98-42DD-B6CF-C49ECC42F9E0}" presName="conn2-1" presStyleLbl="parChTrans1D2" presStyleIdx="2" presStyleCnt="5"/>
      <dgm:spPr/>
      <dgm:t>
        <a:bodyPr/>
        <a:lstStyle/>
        <a:p>
          <a:endParaRPr lang="es-ES"/>
        </a:p>
      </dgm:t>
    </dgm:pt>
    <dgm:pt modelId="{D8AA459C-E407-493C-97A8-30D18AD63686}" type="pres">
      <dgm:prSet presAssocID="{2B304F48-FA98-42DD-B6CF-C49ECC42F9E0}" presName="connTx" presStyleLbl="parChTrans1D2" presStyleIdx="2" presStyleCnt="5"/>
      <dgm:spPr/>
      <dgm:t>
        <a:bodyPr/>
        <a:lstStyle/>
        <a:p>
          <a:endParaRPr lang="es-ES"/>
        </a:p>
      </dgm:t>
    </dgm:pt>
    <dgm:pt modelId="{447C4205-50FD-48E7-A084-DC7B0E65B9F9}" type="pres">
      <dgm:prSet presAssocID="{8C80570D-BF61-4542-8243-536347245FAC}" presName="root2" presStyleCnt="0"/>
      <dgm:spPr/>
    </dgm:pt>
    <dgm:pt modelId="{656CDC47-6B64-47F9-978F-0434D765AF7C}" type="pres">
      <dgm:prSet presAssocID="{8C80570D-BF61-4542-8243-536347245FAC}" presName="LevelTwoTextNode" presStyleLbl="node2" presStyleIdx="2" presStyleCnt="5" custScaleY="53800" custLinFactNeighborX="-261" custLinFactNeighborY="-4692">
        <dgm:presLayoutVars>
          <dgm:chPref val="3"/>
        </dgm:presLayoutVars>
      </dgm:prSet>
      <dgm:spPr/>
      <dgm:t>
        <a:bodyPr/>
        <a:lstStyle/>
        <a:p>
          <a:endParaRPr lang="es-ES"/>
        </a:p>
      </dgm:t>
    </dgm:pt>
    <dgm:pt modelId="{5A8DBEDA-B398-46DC-BA45-FBEDCA478AEC}" type="pres">
      <dgm:prSet presAssocID="{8C80570D-BF61-4542-8243-536347245FAC}" presName="level3hierChild" presStyleCnt="0"/>
      <dgm:spPr/>
    </dgm:pt>
    <dgm:pt modelId="{10259809-8431-41B9-A761-B29559DB21A5}" type="pres">
      <dgm:prSet presAssocID="{63F469FF-528F-498B-8C0E-B82ECC1D2893}" presName="conn2-1" presStyleLbl="parChTrans1D2" presStyleIdx="3" presStyleCnt="5"/>
      <dgm:spPr/>
      <dgm:t>
        <a:bodyPr/>
        <a:lstStyle/>
        <a:p>
          <a:endParaRPr lang="es-ES"/>
        </a:p>
      </dgm:t>
    </dgm:pt>
    <dgm:pt modelId="{CD6D56BE-C248-48A2-B809-665EF02F2C4B}" type="pres">
      <dgm:prSet presAssocID="{63F469FF-528F-498B-8C0E-B82ECC1D2893}" presName="connTx" presStyleLbl="parChTrans1D2" presStyleIdx="3" presStyleCnt="5"/>
      <dgm:spPr/>
      <dgm:t>
        <a:bodyPr/>
        <a:lstStyle/>
        <a:p>
          <a:endParaRPr lang="es-ES"/>
        </a:p>
      </dgm:t>
    </dgm:pt>
    <dgm:pt modelId="{BB30ECEB-516E-4370-906E-A515000D7E7F}" type="pres">
      <dgm:prSet presAssocID="{A7A627CA-F893-4002-8E47-454E8D5450DA}" presName="root2" presStyleCnt="0"/>
      <dgm:spPr/>
    </dgm:pt>
    <dgm:pt modelId="{1A2B509E-490E-4443-9602-DACCB60D6A56}" type="pres">
      <dgm:prSet presAssocID="{A7A627CA-F893-4002-8E47-454E8D5450DA}" presName="LevelTwoTextNode" presStyleLbl="node2" presStyleIdx="3" presStyleCnt="5" custScaleY="35530">
        <dgm:presLayoutVars>
          <dgm:chPref val="3"/>
        </dgm:presLayoutVars>
      </dgm:prSet>
      <dgm:spPr/>
      <dgm:t>
        <a:bodyPr/>
        <a:lstStyle/>
        <a:p>
          <a:endParaRPr lang="es-ES"/>
        </a:p>
      </dgm:t>
    </dgm:pt>
    <dgm:pt modelId="{BFC39585-A99F-498A-97BC-E4C1FFB212A1}" type="pres">
      <dgm:prSet presAssocID="{A7A627CA-F893-4002-8E47-454E8D5450DA}" presName="level3hierChild" presStyleCnt="0"/>
      <dgm:spPr/>
    </dgm:pt>
    <dgm:pt modelId="{0F944053-82EA-4F00-A5D6-24D719ADC7C4}" type="pres">
      <dgm:prSet presAssocID="{052C2595-622C-4DF9-B4F6-0990847A8064}" presName="conn2-1" presStyleLbl="parChTrans1D2" presStyleIdx="4" presStyleCnt="5"/>
      <dgm:spPr/>
      <dgm:t>
        <a:bodyPr/>
        <a:lstStyle/>
        <a:p>
          <a:endParaRPr lang="es-ES"/>
        </a:p>
      </dgm:t>
    </dgm:pt>
    <dgm:pt modelId="{55929E9B-89F8-4A59-8959-F0EA6EB5C398}" type="pres">
      <dgm:prSet presAssocID="{052C2595-622C-4DF9-B4F6-0990847A8064}" presName="connTx" presStyleLbl="parChTrans1D2" presStyleIdx="4" presStyleCnt="5"/>
      <dgm:spPr/>
      <dgm:t>
        <a:bodyPr/>
        <a:lstStyle/>
        <a:p>
          <a:endParaRPr lang="es-ES"/>
        </a:p>
      </dgm:t>
    </dgm:pt>
    <dgm:pt modelId="{5D3FFF32-B396-4AF7-BAE0-E9CDF8C3FBE1}" type="pres">
      <dgm:prSet presAssocID="{76016968-28B6-4029-9EE9-1C64B1B8B56C}" presName="root2" presStyleCnt="0"/>
      <dgm:spPr/>
    </dgm:pt>
    <dgm:pt modelId="{132E04A9-33A2-40F9-8743-221E4B1E73B3}" type="pres">
      <dgm:prSet presAssocID="{76016968-28B6-4029-9EE9-1C64B1B8B56C}" presName="LevelTwoTextNode" presStyleLbl="node2" presStyleIdx="4" presStyleCnt="5" custScaleY="45495">
        <dgm:presLayoutVars>
          <dgm:chPref val="3"/>
        </dgm:presLayoutVars>
      </dgm:prSet>
      <dgm:spPr/>
      <dgm:t>
        <a:bodyPr/>
        <a:lstStyle/>
        <a:p>
          <a:endParaRPr lang="es-ES"/>
        </a:p>
      </dgm:t>
    </dgm:pt>
    <dgm:pt modelId="{A34048EE-818E-4AE5-BA34-0085DC4CF84C}" type="pres">
      <dgm:prSet presAssocID="{76016968-28B6-4029-9EE9-1C64B1B8B56C}" presName="level3hierChild" presStyleCnt="0"/>
      <dgm:spPr/>
    </dgm:pt>
  </dgm:ptLst>
  <dgm:cxnLst>
    <dgm:cxn modelId="{C48229E0-AF9B-4772-B552-8A8D0AB4A498}" type="presOf" srcId="{63F469FF-528F-498B-8C0E-B82ECC1D2893}" destId="{CD6D56BE-C248-48A2-B809-665EF02F2C4B}" srcOrd="1" destOrd="0" presId="urn:microsoft.com/office/officeart/2005/8/layout/hierarchy2"/>
    <dgm:cxn modelId="{48B60E3A-8BD7-4CD5-BB0B-34CAF76229A3}" type="presOf" srcId="{FB839035-E47C-4D2A-9923-B05B42853D56}" destId="{E77A59D7-831D-4480-9E8B-90A6C9178C9E}" srcOrd="1" destOrd="0" presId="urn:microsoft.com/office/officeart/2005/8/layout/hierarchy2"/>
    <dgm:cxn modelId="{159A4839-1B5F-490F-9A29-9DE05A7FD627}" srcId="{7F8C4A55-57F7-4417-B26C-DA2B99D07F34}" destId="{76016968-28B6-4029-9EE9-1C64B1B8B56C}" srcOrd="4" destOrd="0" parTransId="{052C2595-622C-4DF9-B4F6-0990847A8064}" sibTransId="{A78A973F-A952-4200-B011-8E6FFC2A7E70}"/>
    <dgm:cxn modelId="{B7FDE33E-D1DF-48A6-94D2-67AA3139F142}" type="presOf" srcId="{8C80570D-BF61-4542-8243-536347245FAC}" destId="{656CDC47-6B64-47F9-978F-0434D765AF7C}" srcOrd="0" destOrd="0" presId="urn:microsoft.com/office/officeart/2005/8/layout/hierarchy2"/>
    <dgm:cxn modelId="{E5A89E4D-8D56-4C67-BBD5-622EF32B7350}" srcId="{3B25889E-ABB3-4E36-9FBF-565E67119BBF}" destId="{7F8C4A55-57F7-4417-B26C-DA2B99D07F34}" srcOrd="0" destOrd="0" parTransId="{DDC2F075-D5E6-44E8-8BEB-C57D3F9C4B4F}" sibTransId="{927BAFDB-A953-428F-AAD2-A040C383A027}"/>
    <dgm:cxn modelId="{607DAA01-BD07-4BD2-B07E-5D673201BC71}" type="presOf" srcId="{052C2595-622C-4DF9-B4F6-0990847A8064}" destId="{55929E9B-89F8-4A59-8959-F0EA6EB5C398}" srcOrd="1" destOrd="0" presId="urn:microsoft.com/office/officeart/2005/8/layout/hierarchy2"/>
    <dgm:cxn modelId="{1F9EA4F9-72B0-4A2E-BCA6-04CEC73E0199}" srcId="{7F8C4A55-57F7-4417-B26C-DA2B99D07F34}" destId="{A7A627CA-F893-4002-8E47-454E8D5450DA}" srcOrd="3" destOrd="0" parTransId="{63F469FF-528F-498B-8C0E-B82ECC1D2893}" sibTransId="{F4B11423-6D2A-4878-91BB-3537A50C501A}"/>
    <dgm:cxn modelId="{BFBDEEB2-29A2-4B7A-B189-1AC540B9F3F5}" type="presOf" srcId="{A94A01D7-A73B-4FEB-A4B6-FF4DE23BCEA1}" destId="{D727C77C-6888-4F58-98BD-C8DA0EF0EF67}" srcOrd="0" destOrd="0" presId="urn:microsoft.com/office/officeart/2005/8/layout/hierarchy2"/>
    <dgm:cxn modelId="{C3949186-A82C-4DC5-8366-9D03E0DEF2A4}" type="presOf" srcId="{2F17638D-35D4-4DAF-A33F-05D18AB9ADB7}" destId="{5119BB70-896D-470D-A25D-AEB83D98B5A3}" srcOrd="1" destOrd="0" presId="urn:microsoft.com/office/officeart/2005/8/layout/hierarchy2"/>
    <dgm:cxn modelId="{DF9EA6ED-4108-4051-A042-CB5A9F95BD0B}" type="presOf" srcId="{76016968-28B6-4029-9EE9-1C64B1B8B56C}" destId="{132E04A9-33A2-40F9-8743-221E4B1E73B3}" srcOrd="0" destOrd="0" presId="urn:microsoft.com/office/officeart/2005/8/layout/hierarchy2"/>
    <dgm:cxn modelId="{8FE8380E-0327-4EDC-81A9-9237735332DB}" type="presOf" srcId="{2B304F48-FA98-42DD-B6CF-C49ECC42F9E0}" destId="{D8AA459C-E407-493C-97A8-30D18AD63686}" srcOrd="1" destOrd="0" presId="urn:microsoft.com/office/officeart/2005/8/layout/hierarchy2"/>
    <dgm:cxn modelId="{026C4186-1EF7-47CE-823F-456C7982FABB}" type="presOf" srcId="{3B25889E-ABB3-4E36-9FBF-565E67119BBF}" destId="{B378ABF6-ABA9-4C8F-9079-B57D58B2DEDA}" srcOrd="0" destOrd="0" presId="urn:microsoft.com/office/officeart/2005/8/layout/hierarchy2"/>
    <dgm:cxn modelId="{3ADD0718-64F7-4FD7-8FF7-BA60A4CC839E}" type="presOf" srcId="{A7A627CA-F893-4002-8E47-454E8D5450DA}" destId="{1A2B509E-490E-4443-9602-DACCB60D6A56}" srcOrd="0" destOrd="0" presId="urn:microsoft.com/office/officeart/2005/8/layout/hierarchy2"/>
    <dgm:cxn modelId="{D75F5DAF-E114-4A76-B388-E39B1618DB1E}" type="presOf" srcId="{FB601F98-9807-4AA4-831A-605CF77ABAB8}" destId="{235845A6-61BB-4C38-9D24-B189CD12C16A}" srcOrd="0" destOrd="0" presId="urn:microsoft.com/office/officeart/2005/8/layout/hierarchy2"/>
    <dgm:cxn modelId="{D0B9C674-3906-4994-B8C8-AB8673194C8A}" type="presOf" srcId="{7F8C4A55-57F7-4417-B26C-DA2B99D07F34}" destId="{3694C154-F13E-404E-BF37-FBFB34489B9E}" srcOrd="0" destOrd="0" presId="urn:microsoft.com/office/officeart/2005/8/layout/hierarchy2"/>
    <dgm:cxn modelId="{BBADD5A3-7EA2-40BF-AB10-E0E0525DA18E}" type="presOf" srcId="{FB839035-E47C-4D2A-9923-B05B42853D56}" destId="{226E3E8B-CDA8-408A-95C5-836060E4A866}" srcOrd="0" destOrd="0" presId="urn:microsoft.com/office/officeart/2005/8/layout/hierarchy2"/>
    <dgm:cxn modelId="{8FC6B2CA-D300-42BD-B525-C1DC8529ECAC}" type="presOf" srcId="{052C2595-622C-4DF9-B4F6-0990847A8064}" destId="{0F944053-82EA-4F00-A5D6-24D719ADC7C4}" srcOrd="0" destOrd="0" presId="urn:microsoft.com/office/officeart/2005/8/layout/hierarchy2"/>
    <dgm:cxn modelId="{D297E0F9-C429-460A-BBD4-A88FD2E7C747}" type="presOf" srcId="{2F17638D-35D4-4DAF-A33F-05D18AB9ADB7}" destId="{E168029A-30D4-4C0A-98B7-3345A6660D10}" srcOrd="0" destOrd="0" presId="urn:microsoft.com/office/officeart/2005/8/layout/hierarchy2"/>
    <dgm:cxn modelId="{F90A1F90-4CCF-4BCC-95B1-2A06035163A9}" srcId="{7F8C4A55-57F7-4417-B26C-DA2B99D07F34}" destId="{A94A01D7-A73B-4FEB-A4B6-FF4DE23BCEA1}" srcOrd="1" destOrd="0" parTransId="{2F17638D-35D4-4DAF-A33F-05D18AB9ADB7}" sibTransId="{0220740E-6224-489B-AF03-B8A69E94A2C4}"/>
    <dgm:cxn modelId="{51A9180F-D9C7-4231-AE32-35E487A34E9A}" srcId="{7F8C4A55-57F7-4417-B26C-DA2B99D07F34}" destId="{8C80570D-BF61-4542-8243-536347245FAC}" srcOrd="2" destOrd="0" parTransId="{2B304F48-FA98-42DD-B6CF-C49ECC42F9E0}" sibTransId="{104072B9-320D-461C-8528-7BB3E35F1C82}"/>
    <dgm:cxn modelId="{9BDEDECB-53CB-4D49-B1E3-7A2A06D25693}" type="presOf" srcId="{63F469FF-528F-498B-8C0E-B82ECC1D2893}" destId="{10259809-8431-41B9-A761-B29559DB21A5}" srcOrd="0" destOrd="0" presId="urn:microsoft.com/office/officeart/2005/8/layout/hierarchy2"/>
    <dgm:cxn modelId="{7C6ED3C8-1F17-49F6-836E-B6B7E168CC5F}" type="presOf" srcId="{2B304F48-FA98-42DD-B6CF-C49ECC42F9E0}" destId="{7462A5C0-E181-4A22-B982-0F5B487B05D1}" srcOrd="0" destOrd="0" presId="urn:microsoft.com/office/officeart/2005/8/layout/hierarchy2"/>
    <dgm:cxn modelId="{40B601BE-F906-4B0D-825A-1FAC3D565CDD}" srcId="{7F8C4A55-57F7-4417-B26C-DA2B99D07F34}" destId="{FB601F98-9807-4AA4-831A-605CF77ABAB8}" srcOrd="0" destOrd="0" parTransId="{FB839035-E47C-4D2A-9923-B05B42853D56}" sibTransId="{D9712D24-D2C7-4FE9-84C4-A28E42B39166}"/>
    <dgm:cxn modelId="{DB6E485A-FFE2-491A-B749-DD771E184CAD}" type="presParOf" srcId="{B378ABF6-ABA9-4C8F-9079-B57D58B2DEDA}" destId="{C3500FF6-5E74-4EEC-BC46-29FB8800E5C0}" srcOrd="0" destOrd="0" presId="urn:microsoft.com/office/officeart/2005/8/layout/hierarchy2"/>
    <dgm:cxn modelId="{7A269856-7F30-4294-AD9D-B46822A890E6}" type="presParOf" srcId="{C3500FF6-5E74-4EEC-BC46-29FB8800E5C0}" destId="{3694C154-F13E-404E-BF37-FBFB34489B9E}" srcOrd="0" destOrd="0" presId="urn:microsoft.com/office/officeart/2005/8/layout/hierarchy2"/>
    <dgm:cxn modelId="{FA5726A9-02D3-4678-9E0C-0AF25870C2E8}" type="presParOf" srcId="{C3500FF6-5E74-4EEC-BC46-29FB8800E5C0}" destId="{22A1A59B-7839-48FC-A7E0-D79170239E5E}" srcOrd="1" destOrd="0" presId="urn:microsoft.com/office/officeart/2005/8/layout/hierarchy2"/>
    <dgm:cxn modelId="{F90A999B-64F2-4C21-A748-1BC5F5245D48}" type="presParOf" srcId="{22A1A59B-7839-48FC-A7E0-D79170239E5E}" destId="{226E3E8B-CDA8-408A-95C5-836060E4A866}" srcOrd="0" destOrd="0" presId="urn:microsoft.com/office/officeart/2005/8/layout/hierarchy2"/>
    <dgm:cxn modelId="{D81B9CF3-B63B-4890-A0CD-507C6787F543}" type="presParOf" srcId="{226E3E8B-CDA8-408A-95C5-836060E4A866}" destId="{E77A59D7-831D-4480-9E8B-90A6C9178C9E}" srcOrd="0" destOrd="0" presId="urn:microsoft.com/office/officeart/2005/8/layout/hierarchy2"/>
    <dgm:cxn modelId="{153677BB-5B2F-4033-ABAB-80AB070DDA3D}" type="presParOf" srcId="{22A1A59B-7839-48FC-A7E0-D79170239E5E}" destId="{5C43B81D-C1F3-453D-916A-32A43D23BA5A}" srcOrd="1" destOrd="0" presId="urn:microsoft.com/office/officeart/2005/8/layout/hierarchy2"/>
    <dgm:cxn modelId="{21785D4C-CE5C-47FA-AAA2-8000720D6044}" type="presParOf" srcId="{5C43B81D-C1F3-453D-916A-32A43D23BA5A}" destId="{235845A6-61BB-4C38-9D24-B189CD12C16A}" srcOrd="0" destOrd="0" presId="urn:microsoft.com/office/officeart/2005/8/layout/hierarchy2"/>
    <dgm:cxn modelId="{F880690A-04DE-4C16-8B46-A88197DA9125}" type="presParOf" srcId="{5C43B81D-C1F3-453D-916A-32A43D23BA5A}" destId="{CB2A0166-CFF4-420F-9D89-9020A58E8D60}" srcOrd="1" destOrd="0" presId="urn:microsoft.com/office/officeart/2005/8/layout/hierarchy2"/>
    <dgm:cxn modelId="{A0BD3AC4-6D3C-41CB-84EA-81939C1EE958}" type="presParOf" srcId="{22A1A59B-7839-48FC-A7E0-D79170239E5E}" destId="{E168029A-30D4-4C0A-98B7-3345A6660D10}" srcOrd="2" destOrd="0" presId="urn:microsoft.com/office/officeart/2005/8/layout/hierarchy2"/>
    <dgm:cxn modelId="{98A6026B-BD36-4CFB-B990-4B74DA0C8267}" type="presParOf" srcId="{E168029A-30D4-4C0A-98B7-3345A6660D10}" destId="{5119BB70-896D-470D-A25D-AEB83D98B5A3}" srcOrd="0" destOrd="0" presId="urn:microsoft.com/office/officeart/2005/8/layout/hierarchy2"/>
    <dgm:cxn modelId="{C40FE4EA-B7AF-4043-AB12-F4FF3776EC15}" type="presParOf" srcId="{22A1A59B-7839-48FC-A7E0-D79170239E5E}" destId="{303AD150-834B-4629-8F9C-722FDEE721A4}" srcOrd="3" destOrd="0" presId="urn:microsoft.com/office/officeart/2005/8/layout/hierarchy2"/>
    <dgm:cxn modelId="{9DDDEED4-2252-4FC4-8F89-470A06E90337}" type="presParOf" srcId="{303AD150-834B-4629-8F9C-722FDEE721A4}" destId="{D727C77C-6888-4F58-98BD-C8DA0EF0EF67}" srcOrd="0" destOrd="0" presId="urn:microsoft.com/office/officeart/2005/8/layout/hierarchy2"/>
    <dgm:cxn modelId="{8DE1A999-BEA0-4A08-A18D-9FC571B43887}" type="presParOf" srcId="{303AD150-834B-4629-8F9C-722FDEE721A4}" destId="{6180620C-FBA7-429A-8192-FD2D5894AB86}" srcOrd="1" destOrd="0" presId="urn:microsoft.com/office/officeart/2005/8/layout/hierarchy2"/>
    <dgm:cxn modelId="{256B213D-4FE7-4C8D-A991-8F26BC0C0994}" type="presParOf" srcId="{22A1A59B-7839-48FC-A7E0-D79170239E5E}" destId="{7462A5C0-E181-4A22-B982-0F5B487B05D1}" srcOrd="4" destOrd="0" presId="urn:microsoft.com/office/officeart/2005/8/layout/hierarchy2"/>
    <dgm:cxn modelId="{7E7917A4-F1AC-4E9E-AAFD-30C716069EDD}" type="presParOf" srcId="{7462A5C0-E181-4A22-B982-0F5B487B05D1}" destId="{D8AA459C-E407-493C-97A8-30D18AD63686}" srcOrd="0" destOrd="0" presId="urn:microsoft.com/office/officeart/2005/8/layout/hierarchy2"/>
    <dgm:cxn modelId="{43D5AF49-10CE-4953-91A6-A31357795C2F}" type="presParOf" srcId="{22A1A59B-7839-48FC-A7E0-D79170239E5E}" destId="{447C4205-50FD-48E7-A084-DC7B0E65B9F9}" srcOrd="5" destOrd="0" presId="urn:microsoft.com/office/officeart/2005/8/layout/hierarchy2"/>
    <dgm:cxn modelId="{9535854F-3FA2-4B69-9B2F-C49CFDD67ABD}" type="presParOf" srcId="{447C4205-50FD-48E7-A084-DC7B0E65B9F9}" destId="{656CDC47-6B64-47F9-978F-0434D765AF7C}" srcOrd="0" destOrd="0" presId="urn:microsoft.com/office/officeart/2005/8/layout/hierarchy2"/>
    <dgm:cxn modelId="{47619741-856C-401D-BD2A-1562EF9C3B29}" type="presParOf" srcId="{447C4205-50FD-48E7-A084-DC7B0E65B9F9}" destId="{5A8DBEDA-B398-46DC-BA45-FBEDCA478AEC}" srcOrd="1" destOrd="0" presId="urn:microsoft.com/office/officeart/2005/8/layout/hierarchy2"/>
    <dgm:cxn modelId="{8F2A8303-F026-470A-8394-A38661D7ECBE}" type="presParOf" srcId="{22A1A59B-7839-48FC-A7E0-D79170239E5E}" destId="{10259809-8431-41B9-A761-B29559DB21A5}" srcOrd="6" destOrd="0" presId="urn:microsoft.com/office/officeart/2005/8/layout/hierarchy2"/>
    <dgm:cxn modelId="{47776C7E-1289-4767-8D4A-4FC18C9C3D2F}" type="presParOf" srcId="{10259809-8431-41B9-A761-B29559DB21A5}" destId="{CD6D56BE-C248-48A2-B809-665EF02F2C4B}" srcOrd="0" destOrd="0" presId="urn:microsoft.com/office/officeart/2005/8/layout/hierarchy2"/>
    <dgm:cxn modelId="{6237A382-F492-4BE5-A799-4B49E0B2F499}" type="presParOf" srcId="{22A1A59B-7839-48FC-A7E0-D79170239E5E}" destId="{BB30ECEB-516E-4370-906E-A515000D7E7F}" srcOrd="7" destOrd="0" presId="urn:microsoft.com/office/officeart/2005/8/layout/hierarchy2"/>
    <dgm:cxn modelId="{C9EE9892-5126-4466-B339-D9E62EAE9B51}" type="presParOf" srcId="{BB30ECEB-516E-4370-906E-A515000D7E7F}" destId="{1A2B509E-490E-4443-9602-DACCB60D6A56}" srcOrd="0" destOrd="0" presId="urn:microsoft.com/office/officeart/2005/8/layout/hierarchy2"/>
    <dgm:cxn modelId="{1F9F2A14-06C4-47FA-ADA9-FC7FF3C51D11}" type="presParOf" srcId="{BB30ECEB-516E-4370-906E-A515000D7E7F}" destId="{BFC39585-A99F-498A-97BC-E4C1FFB212A1}" srcOrd="1" destOrd="0" presId="urn:microsoft.com/office/officeart/2005/8/layout/hierarchy2"/>
    <dgm:cxn modelId="{9B734C78-0F5D-4912-8B02-5518F67D23E8}" type="presParOf" srcId="{22A1A59B-7839-48FC-A7E0-D79170239E5E}" destId="{0F944053-82EA-4F00-A5D6-24D719ADC7C4}" srcOrd="8" destOrd="0" presId="urn:microsoft.com/office/officeart/2005/8/layout/hierarchy2"/>
    <dgm:cxn modelId="{5F4FE396-A050-4D06-ACEA-6021879D2DB5}" type="presParOf" srcId="{0F944053-82EA-4F00-A5D6-24D719ADC7C4}" destId="{55929E9B-89F8-4A59-8959-F0EA6EB5C398}" srcOrd="0" destOrd="0" presId="urn:microsoft.com/office/officeart/2005/8/layout/hierarchy2"/>
    <dgm:cxn modelId="{230DD9AA-8F2B-42F5-8661-AB49AC80FA68}" type="presParOf" srcId="{22A1A59B-7839-48FC-A7E0-D79170239E5E}" destId="{5D3FFF32-B396-4AF7-BAE0-E9CDF8C3FBE1}" srcOrd="9" destOrd="0" presId="urn:microsoft.com/office/officeart/2005/8/layout/hierarchy2"/>
    <dgm:cxn modelId="{4E6A5E9D-6BF2-40CF-9CD9-5ED133E3A904}" type="presParOf" srcId="{5D3FFF32-B396-4AF7-BAE0-E9CDF8C3FBE1}" destId="{132E04A9-33A2-40F9-8743-221E4B1E73B3}" srcOrd="0" destOrd="0" presId="urn:microsoft.com/office/officeart/2005/8/layout/hierarchy2"/>
    <dgm:cxn modelId="{11D46F1E-87E4-4D05-9800-1C72C9707E09}" type="presParOf" srcId="{5D3FFF32-B396-4AF7-BAE0-E9CDF8C3FBE1}" destId="{A34048EE-818E-4AE5-BA34-0085DC4CF84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5889E-ABB3-4E36-9FBF-565E67119BB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BO"/>
        </a:p>
      </dgm:t>
    </dgm:pt>
    <dgm:pt modelId="{7F8C4A55-57F7-4417-B26C-DA2B99D07F34}">
      <dgm:prSet phldrT="[Texto]"/>
      <dgm:spPr>
        <a:solidFill>
          <a:schemeClr val="accent2"/>
        </a:solidFill>
      </dgm:spPr>
      <dgm:t>
        <a:bodyPr/>
        <a:lstStyle/>
        <a:p>
          <a:r>
            <a:rPr lang="es-ES" dirty="0"/>
            <a:t>IMPACTO GENERAL</a:t>
          </a:r>
          <a:endParaRPr lang="es-BO" dirty="0"/>
        </a:p>
      </dgm:t>
    </dgm:pt>
    <dgm:pt modelId="{DDC2F075-D5E6-44E8-8BEB-C57D3F9C4B4F}" type="parTrans" cxnId="{E5A89E4D-8D56-4C67-BBD5-622EF32B7350}">
      <dgm:prSet/>
      <dgm:spPr/>
      <dgm:t>
        <a:bodyPr/>
        <a:lstStyle/>
        <a:p>
          <a:endParaRPr lang="es-BO"/>
        </a:p>
      </dgm:t>
    </dgm:pt>
    <dgm:pt modelId="{927BAFDB-A953-428F-AAD2-A040C383A027}" type="sibTrans" cxnId="{E5A89E4D-8D56-4C67-BBD5-622EF32B7350}">
      <dgm:prSet/>
      <dgm:spPr/>
      <dgm:t>
        <a:bodyPr/>
        <a:lstStyle/>
        <a:p>
          <a:endParaRPr lang="es-BO"/>
        </a:p>
      </dgm:t>
    </dgm:pt>
    <dgm:pt modelId="{FB601F98-9807-4AA4-831A-605CF77ABAB8}">
      <dgm:prSet phldrT="[Texto]"/>
      <dgm:spPr>
        <a:solidFill>
          <a:srgbClr val="FF0000"/>
        </a:solidFill>
      </dgm:spPr>
      <dgm:t>
        <a:bodyPr/>
        <a:lstStyle/>
        <a:p>
          <a:r>
            <a:rPr lang="es-ES" dirty="0"/>
            <a:t>MEJORA DE LA INFRAESTRUCTURA</a:t>
          </a:r>
          <a:endParaRPr lang="es-BO" dirty="0"/>
        </a:p>
      </dgm:t>
    </dgm:pt>
    <dgm:pt modelId="{FB839035-E47C-4D2A-9923-B05B42853D56}" type="parTrans" cxnId="{40B601BE-F906-4B0D-825A-1FAC3D565CDD}">
      <dgm:prSet/>
      <dgm:spPr/>
      <dgm:t>
        <a:bodyPr/>
        <a:lstStyle/>
        <a:p>
          <a:endParaRPr lang="es-BO"/>
        </a:p>
      </dgm:t>
    </dgm:pt>
    <dgm:pt modelId="{D9712D24-D2C7-4FE9-84C4-A28E42B39166}" type="sibTrans" cxnId="{40B601BE-F906-4B0D-825A-1FAC3D565CDD}">
      <dgm:prSet/>
      <dgm:spPr/>
      <dgm:t>
        <a:bodyPr/>
        <a:lstStyle/>
        <a:p>
          <a:endParaRPr lang="es-BO"/>
        </a:p>
      </dgm:t>
    </dgm:pt>
    <dgm:pt modelId="{26DCF582-7C01-4522-A283-56CE45045FE2}">
      <dgm:prSet phldrT="[Texto]"/>
      <dgm:spPr>
        <a:solidFill>
          <a:schemeClr val="accent2">
            <a:lumMod val="60000"/>
            <a:lumOff val="40000"/>
          </a:schemeClr>
        </a:solidFill>
      </dgm:spPr>
      <dgm:t>
        <a:bodyPr/>
        <a:lstStyle/>
        <a:p>
          <a:r>
            <a:rPr lang="es-ES" b="0" dirty="0">
              <a:solidFill>
                <a:schemeClr val="bg1"/>
              </a:solidFill>
            </a:rPr>
            <a:t>MAYOR COBERTURA GENERAL</a:t>
          </a:r>
          <a:endParaRPr lang="es-BO" dirty="0"/>
        </a:p>
      </dgm:t>
    </dgm:pt>
    <dgm:pt modelId="{558D4E14-BB77-42AC-8827-6CADDE12DEA4}" type="parTrans" cxnId="{7EE99C2F-F842-4AB4-835F-F49C807F5C90}">
      <dgm:prSet/>
      <dgm:spPr/>
      <dgm:t>
        <a:bodyPr/>
        <a:lstStyle/>
        <a:p>
          <a:endParaRPr lang="es-BO"/>
        </a:p>
      </dgm:t>
    </dgm:pt>
    <dgm:pt modelId="{262D93F2-57FC-4C85-8EB9-231027BE23A0}" type="sibTrans" cxnId="{7EE99C2F-F842-4AB4-835F-F49C807F5C90}">
      <dgm:prSet/>
      <dgm:spPr/>
      <dgm:t>
        <a:bodyPr/>
        <a:lstStyle/>
        <a:p>
          <a:endParaRPr lang="es-BO"/>
        </a:p>
      </dgm:t>
    </dgm:pt>
    <dgm:pt modelId="{9A960759-F5E6-4B17-A889-94365D563409}">
      <dgm:prSet phldrT="[Texto]"/>
      <dgm:spPr>
        <a:solidFill>
          <a:srgbClr val="92D050"/>
        </a:solidFill>
      </dgm:spPr>
      <dgm:t>
        <a:bodyPr/>
        <a:lstStyle/>
        <a:p>
          <a:r>
            <a:rPr lang="es-ES" b="0" dirty="0">
              <a:solidFill>
                <a:schemeClr val="bg1"/>
              </a:solidFill>
            </a:rPr>
            <a:t>FORTALECIMIENTO DE CONDICIONES PEDAGOGICAS </a:t>
          </a:r>
          <a:endParaRPr lang="es-BO" b="0" dirty="0">
            <a:solidFill>
              <a:schemeClr val="bg1"/>
            </a:solidFill>
          </a:endParaRPr>
        </a:p>
      </dgm:t>
    </dgm:pt>
    <dgm:pt modelId="{9C1F7F0E-B33A-41D3-82E5-82453DB6E690}" type="parTrans" cxnId="{28862AC7-C102-4F73-8758-0F16D71779E6}">
      <dgm:prSet/>
      <dgm:spPr/>
      <dgm:t>
        <a:bodyPr/>
        <a:lstStyle/>
        <a:p>
          <a:endParaRPr lang="es-BO"/>
        </a:p>
      </dgm:t>
    </dgm:pt>
    <dgm:pt modelId="{12CAA084-1A9A-44CC-B407-B86E07791E84}" type="sibTrans" cxnId="{28862AC7-C102-4F73-8758-0F16D71779E6}">
      <dgm:prSet/>
      <dgm:spPr/>
      <dgm:t>
        <a:bodyPr/>
        <a:lstStyle/>
        <a:p>
          <a:endParaRPr lang="es-BO"/>
        </a:p>
      </dgm:t>
    </dgm:pt>
    <dgm:pt modelId="{77FF525C-2539-46F5-B938-DCA3EEF30E69}">
      <dgm:prSet phldrT="[Texto]"/>
      <dgm:spPr>
        <a:solidFill>
          <a:srgbClr val="00B0F0"/>
        </a:solidFill>
      </dgm:spPr>
      <dgm:t>
        <a:bodyPr/>
        <a:lstStyle/>
        <a:p>
          <a:r>
            <a:rPr lang="es-ES" b="0" dirty="0">
              <a:solidFill>
                <a:schemeClr val="bg1"/>
              </a:solidFill>
            </a:rPr>
            <a:t>CONTRIBUCION AL DESARROLLO HUMANO</a:t>
          </a:r>
          <a:endParaRPr lang="es-BO" b="0" dirty="0">
            <a:solidFill>
              <a:schemeClr val="bg1"/>
            </a:solidFill>
          </a:endParaRPr>
        </a:p>
      </dgm:t>
    </dgm:pt>
    <dgm:pt modelId="{8C9EEA04-5EEC-48D4-88C4-F1F8C86E5896}" type="parTrans" cxnId="{B9EBA6C1-375A-4476-8981-6076AB0128B0}">
      <dgm:prSet/>
      <dgm:spPr/>
      <dgm:t>
        <a:bodyPr/>
        <a:lstStyle/>
        <a:p>
          <a:endParaRPr lang="es-BO"/>
        </a:p>
      </dgm:t>
    </dgm:pt>
    <dgm:pt modelId="{7B9B8521-6BF1-4B1B-9CBD-3B84F9ABC47F}" type="sibTrans" cxnId="{B9EBA6C1-375A-4476-8981-6076AB0128B0}">
      <dgm:prSet/>
      <dgm:spPr/>
      <dgm:t>
        <a:bodyPr/>
        <a:lstStyle/>
        <a:p>
          <a:endParaRPr lang="es-BO"/>
        </a:p>
      </dgm:t>
    </dgm:pt>
    <dgm:pt modelId="{B378ABF6-ABA9-4C8F-9079-B57D58B2DEDA}" type="pres">
      <dgm:prSet presAssocID="{3B25889E-ABB3-4E36-9FBF-565E67119BBF}" presName="diagram" presStyleCnt="0">
        <dgm:presLayoutVars>
          <dgm:chPref val="1"/>
          <dgm:dir/>
          <dgm:animOne val="branch"/>
          <dgm:animLvl val="lvl"/>
          <dgm:resizeHandles val="exact"/>
        </dgm:presLayoutVars>
      </dgm:prSet>
      <dgm:spPr/>
      <dgm:t>
        <a:bodyPr/>
        <a:lstStyle/>
        <a:p>
          <a:endParaRPr lang="es-ES"/>
        </a:p>
      </dgm:t>
    </dgm:pt>
    <dgm:pt modelId="{C3500FF6-5E74-4EEC-BC46-29FB8800E5C0}" type="pres">
      <dgm:prSet presAssocID="{7F8C4A55-57F7-4417-B26C-DA2B99D07F34}" presName="root1" presStyleCnt="0"/>
      <dgm:spPr/>
    </dgm:pt>
    <dgm:pt modelId="{3694C154-F13E-404E-BF37-FBFB34489B9E}" type="pres">
      <dgm:prSet presAssocID="{7F8C4A55-57F7-4417-B26C-DA2B99D07F34}" presName="LevelOneTextNode" presStyleLbl="node0" presStyleIdx="0" presStyleCnt="1" custScaleY="61807">
        <dgm:presLayoutVars>
          <dgm:chPref val="3"/>
        </dgm:presLayoutVars>
      </dgm:prSet>
      <dgm:spPr/>
      <dgm:t>
        <a:bodyPr/>
        <a:lstStyle/>
        <a:p>
          <a:endParaRPr lang="es-ES"/>
        </a:p>
      </dgm:t>
    </dgm:pt>
    <dgm:pt modelId="{22A1A59B-7839-48FC-A7E0-D79170239E5E}" type="pres">
      <dgm:prSet presAssocID="{7F8C4A55-57F7-4417-B26C-DA2B99D07F34}" presName="level2hierChild" presStyleCnt="0"/>
      <dgm:spPr/>
    </dgm:pt>
    <dgm:pt modelId="{226E3E8B-CDA8-408A-95C5-836060E4A866}" type="pres">
      <dgm:prSet presAssocID="{FB839035-E47C-4D2A-9923-B05B42853D56}" presName="conn2-1" presStyleLbl="parChTrans1D2" presStyleIdx="0" presStyleCnt="4"/>
      <dgm:spPr/>
      <dgm:t>
        <a:bodyPr/>
        <a:lstStyle/>
        <a:p>
          <a:endParaRPr lang="es-ES"/>
        </a:p>
      </dgm:t>
    </dgm:pt>
    <dgm:pt modelId="{E77A59D7-831D-4480-9E8B-90A6C9178C9E}" type="pres">
      <dgm:prSet presAssocID="{FB839035-E47C-4D2A-9923-B05B42853D56}" presName="connTx" presStyleLbl="parChTrans1D2" presStyleIdx="0" presStyleCnt="4"/>
      <dgm:spPr/>
      <dgm:t>
        <a:bodyPr/>
        <a:lstStyle/>
        <a:p>
          <a:endParaRPr lang="es-ES"/>
        </a:p>
      </dgm:t>
    </dgm:pt>
    <dgm:pt modelId="{5C43B81D-C1F3-453D-916A-32A43D23BA5A}" type="pres">
      <dgm:prSet presAssocID="{FB601F98-9807-4AA4-831A-605CF77ABAB8}" presName="root2" presStyleCnt="0"/>
      <dgm:spPr/>
    </dgm:pt>
    <dgm:pt modelId="{235845A6-61BB-4C38-9D24-B189CD12C16A}" type="pres">
      <dgm:prSet presAssocID="{FB601F98-9807-4AA4-831A-605CF77ABAB8}" presName="LevelTwoTextNode" presStyleLbl="node2" presStyleIdx="0" presStyleCnt="4" custScaleX="97288" custScaleY="47682" custLinFactNeighborX="1627" custLinFactNeighborY="11525">
        <dgm:presLayoutVars>
          <dgm:chPref val="3"/>
        </dgm:presLayoutVars>
      </dgm:prSet>
      <dgm:spPr/>
      <dgm:t>
        <a:bodyPr/>
        <a:lstStyle/>
        <a:p>
          <a:endParaRPr lang="es-ES"/>
        </a:p>
      </dgm:t>
    </dgm:pt>
    <dgm:pt modelId="{CB2A0166-CFF4-420F-9D89-9020A58E8D60}" type="pres">
      <dgm:prSet presAssocID="{FB601F98-9807-4AA4-831A-605CF77ABAB8}" presName="level3hierChild" presStyleCnt="0"/>
      <dgm:spPr/>
    </dgm:pt>
    <dgm:pt modelId="{F138E51A-F3B6-43C4-8D96-AE5A94C63C34}" type="pres">
      <dgm:prSet presAssocID="{558D4E14-BB77-42AC-8827-6CADDE12DEA4}" presName="conn2-1" presStyleLbl="parChTrans1D2" presStyleIdx="1" presStyleCnt="4"/>
      <dgm:spPr/>
      <dgm:t>
        <a:bodyPr/>
        <a:lstStyle/>
        <a:p>
          <a:endParaRPr lang="es-ES"/>
        </a:p>
      </dgm:t>
    </dgm:pt>
    <dgm:pt modelId="{55C795AF-40BD-48CB-8325-95308E1D6B2D}" type="pres">
      <dgm:prSet presAssocID="{558D4E14-BB77-42AC-8827-6CADDE12DEA4}" presName="connTx" presStyleLbl="parChTrans1D2" presStyleIdx="1" presStyleCnt="4"/>
      <dgm:spPr/>
      <dgm:t>
        <a:bodyPr/>
        <a:lstStyle/>
        <a:p>
          <a:endParaRPr lang="es-ES"/>
        </a:p>
      </dgm:t>
    </dgm:pt>
    <dgm:pt modelId="{5995787D-26EE-40E9-845C-53B4FFD37567}" type="pres">
      <dgm:prSet presAssocID="{26DCF582-7C01-4522-A283-56CE45045FE2}" presName="root2" presStyleCnt="0"/>
      <dgm:spPr/>
    </dgm:pt>
    <dgm:pt modelId="{06AA0BA3-0017-436E-9233-925A9B2CD7B9}" type="pres">
      <dgm:prSet presAssocID="{26DCF582-7C01-4522-A283-56CE45045FE2}" presName="LevelTwoTextNode" presStyleLbl="node2" presStyleIdx="1" presStyleCnt="4" custScaleY="38648" custLinFactNeighborX="-261" custLinFactNeighborY="6256">
        <dgm:presLayoutVars>
          <dgm:chPref val="3"/>
        </dgm:presLayoutVars>
      </dgm:prSet>
      <dgm:spPr/>
      <dgm:t>
        <a:bodyPr/>
        <a:lstStyle/>
        <a:p>
          <a:endParaRPr lang="es-ES"/>
        </a:p>
      </dgm:t>
    </dgm:pt>
    <dgm:pt modelId="{BBB86411-663C-4C75-91FA-18CE1F1F9FBD}" type="pres">
      <dgm:prSet presAssocID="{26DCF582-7C01-4522-A283-56CE45045FE2}" presName="level3hierChild" presStyleCnt="0"/>
      <dgm:spPr/>
    </dgm:pt>
    <dgm:pt modelId="{57F6EDB7-35FA-4B3E-B370-95FBE6E200D6}" type="pres">
      <dgm:prSet presAssocID="{9C1F7F0E-B33A-41D3-82E5-82453DB6E690}" presName="conn2-1" presStyleLbl="parChTrans1D2" presStyleIdx="2" presStyleCnt="4"/>
      <dgm:spPr/>
      <dgm:t>
        <a:bodyPr/>
        <a:lstStyle/>
        <a:p>
          <a:endParaRPr lang="es-ES"/>
        </a:p>
      </dgm:t>
    </dgm:pt>
    <dgm:pt modelId="{C1FC0528-FD87-4E49-AEA0-474705937363}" type="pres">
      <dgm:prSet presAssocID="{9C1F7F0E-B33A-41D3-82E5-82453DB6E690}" presName="connTx" presStyleLbl="parChTrans1D2" presStyleIdx="2" presStyleCnt="4"/>
      <dgm:spPr/>
      <dgm:t>
        <a:bodyPr/>
        <a:lstStyle/>
        <a:p>
          <a:endParaRPr lang="es-ES"/>
        </a:p>
      </dgm:t>
    </dgm:pt>
    <dgm:pt modelId="{813A3ED0-B495-414F-A204-1E48B508BCD9}" type="pres">
      <dgm:prSet presAssocID="{9A960759-F5E6-4B17-A889-94365D563409}" presName="root2" presStyleCnt="0"/>
      <dgm:spPr/>
    </dgm:pt>
    <dgm:pt modelId="{7D7C0567-F473-455C-9BC6-4534E5444D61}" type="pres">
      <dgm:prSet presAssocID="{9A960759-F5E6-4B17-A889-94365D563409}" presName="LevelTwoTextNode" presStyleLbl="node2" presStyleIdx="2" presStyleCnt="4" custScaleY="46904">
        <dgm:presLayoutVars>
          <dgm:chPref val="3"/>
        </dgm:presLayoutVars>
      </dgm:prSet>
      <dgm:spPr/>
      <dgm:t>
        <a:bodyPr/>
        <a:lstStyle/>
        <a:p>
          <a:endParaRPr lang="es-ES"/>
        </a:p>
      </dgm:t>
    </dgm:pt>
    <dgm:pt modelId="{32F1A015-F9C6-49D9-88E9-59F35767A3DF}" type="pres">
      <dgm:prSet presAssocID="{9A960759-F5E6-4B17-A889-94365D563409}" presName="level3hierChild" presStyleCnt="0"/>
      <dgm:spPr/>
    </dgm:pt>
    <dgm:pt modelId="{FB1422B8-3498-4D9E-9F87-4E3FC49EFFCC}" type="pres">
      <dgm:prSet presAssocID="{8C9EEA04-5EEC-48D4-88C4-F1F8C86E5896}" presName="conn2-1" presStyleLbl="parChTrans1D2" presStyleIdx="3" presStyleCnt="4"/>
      <dgm:spPr/>
      <dgm:t>
        <a:bodyPr/>
        <a:lstStyle/>
        <a:p>
          <a:endParaRPr lang="es-ES"/>
        </a:p>
      </dgm:t>
    </dgm:pt>
    <dgm:pt modelId="{58B268DD-3BD0-4934-828B-E050DA9C2381}" type="pres">
      <dgm:prSet presAssocID="{8C9EEA04-5EEC-48D4-88C4-F1F8C86E5896}" presName="connTx" presStyleLbl="parChTrans1D2" presStyleIdx="3" presStyleCnt="4"/>
      <dgm:spPr/>
      <dgm:t>
        <a:bodyPr/>
        <a:lstStyle/>
        <a:p>
          <a:endParaRPr lang="es-ES"/>
        </a:p>
      </dgm:t>
    </dgm:pt>
    <dgm:pt modelId="{88DFDB1D-F08B-48B1-BBE1-080E7124E2AB}" type="pres">
      <dgm:prSet presAssocID="{77FF525C-2539-46F5-B938-DCA3EEF30E69}" presName="root2" presStyleCnt="0"/>
      <dgm:spPr/>
    </dgm:pt>
    <dgm:pt modelId="{62E2C014-087B-4701-B623-BD6790C4AE61}" type="pres">
      <dgm:prSet presAssocID="{77FF525C-2539-46F5-B938-DCA3EEF30E69}" presName="LevelTwoTextNode" presStyleLbl="node2" presStyleIdx="3" presStyleCnt="4" custScaleY="48184">
        <dgm:presLayoutVars>
          <dgm:chPref val="3"/>
        </dgm:presLayoutVars>
      </dgm:prSet>
      <dgm:spPr/>
      <dgm:t>
        <a:bodyPr/>
        <a:lstStyle/>
        <a:p>
          <a:endParaRPr lang="es-ES"/>
        </a:p>
      </dgm:t>
    </dgm:pt>
    <dgm:pt modelId="{52A42735-BA88-41C3-8B97-3AE41C0C285F}" type="pres">
      <dgm:prSet presAssocID="{77FF525C-2539-46F5-B938-DCA3EEF30E69}" presName="level3hierChild" presStyleCnt="0"/>
      <dgm:spPr/>
    </dgm:pt>
  </dgm:ptLst>
  <dgm:cxnLst>
    <dgm:cxn modelId="{7EE99C2F-F842-4AB4-835F-F49C807F5C90}" srcId="{7F8C4A55-57F7-4417-B26C-DA2B99D07F34}" destId="{26DCF582-7C01-4522-A283-56CE45045FE2}" srcOrd="1" destOrd="0" parTransId="{558D4E14-BB77-42AC-8827-6CADDE12DEA4}" sibTransId="{262D93F2-57FC-4C85-8EB9-231027BE23A0}"/>
    <dgm:cxn modelId="{8C394501-D007-43D2-8D64-5D4E887C1F58}" type="presOf" srcId="{8C9EEA04-5EEC-48D4-88C4-F1F8C86E5896}" destId="{FB1422B8-3498-4D9E-9F87-4E3FC49EFFCC}" srcOrd="0" destOrd="0" presId="urn:microsoft.com/office/officeart/2005/8/layout/hierarchy2"/>
    <dgm:cxn modelId="{C8E2A09F-17AE-43FB-B8A8-C8D100B2BBE3}" type="presOf" srcId="{9C1F7F0E-B33A-41D3-82E5-82453DB6E690}" destId="{57F6EDB7-35FA-4B3E-B370-95FBE6E200D6}" srcOrd="0" destOrd="0" presId="urn:microsoft.com/office/officeart/2005/8/layout/hierarchy2"/>
    <dgm:cxn modelId="{A448A546-5C77-4C0D-961F-DD711058A2F8}" type="presOf" srcId="{8C9EEA04-5EEC-48D4-88C4-F1F8C86E5896}" destId="{58B268DD-3BD0-4934-828B-E050DA9C2381}" srcOrd="1" destOrd="0" presId="urn:microsoft.com/office/officeart/2005/8/layout/hierarchy2"/>
    <dgm:cxn modelId="{08CD1166-D4BC-49DF-9A17-5025BED418F8}" type="presOf" srcId="{9A960759-F5E6-4B17-A889-94365D563409}" destId="{7D7C0567-F473-455C-9BC6-4534E5444D61}" srcOrd="0" destOrd="0" presId="urn:microsoft.com/office/officeart/2005/8/layout/hierarchy2"/>
    <dgm:cxn modelId="{B9EBA6C1-375A-4476-8981-6076AB0128B0}" srcId="{7F8C4A55-57F7-4417-B26C-DA2B99D07F34}" destId="{77FF525C-2539-46F5-B938-DCA3EEF30E69}" srcOrd="3" destOrd="0" parTransId="{8C9EEA04-5EEC-48D4-88C4-F1F8C86E5896}" sibTransId="{7B9B8521-6BF1-4B1B-9CBD-3B84F9ABC47F}"/>
    <dgm:cxn modelId="{9E964DE4-D3D8-47FF-99A4-CF4B29903633}" type="presOf" srcId="{9C1F7F0E-B33A-41D3-82E5-82453DB6E690}" destId="{C1FC0528-FD87-4E49-AEA0-474705937363}" srcOrd="1" destOrd="0" presId="urn:microsoft.com/office/officeart/2005/8/layout/hierarchy2"/>
    <dgm:cxn modelId="{640AA196-708E-45B9-98AF-D0D0DFB6EDF5}" type="presOf" srcId="{558D4E14-BB77-42AC-8827-6CADDE12DEA4}" destId="{F138E51A-F3B6-43C4-8D96-AE5A94C63C34}" srcOrd="0" destOrd="0" presId="urn:microsoft.com/office/officeart/2005/8/layout/hierarchy2"/>
    <dgm:cxn modelId="{40B601BE-F906-4B0D-825A-1FAC3D565CDD}" srcId="{7F8C4A55-57F7-4417-B26C-DA2B99D07F34}" destId="{FB601F98-9807-4AA4-831A-605CF77ABAB8}" srcOrd="0" destOrd="0" parTransId="{FB839035-E47C-4D2A-9923-B05B42853D56}" sibTransId="{D9712D24-D2C7-4FE9-84C4-A28E42B39166}"/>
    <dgm:cxn modelId="{B50904C0-B9C0-418C-8639-B70C562F8720}" type="presOf" srcId="{3B25889E-ABB3-4E36-9FBF-565E67119BBF}" destId="{B378ABF6-ABA9-4C8F-9079-B57D58B2DEDA}" srcOrd="0" destOrd="0" presId="urn:microsoft.com/office/officeart/2005/8/layout/hierarchy2"/>
    <dgm:cxn modelId="{E5A89E4D-8D56-4C67-BBD5-622EF32B7350}" srcId="{3B25889E-ABB3-4E36-9FBF-565E67119BBF}" destId="{7F8C4A55-57F7-4417-B26C-DA2B99D07F34}" srcOrd="0" destOrd="0" parTransId="{DDC2F075-D5E6-44E8-8BEB-C57D3F9C4B4F}" sibTransId="{927BAFDB-A953-428F-AAD2-A040C383A027}"/>
    <dgm:cxn modelId="{3FD4EE42-799C-41F5-A7F4-9DDB0DCFEA7B}" type="presOf" srcId="{558D4E14-BB77-42AC-8827-6CADDE12DEA4}" destId="{55C795AF-40BD-48CB-8325-95308E1D6B2D}" srcOrd="1" destOrd="0" presId="urn:microsoft.com/office/officeart/2005/8/layout/hierarchy2"/>
    <dgm:cxn modelId="{28862AC7-C102-4F73-8758-0F16D71779E6}" srcId="{7F8C4A55-57F7-4417-B26C-DA2B99D07F34}" destId="{9A960759-F5E6-4B17-A889-94365D563409}" srcOrd="2" destOrd="0" parTransId="{9C1F7F0E-B33A-41D3-82E5-82453DB6E690}" sibTransId="{12CAA084-1A9A-44CC-B407-B86E07791E84}"/>
    <dgm:cxn modelId="{6EBF6D17-42BF-4ADD-882A-989ACEFD1782}" type="presOf" srcId="{77FF525C-2539-46F5-B938-DCA3EEF30E69}" destId="{62E2C014-087B-4701-B623-BD6790C4AE61}" srcOrd="0" destOrd="0" presId="urn:microsoft.com/office/officeart/2005/8/layout/hierarchy2"/>
    <dgm:cxn modelId="{8BEF6608-5E74-4A1F-91BE-BA6AF0C60759}" type="presOf" srcId="{FB601F98-9807-4AA4-831A-605CF77ABAB8}" destId="{235845A6-61BB-4C38-9D24-B189CD12C16A}" srcOrd="0" destOrd="0" presId="urn:microsoft.com/office/officeart/2005/8/layout/hierarchy2"/>
    <dgm:cxn modelId="{12D77FDC-85DF-4D3A-91D8-D344AC9B144D}" type="presOf" srcId="{FB839035-E47C-4D2A-9923-B05B42853D56}" destId="{226E3E8B-CDA8-408A-95C5-836060E4A866}" srcOrd="0" destOrd="0" presId="urn:microsoft.com/office/officeart/2005/8/layout/hierarchy2"/>
    <dgm:cxn modelId="{43727EF1-C592-40C9-8A84-E13F5465BA18}" type="presOf" srcId="{7F8C4A55-57F7-4417-B26C-DA2B99D07F34}" destId="{3694C154-F13E-404E-BF37-FBFB34489B9E}" srcOrd="0" destOrd="0" presId="urn:microsoft.com/office/officeart/2005/8/layout/hierarchy2"/>
    <dgm:cxn modelId="{A323DDB8-8CB2-4C49-B2B3-1C2ECAE3F0EB}" type="presOf" srcId="{26DCF582-7C01-4522-A283-56CE45045FE2}" destId="{06AA0BA3-0017-436E-9233-925A9B2CD7B9}" srcOrd="0" destOrd="0" presId="urn:microsoft.com/office/officeart/2005/8/layout/hierarchy2"/>
    <dgm:cxn modelId="{568D28A0-5DF9-4726-B3BC-53641C9B328C}" type="presOf" srcId="{FB839035-E47C-4D2A-9923-B05B42853D56}" destId="{E77A59D7-831D-4480-9E8B-90A6C9178C9E}" srcOrd="1" destOrd="0" presId="urn:microsoft.com/office/officeart/2005/8/layout/hierarchy2"/>
    <dgm:cxn modelId="{FACB848C-1515-4D39-800C-F2B2A80EF769}" type="presParOf" srcId="{B378ABF6-ABA9-4C8F-9079-B57D58B2DEDA}" destId="{C3500FF6-5E74-4EEC-BC46-29FB8800E5C0}" srcOrd="0" destOrd="0" presId="urn:microsoft.com/office/officeart/2005/8/layout/hierarchy2"/>
    <dgm:cxn modelId="{960DCA10-794B-459A-B837-10DC6C483651}" type="presParOf" srcId="{C3500FF6-5E74-4EEC-BC46-29FB8800E5C0}" destId="{3694C154-F13E-404E-BF37-FBFB34489B9E}" srcOrd="0" destOrd="0" presId="urn:microsoft.com/office/officeart/2005/8/layout/hierarchy2"/>
    <dgm:cxn modelId="{8DFF1C69-5CF5-4484-9D24-BD5D0302E275}" type="presParOf" srcId="{C3500FF6-5E74-4EEC-BC46-29FB8800E5C0}" destId="{22A1A59B-7839-48FC-A7E0-D79170239E5E}" srcOrd="1" destOrd="0" presId="urn:microsoft.com/office/officeart/2005/8/layout/hierarchy2"/>
    <dgm:cxn modelId="{E12E84F2-80FE-4080-804B-FC382CB8BA64}" type="presParOf" srcId="{22A1A59B-7839-48FC-A7E0-D79170239E5E}" destId="{226E3E8B-CDA8-408A-95C5-836060E4A866}" srcOrd="0" destOrd="0" presId="urn:microsoft.com/office/officeart/2005/8/layout/hierarchy2"/>
    <dgm:cxn modelId="{A00F59ED-B680-43FE-A20E-665E88D418D6}" type="presParOf" srcId="{226E3E8B-CDA8-408A-95C5-836060E4A866}" destId="{E77A59D7-831D-4480-9E8B-90A6C9178C9E}" srcOrd="0" destOrd="0" presId="urn:microsoft.com/office/officeart/2005/8/layout/hierarchy2"/>
    <dgm:cxn modelId="{6D883E73-C298-4F1B-B20B-686847BAC8D9}" type="presParOf" srcId="{22A1A59B-7839-48FC-A7E0-D79170239E5E}" destId="{5C43B81D-C1F3-453D-916A-32A43D23BA5A}" srcOrd="1" destOrd="0" presId="urn:microsoft.com/office/officeart/2005/8/layout/hierarchy2"/>
    <dgm:cxn modelId="{95334A01-495C-4690-8E8E-9866F1AF7A2E}" type="presParOf" srcId="{5C43B81D-C1F3-453D-916A-32A43D23BA5A}" destId="{235845A6-61BB-4C38-9D24-B189CD12C16A}" srcOrd="0" destOrd="0" presId="urn:microsoft.com/office/officeart/2005/8/layout/hierarchy2"/>
    <dgm:cxn modelId="{E6B3BCE0-0F1E-45B1-B068-83147E37D45B}" type="presParOf" srcId="{5C43B81D-C1F3-453D-916A-32A43D23BA5A}" destId="{CB2A0166-CFF4-420F-9D89-9020A58E8D60}" srcOrd="1" destOrd="0" presId="urn:microsoft.com/office/officeart/2005/8/layout/hierarchy2"/>
    <dgm:cxn modelId="{BF196DFF-62C4-4457-B26B-432996330D36}" type="presParOf" srcId="{22A1A59B-7839-48FC-A7E0-D79170239E5E}" destId="{F138E51A-F3B6-43C4-8D96-AE5A94C63C34}" srcOrd="2" destOrd="0" presId="urn:microsoft.com/office/officeart/2005/8/layout/hierarchy2"/>
    <dgm:cxn modelId="{9A007478-2E28-47E1-922E-3BE79D85F65F}" type="presParOf" srcId="{F138E51A-F3B6-43C4-8D96-AE5A94C63C34}" destId="{55C795AF-40BD-48CB-8325-95308E1D6B2D}" srcOrd="0" destOrd="0" presId="urn:microsoft.com/office/officeart/2005/8/layout/hierarchy2"/>
    <dgm:cxn modelId="{93F1C08C-B7C0-4B29-84FD-C2B74253214D}" type="presParOf" srcId="{22A1A59B-7839-48FC-A7E0-D79170239E5E}" destId="{5995787D-26EE-40E9-845C-53B4FFD37567}" srcOrd="3" destOrd="0" presId="urn:microsoft.com/office/officeart/2005/8/layout/hierarchy2"/>
    <dgm:cxn modelId="{CC57B78D-8122-4364-94D7-ECB074C53FB4}" type="presParOf" srcId="{5995787D-26EE-40E9-845C-53B4FFD37567}" destId="{06AA0BA3-0017-436E-9233-925A9B2CD7B9}" srcOrd="0" destOrd="0" presId="urn:microsoft.com/office/officeart/2005/8/layout/hierarchy2"/>
    <dgm:cxn modelId="{D5407740-9794-426B-BED3-831C4F0C7F45}" type="presParOf" srcId="{5995787D-26EE-40E9-845C-53B4FFD37567}" destId="{BBB86411-663C-4C75-91FA-18CE1F1F9FBD}" srcOrd="1" destOrd="0" presId="urn:microsoft.com/office/officeart/2005/8/layout/hierarchy2"/>
    <dgm:cxn modelId="{EFEA3524-6A3E-40FC-A8EB-27FEF24808F6}" type="presParOf" srcId="{22A1A59B-7839-48FC-A7E0-D79170239E5E}" destId="{57F6EDB7-35FA-4B3E-B370-95FBE6E200D6}" srcOrd="4" destOrd="0" presId="urn:microsoft.com/office/officeart/2005/8/layout/hierarchy2"/>
    <dgm:cxn modelId="{CB8FFC9D-2C89-46FF-9A6F-D81F93AF001D}" type="presParOf" srcId="{57F6EDB7-35FA-4B3E-B370-95FBE6E200D6}" destId="{C1FC0528-FD87-4E49-AEA0-474705937363}" srcOrd="0" destOrd="0" presId="urn:microsoft.com/office/officeart/2005/8/layout/hierarchy2"/>
    <dgm:cxn modelId="{F20373AA-CE82-47A6-9C72-7D275CB4C946}" type="presParOf" srcId="{22A1A59B-7839-48FC-A7E0-D79170239E5E}" destId="{813A3ED0-B495-414F-A204-1E48B508BCD9}" srcOrd="5" destOrd="0" presId="urn:microsoft.com/office/officeart/2005/8/layout/hierarchy2"/>
    <dgm:cxn modelId="{1D840373-6176-4C2D-ACC2-76C9ED796A20}" type="presParOf" srcId="{813A3ED0-B495-414F-A204-1E48B508BCD9}" destId="{7D7C0567-F473-455C-9BC6-4534E5444D61}" srcOrd="0" destOrd="0" presId="urn:microsoft.com/office/officeart/2005/8/layout/hierarchy2"/>
    <dgm:cxn modelId="{62496BE5-03AC-4302-B827-5A70FEE0D052}" type="presParOf" srcId="{813A3ED0-B495-414F-A204-1E48B508BCD9}" destId="{32F1A015-F9C6-49D9-88E9-59F35767A3DF}" srcOrd="1" destOrd="0" presId="urn:microsoft.com/office/officeart/2005/8/layout/hierarchy2"/>
    <dgm:cxn modelId="{B2C06B74-16C5-4315-A532-B2191234031B}" type="presParOf" srcId="{22A1A59B-7839-48FC-A7E0-D79170239E5E}" destId="{FB1422B8-3498-4D9E-9F87-4E3FC49EFFCC}" srcOrd="6" destOrd="0" presId="urn:microsoft.com/office/officeart/2005/8/layout/hierarchy2"/>
    <dgm:cxn modelId="{B3967872-A32A-4B7F-8E79-BCFE42B0E26F}" type="presParOf" srcId="{FB1422B8-3498-4D9E-9F87-4E3FC49EFFCC}" destId="{58B268DD-3BD0-4934-828B-E050DA9C2381}" srcOrd="0" destOrd="0" presId="urn:microsoft.com/office/officeart/2005/8/layout/hierarchy2"/>
    <dgm:cxn modelId="{154575A2-4FF6-498B-9A39-8AE221BB981F}" type="presParOf" srcId="{22A1A59B-7839-48FC-A7E0-D79170239E5E}" destId="{88DFDB1D-F08B-48B1-BBE1-080E7124E2AB}" srcOrd="7" destOrd="0" presId="urn:microsoft.com/office/officeart/2005/8/layout/hierarchy2"/>
    <dgm:cxn modelId="{64FC70CA-93E1-4FA1-86E1-05BF6D0EF86D}" type="presParOf" srcId="{88DFDB1D-F08B-48B1-BBE1-080E7124E2AB}" destId="{62E2C014-087B-4701-B623-BD6790C4AE61}" srcOrd="0" destOrd="0" presId="urn:microsoft.com/office/officeart/2005/8/layout/hierarchy2"/>
    <dgm:cxn modelId="{6EF95FB4-B82D-4D43-BA64-BFA8C6C71B26}" type="presParOf" srcId="{88DFDB1D-F08B-48B1-BBE1-080E7124E2AB}" destId="{52A42735-BA88-41C3-8B97-3AE41C0C285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C926D6-01DC-9446-AF61-F34D293DD64F}"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s-ES"/>
        </a:p>
      </dgm:t>
    </dgm:pt>
    <dgm:pt modelId="{1C56C59D-08AE-2D4F-8D05-78475E42E4EF}">
      <dgm:prSet phldrT="[Texto]" custT="1"/>
      <dgm:spPr>
        <a:solidFill>
          <a:srgbClr val="6CC3BC"/>
        </a:solidFill>
      </dgm:spPr>
      <dgm:t>
        <a:bodyPr/>
        <a:lstStyle/>
        <a:p>
          <a:pPr algn="ctr"/>
          <a:r>
            <a:rPr lang="es-ES" sz="900"/>
            <a:t>Jefa de Unidad de Alimentación Complementaria Escolar</a:t>
          </a:r>
        </a:p>
      </dgm:t>
    </dgm:pt>
    <dgm:pt modelId="{04A6FEE8-3C84-0347-AF05-585A2A23FD10}" type="parTrans" cxnId="{FC5BE1B5-48F6-4C40-94CE-0CB72ECCAB82}">
      <dgm:prSet/>
      <dgm:spPr/>
      <dgm:t>
        <a:bodyPr/>
        <a:lstStyle/>
        <a:p>
          <a:pPr algn="ctr"/>
          <a:endParaRPr lang="es-ES" sz="2800"/>
        </a:p>
      </dgm:t>
    </dgm:pt>
    <dgm:pt modelId="{B71D15DD-B440-C64B-AE97-3E6F9E8014A1}" type="sibTrans" cxnId="{FC5BE1B5-48F6-4C40-94CE-0CB72ECCAB82}">
      <dgm:prSet custT="1"/>
      <dgm:spPr/>
      <dgm:t>
        <a:bodyPr/>
        <a:lstStyle/>
        <a:p>
          <a:pPr algn="ctr"/>
          <a:r>
            <a:rPr lang="es-ES" sz="800"/>
            <a:t>Lic. Shyrley Rojas Balderrama</a:t>
          </a:r>
        </a:p>
      </dgm:t>
    </dgm:pt>
    <dgm:pt modelId="{14CB1CD5-773A-3342-910B-EFF289265BB3}" type="asst">
      <dgm:prSet phldrT="[Texto]" custT="1"/>
      <dgm:spPr>
        <a:solidFill>
          <a:srgbClr val="F7B485"/>
        </a:solidFill>
      </dgm:spPr>
      <dgm:t>
        <a:bodyPr/>
        <a:lstStyle/>
        <a:p>
          <a:pPr algn="ctr"/>
          <a:r>
            <a:rPr lang="es-ES" sz="900"/>
            <a:t>Secretaria </a:t>
          </a:r>
        </a:p>
        <a:p>
          <a:pPr algn="ctr"/>
          <a:r>
            <a:rPr lang="es-ES" sz="900"/>
            <a:t>UNACE</a:t>
          </a:r>
        </a:p>
      </dgm:t>
    </dgm:pt>
    <dgm:pt modelId="{098E2AF4-EBC3-0245-9C47-30250B1948F1}" type="parTrans" cxnId="{48E42C22-F4BE-6B4B-9C3B-768C94045F2E}">
      <dgm:prSet/>
      <dgm:spPr/>
      <dgm:t>
        <a:bodyPr/>
        <a:lstStyle/>
        <a:p>
          <a:pPr algn="ctr"/>
          <a:endParaRPr lang="es-ES" sz="2800"/>
        </a:p>
      </dgm:t>
    </dgm:pt>
    <dgm:pt modelId="{6DA27241-EE85-0A44-B88D-1C442054CD6A}" type="sibTrans" cxnId="{48E42C22-F4BE-6B4B-9C3B-768C94045F2E}">
      <dgm:prSet custT="1"/>
      <dgm:spPr/>
      <dgm:t>
        <a:bodyPr/>
        <a:lstStyle/>
        <a:p>
          <a:pPr algn="ctr"/>
          <a:r>
            <a:rPr lang="es-ES" sz="800"/>
            <a:t>Sra. Roxana Mattos Arandia</a:t>
          </a:r>
        </a:p>
      </dgm:t>
    </dgm:pt>
    <dgm:pt modelId="{D3E729CA-FF4D-EA42-AEA8-4CDA208A62F0}">
      <dgm:prSet phldrT="[Texto]" custT="1"/>
      <dgm:spPr>
        <a:solidFill>
          <a:srgbClr val="63C2E0"/>
        </a:solidFill>
      </dgm:spPr>
      <dgm:t>
        <a:bodyPr/>
        <a:lstStyle/>
        <a:p>
          <a:pPr algn="ctr"/>
          <a:r>
            <a:rPr lang="es-ES" sz="900" dirty="0"/>
            <a:t>Responsable Administrativo</a:t>
          </a:r>
        </a:p>
      </dgm:t>
    </dgm:pt>
    <dgm:pt modelId="{B5B251BA-A77B-2242-944E-6DFFE400AA79}" type="parTrans" cxnId="{7084FBD1-C337-434F-9E99-BBAA721C81C8}">
      <dgm:prSet/>
      <dgm:spPr/>
      <dgm:t>
        <a:bodyPr/>
        <a:lstStyle/>
        <a:p>
          <a:pPr algn="ctr"/>
          <a:endParaRPr lang="es-ES" sz="2800"/>
        </a:p>
      </dgm:t>
    </dgm:pt>
    <dgm:pt modelId="{BCB4955F-C64F-914F-8114-8A7E20D47627}" type="sibTrans" cxnId="{7084FBD1-C337-434F-9E99-BBAA721C81C8}">
      <dgm:prSet custT="1"/>
      <dgm:spPr/>
      <dgm:t>
        <a:bodyPr/>
        <a:lstStyle/>
        <a:p>
          <a:pPr algn="ctr"/>
          <a:r>
            <a:rPr lang="es-ES" sz="800"/>
            <a:t>Lic. Jose Antonio Lopez Flores</a:t>
          </a:r>
        </a:p>
      </dgm:t>
    </dgm:pt>
    <dgm:pt modelId="{65DD4190-2A0F-3348-BF5D-76AC4ABB4C12}">
      <dgm:prSet phldrT="[Texto]" custT="1"/>
      <dgm:spPr>
        <a:solidFill>
          <a:srgbClr val="63C2E0"/>
        </a:solidFill>
      </dgm:spPr>
      <dgm:t>
        <a:bodyPr/>
        <a:lstStyle/>
        <a:p>
          <a:pPr algn="ctr"/>
          <a:r>
            <a:rPr lang="es-ES" sz="900" dirty="0"/>
            <a:t>Componente de Planificación Alimentaria Nutricional</a:t>
          </a:r>
        </a:p>
      </dgm:t>
    </dgm:pt>
    <dgm:pt modelId="{A9EEEF5B-6BC0-5A41-BB1D-265263B2C229}" type="parTrans" cxnId="{C4F9D7D8-C13F-724C-ADC1-C5608954A2B6}">
      <dgm:prSet/>
      <dgm:spPr/>
      <dgm:t>
        <a:bodyPr/>
        <a:lstStyle/>
        <a:p>
          <a:pPr algn="ctr"/>
          <a:endParaRPr lang="es-ES" sz="2800"/>
        </a:p>
      </dgm:t>
    </dgm:pt>
    <dgm:pt modelId="{6DD92524-8EA9-3E47-A6E7-BEF5250DBA1B}" type="sibTrans" cxnId="{C4F9D7D8-C13F-724C-ADC1-C5608954A2B6}">
      <dgm:prSet custT="1"/>
      <dgm:spPr/>
      <dgm:t>
        <a:bodyPr/>
        <a:lstStyle/>
        <a:p>
          <a:pPr algn="ctr"/>
          <a:r>
            <a:rPr lang="es-ES" sz="800" dirty="0"/>
            <a:t>Lic. Jean Paul </a:t>
          </a:r>
          <a:r>
            <a:rPr lang="es-ES" sz="800" dirty="0" err="1"/>
            <a:t>Humerez</a:t>
          </a:r>
          <a:endParaRPr lang="es-ES" sz="800" dirty="0"/>
        </a:p>
      </dgm:t>
    </dgm:pt>
    <dgm:pt modelId="{6F877AC9-F077-DF44-A3CE-97400FDABA7F}">
      <dgm:prSet phldrT="[Texto]" custT="1"/>
      <dgm:spPr/>
      <dgm:t>
        <a:bodyPr/>
        <a:lstStyle/>
        <a:p>
          <a:pPr algn="ctr"/>
          <a:r>
            <a:rPr lang="es-ES" sz="900"/>
            <a:t>Responsable de Información Estadística</a:t>
          </a:r>
        </a:p>
      </dgm:t>
    </dgm:pt>
    <dgm:pt modelId="{882B0BD3-46A4-A646-A325-F17D898915A1}" type="parTrans" cxnId="{E211F1EF-2DA9-6446-A55E-3F7044433D8A}">
      <dgm:prSet/>
      <dgm:spPr/>
      <dgm:t>
        <a:bodyPr/>
        <a:lstStyle/>
        <a:p>
          <a:pPr algn="ctr"/>
          <a:endParaRPr lang="es-ES" sz="2800"/>
        </a:p>
      </dgm:t>
    </dgm:pt>
    <dgm:pt modelId="{1DE22DF4-7663-534D-8C6A-129264F09996}" type="sibTrans" cxnId="{E211F1EF-2DA9-6446-A55E-3F7044433D8A}">
      <dgm:prSet custT="1"/>
      <dgm:spPr/>
      <dgm:t>
        <a:bodyPr/>
        <a:lstStyle/>
        <a:p>
          <a:pPr algn="ctr"/>
          <a:r>
            <a:rPr lang="es-ES" sz="800"/>
            <a:t>Lic. Jorge A. Mamani Marin</a:t>
          </a:r>
        </a:p>
      </dgm:t>
    </dgm:pt>
    <dgm:pt modelId="{200D75D9-B685-F54D-8CFA-172C1EFE70FC}">
      <dgm:prSet phldrT="[Texto]" custT="1"/>
      <dgm:spPr>
        <a:solidFill>
          <a:srgbClr val="C42B72"/>
        </a:solidFill>
      </dgm:spPr>
      <dgm:t>
        <a:bodyPr/>
        <a:lstStyle/>
        <a:p>
          <a:pPr algn="ctr"/>
          <a:r>
            <a:rPr lang="es-ES" sz="900" dirty="0"/>
            <a:t>Componente Educación Alimentaria Nutricional</a:t>
          </a:r>
        </a:p>
      </dgm:t>
    </dgm:pt>
    <dgm:pt modelId="{7734F68A-F06C-DA4E-AC36-C369F8DE4277}" type="parTrans" cxnId="{81B1845C-97CD-F049-B90C-56EDCE36143C}">
      <dgm:prSet/>
      <dgm:spPr/>
      <dgm:t>
        <a:bodyPr/>
        <a:lstStyle/>
        <a:p>
          <a:pPr algn="ctr"/>
          <a:endParaRPr lang="es-ES" sz="2800"/>
        </a:p>
      </dgm:t>
    </dgm:pt>
    <dgm:pt modelId="{D4173CEC-11CE-F64C-8A92-6AF8E167D20C}" type="sibTrans" cxnId="{81B1845C-97CD-F049-B90C-56EDCE36143C}">
      <dgm:prSet custT="1"/>
      <dgm:spPr/>
      <dgm:t>
        <a:bodyPr/>
        <a:lstStyle/>
        <a:p>
          <a:pPr algn="ctr"/>
          <a:r>
            <a:rPr lang="es-ES" sz="900"/>
            <a:t>Lic. Wendy Mujica</a:t>
          </a:r>
        </a:p>
      </dgm:t>
    </dgm:pt>
    <dgm:pt modelId="{7C6C7F92-21CA-9B4B-B848-D7A6FCF87B38}">
      <dgm:prSet phldrT="[Texto]" custT="1"/>
      <dgm:spPr>
        <a:solidFill>
          <a:srgbClr val="C42B72"/>
        </a:solidFill>
      </dgm:spPr>
      <dgm:t>
        <a:bodyPr/>
        <a:lstStyle/>
        <a:p>
          <a:pPr algn="ctr"/>
          <a:r>
            <a:rPr lang="es-ES" sz="900" dirty="0"/>
            <a:t>Componente: Recreos Saludables</a:t>
          </a:r>
        </a:p>
      </dgm:t>
    </dgm:pt>
    <dgm:pt modelId="{6128D70C-250D-1A43-B225-A5635410F162}" type="parTrans" cxnId="{1161BB21-F90C-AD42-973C-AA0ED2B3EB64}">
      <dgm:prSet/>
      <dgm:spPr/>
      <dgm:t>
        <a:bodyPr/>
        <a:lstStyle/>
        <a:p>
          <a:pPr algn="ctr"/>
          <a:endParaRPr lang="es-ES" sz="2800"/>
        </a:p>
      </dgm:t>
    </dgm:pt>
    <dgm:pt modelId="{44242D3A-FF57-634B-A911-3C1D20273C00}" type="sibTrans" cxnId="{1161BB21-F90C-AD42-973C-AA0ED2B3EB64}">
      <dgm:prSet custT="1"/>
      <dgm:spPr/>
      <dgm:t>
        <a:bodyPr/>
        <a:lstStyle/>
        <a:p>
          <a:pPr algn="ctr"/>
          <a:r>
            <a:rPr lang="es-ES" sz="900"/>
            <a:t>Lic. Veronica Ruíz </a:t>
          </a:r>
        </a:p>
      </dgm:t>
    </dgm:pt>
    <dgm:pt modelId="{378A2DA8-3551-114F-A343-87ED8F87C1AF}">
      <dgm:prSet phldrT="[Texto]" custT="1"/>
      <dgm:spPr>
        <a:solidFill>
          <a:srgbClr val="C42B72"/>
        </a:solidFill>
      </dgm:spPr>
      <dgm:t>
        <a:bodyPr/>
        <a:lstStyle/>
        <a:p>
          <a:pPr algn="ctr"/>
          <a:r>
            <a:rPr lang="es-ES" sz="900" dirty="0"/>
            <a:t>Componente: Manejo de Residuos sólidos - Reciclaje</a:t>
          </a:r>
        </a:p>
      </dgm:t>
    </dgm:pt>
    <dgm:pt modelId="{10F25A0D-ADFA-074B-98F1-D4C2292EFC1F}" type="parTrans" cxnId="{DC570AE4-693E-6643-9C19-A705CB2707D9}">
      <dgm:prSet/>
      <dgm:spPr/>
      <dgm:t>
        <a:bodyPr/>
        <a:lstStyle/>
        <a:p>
          <a:pPr algn="ctr"/>
          <a:endParaRPr lang="es-ES" sz="2800"/>
        </a:p>
      </dgm:t>
    </dgm:pt>
    <dgm:pt modelId="{33D1778E-A824-5E4E-8D08-5566399AC18B}" type="sibTrans" cxnId="{DC570AE4-693E-6643-9C19-A705CB2707D9}">
      <dgm:prSet custT="1"/>
      <dgm:spPr/>
      <dgm:t>
        <a:bodyPr/>
        <a:lstStyle/>
        <a:p>
          <a:pPr algn="ctr"/>
          <a:r>
            <a:rPr lang="es-ES" sz="900"/>
            <a:t>Lic. Laura Choque</a:t>
          </a:r>
        </a:p>
      </dgm:t>
    </dgm:pt>
    <dgm:pt modelId="{FAD8AEED-D381-0146-920E-7DDD36D22220}">
      <dgm:prSet phldrT="[Texto]" custT="1"/>
      <dgm:spPr>
        <a:solidFill>
          <a:srgbClr val="C42B72"/>
        </a:solidFill>
      </dgm:spPr>
      <dgm:t>
        <a:bodyPr/>
        <a:lstStyle/>
        <a:p>
          <a:pPr algn="ctr"/>
          <a:r>
            <a:rPr lang="es-ES" sz="900" dirty="0"/>
            <a:t>Componente: Vigilancia Alimentaria Nutricional del Escolar</a:t>
          </a:r>
        </a:p>
      </dgm:t>
    </dgm:pt>
    <dgm:pt modelId="{D174594B-7AF9-3946-994C-29E6EE410AEC}" type="parTrans" cxnId="{E325D48B-1D8C-5046-B0AB-D241C3369342}">
      <dgm:prSet/>
      <dgm:spPr/>
      <dgm:t>
        <a:bodyPr/>
        <a:lstStyle/>
        <a:p>
          <a:pPr algn="ctr"/>
          <a:endParaRPr lang="es-ES" sz="2800"/>
        </a:p>
      </dgm:t>
    </dgm:pt>
    <dgm:pt modelId="{A2B5076F-AFA2-3842-885B-001FFF92D083}" type="sibTrans" cxnId="{E325D48B-1D8C-5046-B0AB-D241C3369342}">
      <dgm:prSet custT="1"/>
      <dgm:spPr/>
      <dgm:t>
        <a:bodyPr/>
        <a:lstStyle/>
        <a:p>
          <a:pPr algn="ctr"/>
          <a:r>
            <a:rPr lang="es-ES" sz="900"/>
            <a:t>Lic. Liliana Arroyo</a:t>
          </a:r>
        </a:p>
      </dgm:t>
    </dgm:pt>
    <dgm:pt modelId="{7F7BA3E8-EBE8-824F-8320-12C27C9217BE}">
      <dgm:prSet phldrT="[Texto]" custT="1"/>
      <dgm:spPr>
        <a:solidFill>
          <a:srgbClr val="C42B72"/>
        </a:solidFill>
      </dgm:spPr>
      <dgm:t>
        <a:bodyPr/>
        <a:lstStyle/>
        <a:p>
          <a:pPr algn="ctr"/>
          <a:r>
            <a:rPr lang="es-ES" sz="900" dirty="0"/>
            <a:t>Apoyo a Planificación Alimentaria Nutricional</a:t>
          </a:r>
        </a:p>
      </dgm:t>
    </dgm:pt>
    <dgm:pt modelId="{15295BA2-407F-174D-BA7E-DABFBEAAF3E8}" type="parTrans" cxnId="{427C2988-8E94-2B4B-8CB4-132C7DAFF0CF}">
      <dgm:prSet/>
      <dgm:spPr/>
      <dgm:t>
        <a:bodyPr/>
        <a:lstStyle/>
        <a:p>
          <a:pPr algn="ctr"/>
          <a:endParaRPr lang="es-ES" sz="2800"/>
        </a:p>
      </dgm:t>
    </dgm:pt>
    <dgm:pt modelId="{5C266E1D-7F6E-CB48-A165-53C12622854F}" type="sibTrans" cxnId="{427C2988-8E94-2B4B-8CB4-132C7DAFF0CF}">
      <dgm:prSet custT="1"/>
      <dgm:spPr/>
      <dgm:t>
        <a:bodyPr/>
        <a:lstStyle/>
        <a:p>
          <a:pPr algn="ctr"/>
          <a:r>
            <a:rPr lang="es-ES" sz="900"/>
            <a:t>Lic. Oriana Aguirre</a:t>
          </a:r>
        </a:p>
      </dgm:t>
    </dgm:pt>
    <dgm:pt modelId="{C3422CA9-AF07-4E4C-A792-9E524F59912D}" type="asst">
      <dgm:prSet phldrT="[Texto]" custT="1"/>
      <dgm:spPr>
        <a:solidFill>
          <a:srgbClr val="F7B485"/>
        </a:solidFill>
      </dgm:spPr>
      <dgm:t>
        <a:bodyPr/>
        <a:lstStyle/>
        <a:p>
          <a:pPr algn="ctr"/>
          <a:r>
            <a:rPr lang="es-ES" sz="900"/>
            <a:t>Consultor: Responsable de Huertos Pedagógicos Escolares</a:t>
          </a:r>
        </a:p>
      </dgm:t>
    </dgm:pt>
    <dgm:pt modelId="{F4368F5E-5C18-FB4B-AC75-CE4707AC6002}" type="parTrans" cxnId="{6FD586C8-7404-394D-BA7A-9E1AB2D8FFB7}">
      <dgm:prSet/>
      <dgm:spPr/>
      <dgm:t>
        <a:bodyPr/>
        <a:lstStyle/>
        <a:p>
          <a:endParaRPr lang="es-ES" sz="2800"/>
        </a:p>
      </dgm:t>
    </dgm:pt>
    <dgm:pt modelId="{658BA307-BAB5-3D4B-B833-8FD62E36429F}" type="sibTrans" cxnId="{6FD586C8-7404-394D-BA7A-9E1AB2D8FFB7}">
      <dgm:prSet custT="1"/>
      <dgm:spPr/>
      <dgm:t>
        <a:bodyPr/>
        <a:lstStyle/>
        <a:p>
          <a:pPr algn="ctr"/>
          <a:r>
            <a:rPr lang="es-ES" sz="900"/>
            <a:t>Lic. Sandra V. Arcani</a:t>
          </a:r>
        </a:p>
      </dgm:t>
    </dgm:pt>
    <dgm:pt modelId="{6AE61725-1A47-0942-8ACD-176094BA18C6}" type="asst">
      <dgm:prSet phldrT="[Texto]" custT="1"/>
      <dgm:spPr>
        <a:solidFill>
          <a:srgbClr val="F7B485"/>
        </a:solidFill>
      </dgm:spPr>
      <dgm:t>
        <a:bodyPr/>
        <a:lstStyle/>
        <a:p>
          <a:pPr algn="ctr"/>
          <a:r>
            <a:rPr lang="es-ES" sz="900" dirty="0"/>
            <a:t>Consultor: Apoyo Técnico en Huertos Pedagógicos Escolares</a:t>
          </a:r>
        </a:p>
      </dgm:t>
    </dgm:pt>
    <dgm:pt modelId="{29059A8B-F9F2-1C45-B049-2740682EF99A}" type="parTrans" cxnId="{EB6B1A1C-CA40-E741-BBE2-C1FF0E982D3E}">
      <dgm:prSet/>
      <dgm:spPr/>
      <dgm:t>
        <a:bodyPr/>
        <a:lstStyle/>
        <a:p>
          <a:endParaRPr lang="es-ES" sz="2800"/>
        </a:p>
      </dgm:t>
    </dgm:pt>
    <dgm:pt modelId="{59B4ABFC-7A5B-DB45-A4C8-44A8105D9388}" type="sibTrans" cxnId="{EB6B1A1C-CA40-E741-BBE2-C1FF0E982D3E}">
      <dgm:prSet custT="1"/>
      <dgm:spPr/>
      <dgm:t>
        <a:bodyPr/>
        <a:lstStyle/>
        <a:p>
          <a:r>
            <a:rPr lang="es-ES" sz="900" dirty="0"/>
            <a:t>Lic. Misael </a:t>
          </a:r>
          <a:r>
            <a:rPr lang="es-ES" sz="900" dirty="0" err="1"/>
            <a:t>Eliazer</a:t>
          </a:r>
          <a:r>
            <a:rPr lang="es-ES" sz="900" dirty="0"/>
            <a:t> Paco Poma</a:t>
          </a:r>
        </a:p>
      </dgm:t>
    </dgm:pt>
    <dgm:pt modelId="{D8C7C832-9409-954A-B466-118BA421F13D}" type="pres">
      <dgm:prSet presAssocID="{E2C926D6-01DC-9446-AF61-F34D293DD64F}" presName="hierChild1" presStyleCnt="0">
        <dgm:presLayoutVars>
          <dgm:orgChart val="1"/>
          <dgm:chPref val="1"/>
          <dgm:dir/>
          <dgm:animOne val="branch"/>
          <dgm:animLvl val="lvl"/>
          <dgm:resizeHandles/>
        </dgm:presLayoutVars>
      </dgm:prSet>
      <dgm:spPr/>
      <dgm:t>
        <a:bodyPr/>
        <a:lstStyle/>
        <a:p>
          <a:endParaRPr lang="es-ES"/>
        </a:p>
      </dgm:t>
    </dgm:pt>
    <dgm:pt modelId="{20491201-3B4E-4944-9ED7-59323AC0147F}" type="pres">
      <dgm:prSet presAssocID="{1C56C59D-08AE-2D4F-8D05-78475E42E4EF}" presName="hierRoot1" presStyleCnt="0">
        <dgm:presLayoutVars>
          <dgm:hierBranch val="init"/>
        </dgm:presLayoutVars>
      </dgm:prSet>
      <dgm:spPr/>
    </dgm:pt>
    <dgm:pt modelId="{DA789ED1-EA2E-8E4C-B5CE-63D7C8F0FB3B}" type="pres">
      <dgm:prSet presAssocID="{1C56C59D-08AE-2D4F-8D05-78475E42E4EF}" presName="rootComposite1" presStyleCnt="0"/>
      <dgm:spPr/>
    </dgm:pt>
    <dgm:pt modelId="{08C971C7-6677-2A41-BE6F-67A58CE1453D}" type="pres">
      <dgm:prSet presAssocID="{1C56C59D-08AE-2D4F-8D05-78475E42E4EF}" presName="rootText1" presStyleLbl="node0" presStyleIdx="0" presStyleCnt="1" custScaleX="137897">
        <dgm:presLayoutVars>
          <dgm:chMax/>
          <dgm:chPref val="3"/>
        </dgm:presLayoutVars>
      </dgm:prSet>
      <dgm:spPr/>
      <dgm:t>
        <a:bodyPr/>
        <a:lstStyle/>
        <a:p>
          <a:endParaRPr lang="es-ES"/>
        </a:p>
      </dgm:t>
    </dgm:pt>
    <dgm:pt modelId="{06835148-16E1-194E-BA18-B2FA13B766E3}" type="pres">
      <dgm:prSet presAssocID="{1C56C59D-08AE-2D4F-8D05-78475E42E4EF}" presName="titleText1" presStyleLbl="fgAcc0" presStyleIdx="0" presStyleCnt="1" custScaleX="149244">
        <dgm:presLayoutVars>
          <dgm:chMax val="0"/>
          <dgm:chPref val="0"/>
        </dgm:presLayoutVars>
      </dgm:prSet>
      <dgm:spPr/>
      <dgm:t>
        <a:bodyPr/>
        <a:lstStyle/>
        <a:p>
          <a:endParaRPr lang="es-ES"/>
        </a:p>
      </dgm:t>
    </dgm:pt>
    <dgm:pt modelId="{13DA0945-AE9F-2B46-9C16-D90C997038D9}" type="pres">
      <dgm:prSet presAssocID="{1C56C59D-08AE-2D4F-8D05-78475E42E4EF}" presName="rootConnector1" presStyleLbl="node1" presStyleIdx="0" presStyleCnt="8"/>
      <dgm:spPr/>
      <dgm:t>
        <a:bodyPr/>
        <a:lstStyle/>
        <a:p>
          <a:endParaRPr lang="es-ES"/>
        </a:p>
      </dgm:t>
    </dgm:pt>
    <dgm:pt modelId="{328C7D02-4572-4241-A56C-7A67F983C4D6}" type="pres">
      <dgm:prSet presAssocID="{1C56C59D-08AE-2D4F-8D05-78475E42E4EF}" presName="hierChild2" presStyleCnt="0"/>
      <dgm:spPr/>
    </dgm:pt>
    <dgm:pt modelId="{F0D2E23B-1534-8740-9DCB-1608026D946B}" type="pres">
      <dgm:prSet presAssocID="{B5B251BA-A77B-2242-944E-6DFFE400AA79}" presName="Name37" presStyleLbl="parChTrans1D2" presStyleIdx="0" presStyleCnt="5"/>
      <dgm:spPr/>
      <dgm:t>
        <a:bodyPr/>
        <a:lstStyle/>
        <a:p>
          <a:endParaRPr lang="es-ES"/>
        </a:p>
      </dgm:t>
    </dgm:pt>
    <dgm:pt modelId="{F5819D3D-7D69-724E-95E9-296C8D2167C8}" type="pres">
      <dgm:prSet presAssocID="{D3E729CA-FF4D-EA42-AEA8-4CDA208A62F0}" presName="hierRoot2" presStyleCnt="0">
        <dgm:presLayoutVars>
          <dgm:hierBranch val="init"/>
        </dgm:presLayoutVars>
      </dgm:prSet>
      <dgm:spPr/>
    </dgm:pt>
    <dgm:pt modelId="{00516640-A69A-E246-9AC4-64E984BA09A1}" type="pres">
      <dgm:prSet presAssocID="{D3E729CA-FF4D-EA42-AEA8-4CDA208A62F0}" presName="rootComposite" presStyleCnt="0"/>
      <dgm:spPr/>
    </dgm:pt>
    <dgm:pt modelId="{E03A897C-4AB4-F84D-8949-1196A54D4AB0}" type="pres">
      <dgm:prSet presAssocID="{D3E729CA-FF4D-EA42-AEA8-4CDA208A62F0}" presName="rootText" presStyleLbl="node1" presStyleIdx="0" presStyleCnt="8">
        <dgm:presLayoutVars>
          <dgm:chMax/>
          <dgm:chPref val="3"/>
        </dgm:presLayoutVars>
      </dgm:prSet>
      <dgm:spPr/>
      <dgm:t>
        <a:bodyPr/>
        <a:lstStyle/>
        <a:p>
          <a:endParaRPr lang="es-ES"/>
        </a:p>
      </dgm:t>
    </dgm:pt>
    <dgm:pt modelId="{0B8B74C6-7230-0343-BF00-4F0E583E8025}" type="pres">
      <dgm:prSet presAssocID="{D3E729CA-FF4D-EA42-AEA8-4CDA208A62F0}" presName="titleText2" presStyleLbl="fgAcc1" presStyleIdx="0" presStyleCnt="8" custScaleX="140714">
        <dgm:presLayoutVars>
          <dgm:chMax val="0"/>
          <dgm:chPref val="0"/>
        </dgm:presLayoutVars>
      </dgm:prSet>
      <dgm:spPr/>
      <dgm:t>
        <a:bodyPr/>
        <a:lstStyle/>
        <a:p>
          <a:endParaRPr lang="es-ES"/>
        </a:p>
      </dgm:t>
    </dgm:pt>
    <dgm:pt modelId="{205EE475-7406-1447-8552-01ABB68727F8}" type="pres">
      <dgm:prSet presAssocID="{D3E729CA-FF4D-EA42-AEA8-4CDA208A62F0}" presName="rootConnector" presStyleLbl="node2" presStyleIdx="0" presStyleCnt="0"/>
      <dgm:spPr/>
      <dgm:t>
        <a:bodyPr/>
        <a:lstStyle/>
        <a:p>
          <a:endParaRPr lang="es-ES"/>
        </a:p>
      </dgm:t>
    </dgm:pt>
    <dgm:pt modelId="{DD819CCC-C561-1541-8F17-721091F33A9E}" type="pres">
      <dgm:prSet presAssocID="{D3E729CA-FF4D-EA42-AEA8-4CDA208A62F0}" presName="hierChild4" presStyleCnt="0"/>
      <dgm:spPr/>
    </dgm:pt>
    <dgm:pt modelId="{0C0F7656-61E6-1144-9825-EF2D9F97544B}" type="pres">
      <dgm:prSet presAssocID="{7734F68A-F06C-DA4E-AC36-C369F8DE4277}" presName="Name37" presStyleLbl="parChTrans1D3" presStyleIdx="0" presStyleCnt="6"/>
      <dgm:spPr/>
      <dgm:t>
        <a:bodyPr/>
        <a:lstStyle/>
        <a:p>
          <a:endParaRPr lang="es-ES"/>
        </a:p>
      </dgm:t>
    </dgm:pt>
    <dgm:pt modelId="{2E3E8CCD-0A91-4642-B9AC-8A0D21C53237}" type="pres">
      <dgm:prSet presAssocID="{200D75D9-B685-F54D-8CFA-172C1EFE70FC}" presName="hierRoot2" presStyleCnt="0">
        <dgm:presLayoutVars>
          <dgm:hierBranch val="init"/>
        </dgm:presLayoutVars>
      </dgm:prSet>
      <dgm:spPr/>
    </dgm:pt>
    <dgm:pt modelId="{A3E7EE3D-4049-CE4D-B40C-2CE89E8BCF26}" type="pres">
      <dgm:prSet presAssocID="{200D75D9-B685-F54D-8CFA-172C1EFE70FC}" presName="rootComposite" presStyleCnt="0"/>
      <dgm:spPr/>
    </dgm:pt>
    <dgm:pt modelId="{9D271849-F512-404A-89C0-02B029EEB3CD}" type="pres">
      <dgm:prSet presAssocID="{200D75D9-B685-F54D-8CFA-172C1EFE70FC}" presName="rootText" presStyleLbl="node1" presStyleIdx="1" presStyleCnt="8">
        <dgm:presLayoutVars>
          <dgm:chMax/>
          <dgm:chPref val="3"/>
        </dgm:presLayoutVars>
      </dgm:prSet>
      <dgm:spPr/>
      <dgm:t>
        <a:bodyPr/>
        <a:lstStyle/>
        <a:p>
          <a:endParaRPr lang="es-ES"/>
        </a:p>
      </dgm:t>
    </dgm:pt>
    <dgm:pt modelId="{6B674F4E-C855-A44E-B0A1-6ADA8372FDAE}" type="pres">
      <dgm:prSet presAssocID="{200D75D9-B685-F54D-8CFA-172C1EFE70FC}" presName="titleText2" presStyleLbl="fgAcc1" presStyleIdx="1" presStyleCnt="8">
        <dgm:presLayoutVars>
          <dgm:chMax val="0"/>
          <dgm:chPref val="0"/>
        </dgm:presLayoutVars>
      </dgm:prSet>
      <dgm:spPr/>
      <dgm:t>
        <a:bodyPr/>
        <a:lstStyle/>
        <a:p>
          <a:endParaRPr lang="es-ES"/>
        </a:p>
      </dgm:t>
    </dgm:pt>
    <dgm:pt modelId="{CB5897AE-F0A6-5D4A-8CEE-5EEC3D6C7A4C}" type="pres">
      <dgm:prSet presAssocID="{200D75D9-B685-F54D-8CFA-172C1EFE70FC}" presName="rootConnector" presStyleLbl="node3" presStyleIdx="0" presStyleCnt="0"/>
      <dgm:spPr/>
      <dgm:t>
        <a:bodyPr/>
        <a:lstStyle/>
        <a:p>
          <a:endParaRPr lang="es-ES"/>
        </a:p>
      </dgm:t>
    </dgm:pt>
    <dgm:pt modelId="{5EEA317F-795A-4543-8FA3-F1EA7DE42E05}" type="pres">
      <dgm:prSet presAssocID="{200D75D9-B685-F54D-8CFA-172C1EFE70FC}" presName="hierChild4" presStyleCnt="0"/>
      <dgm:spPr/>
    </dgm:pt>
    <dgm:pt modelId="{386FEC36-4BF1-874B-9C92-1F194071F10C}" type="pres">
      <dgm:prSet presAssocID="{200D75D9-B685-F54D-8CFA-172C1EFE70FC}" presName="hierChild5" presStyleCnt="0"/>
      <dgm:spPr/>
    </dgm:pt>
    <dgm:pt modelId="{9B67C92D-CA05-C845-8469-BB822F4F22FB}" type="pres">
      <dgm:prSet presAssocID="{D3E729CA-FF4D-EA42-AEA8-4CDA208A62F0}" presName="hierChild5" presStyleCnt="0"/>
      <dgm:spPr/>
    </dgm:pt>
    <dgm:pt modelId="{2B47DE35-5650-1442-9CBC-E20BC328B383}" type="pres">
      <dgm:prSet presAssocID="{A9EEEF5B-6BC0-5A41-BB1D-265263B2C229}" presName="Name37" presStyleLbl="parChTrans1D2" presStyleIdx="1" presStyleCnt="5"/>
      <dgm:spPr/>
      <dgm:t>
        <a:bodyPr/>
        <a:lstStyle/>
        <a:p>
          <a:endParaRPr lang="es-ES"/>
        </a:p>
      </dgm:t>
    </dgm:pt>
    <dgm:pt modelId="{420F648E-3F93-9845-BF6F-ED4EB604BC6F}" type="pres">
      <dgm:prSet presAssocID="{65DD4190-2A0F-3348-BF5D-76AC4ABB4C12}" presName="hierRoot2" presStyleCnt="0">
        <dgm:presLayoutVars>
          <dgm:hierBranch val="init"/>
        </dgm:presLayoutVars>
      </dgm:prSet>
      <dgm:spPr/>
    </dgm:pt>
    <dgm:pt modelId="{36FC9F09-C4ED-6948-A38B-FC1F64471DD2}" type="pres">
      <dgm:prSet presAssocID="{65DD4190-2A0F-3348-BF5D-76AC4ABB4C12}" presName="rootComposite" presStyleCnt="0"/>
      <dgm:spPr/>
    </dgm:pt>
    <dgm:pt modelId="{87EBA2B2-E5F9-514E-81A2-A243A1951FEF}" type="pres">
      <dgm:prSet presAssocID="{65DD4190-2A0F-3348-BF5D-76AC4ABB4C12}" presName="rootText" presStyleLbl="node1" presStyleIdx="2" presStyleCnt="8" custScaleX="155837">
        <dgm:presLayoutVars>
          <dgm:chMax/>
          <dgm:chPref val="3"/>
        </dgm:presLayoutVars>
      </dgm:prSet>
      <dgm:spPr/>
      <dgm:t>
        <a:bodyPr/>
        <a:lstStyle/>
        <a:p>
          <a:endParaRPr lang="es-ES"/>
        </a:p>
      </dgm:t>
    </dgm:pt>
    <dgm:pt modelId="{2D24DAD6-185A-AB47-8AEC-B73F09DB6DFE}" type="pres">
      <dgm:prSet presAssocID="{65DD4190-2A0F-3348-BF5D-76AC4ABB4C12}" presName="titleText2" presStyleLbl="fgAcc1" presStyleIdx="2" presStyleCnt="8" custScaleX="151146">
        <dgm:presLayoutVars>
          <dgm:chMax val="0"/>
          <dgm:chPref val="0"/>
        </dgm:presLayoutVars>
      </dgm:prSet>
      <dgm:spPr/>
      <dgm:t>
        <a:bodyPr/>
        <a:lstStyle/>
        <a:p>
          <a:endParaRPr lang="es-ES"/>
        </a:p>
      </dgm:t>
    </dgm:pt>
    <dgm:pt modelId="{8D1A54EC-370F-7A4A-9E22-8097A650751B}" type="pres">
      <dgm:prSet presAssocID="{65DD4190-2A0F-3348-BF5D-76AC4ABB4C12}" presName="rootConnector" presStyleLbl="node2" presStyleIdx="0" presStyleCnt="0"/>
      <dgm:spPr/>
      <dgm:t>
        <a:bodyPr/>
        <a:lstStyle/>
        <a:p>
          <a:endParaRPr lang="es-ES"/>
        </a:p>
      </dgm:t>
    </dgm:pt>
    <dgm:pt modelId="{D9010C20-C46D-264E-9D08-E8E085DC9F3F}" type="pres">
      <dgm:prSet presAssocID="{65DD4190-2A0F-3348-BF5D-76AC4ABB4C12}" presName="hierChild4" presStyleCnt="0"/>
      <dgm:spPr/>
    </dgm:pt>
    <dgm:pt modelId="{036D713F-EB41-D143-BFE9-64E9F06385CD}" type="pres">
      <dgm:prSet presAssocID="{15295BA2-407F-174D-BA7E-DABFBEAAF3E8}" presName="Name37" presStyleLbl="parChTrans1D3" presStyleIdx="1" presStyleCnt="6"/>
      <dgm:spPr/>
      <dgm:t>
        <a:bodyPr/>
        <a:lstStyle/>
        <a:p>
          <a:endParaRPr lang="es-ES"/>
        </a:p>
      </dgm:t>
    </dgm:pt>
    <dgm:pt modelId="{584208F6-DA6D-2342-9FEC-64488773883E}" type="pres">
      <dgm:prSet presAssocID="{7F7BA3E8-EBE8-824F-8320-12C27C9217BE}" presName="hierRoot2" presStyleCnt="0">
        <dgm:presLayoutVars>
          <dgm:hierBranch val="init"/>
        </dgm:presLayoutVars>
      </dgm:prSet>
      <dgm:spPr/>
    </dgm:pt>
    <dgm:pt modelId="{7A7B6D02-F8E3-5B48-B944-23714A6952BF}" type="pres">
      <dgm:prSet presAssocID="{7F7BA3E8-EBE8-824F-8320-12C27C9217BE}" presName="rootComposite" presStyleCnt="0"/>
      <dgm:spPr/>
    </dgm:pt>
    <dgm:pt modelId="{AB34ED17-D6F0-1B45-AFFD-E6E9B4F83684}" type="pres">
      <dgm:prSet presAssocID="{7F7BA3E8-EBE8-824F-8320-12C27C9217BE}" presName="rootText" presStyleLbl="node1" presStyleIdx="3" presStyleCnt="8" custScaleX="119407">
        <dgm:presLayoutVars>
          <dgm:chMax/>
          <dgm:chPref val="3"/>
        </dgm:presLayoutVars>
      </dgm:prSet>
      <dgm:spPr/>
      <dgm:t>
        <a:bodyPr/>
        <a:lstStyle/>
        <a:p>
          <a:endParaRPr lang="es-ES"/>
        </a:p>
      </dgm:t>
    </dgm:pt>
    <dgm:pt modelId="{D79067DE-C648-0E4C-B18A-FE0DFBB3726F}" type="pres">
      <dgm:prSet presAssocID="{7F7BA3E8-EBE8-824F-8320-12C27C9217BE}" presName="titleText2" presStyleLbl="fgAcc1" presStyleIdx="3" presStyleCnt="8">
        <dgm:presLayoutVars>
          <dgm:chMax val="0"/>
          <dgm:chPref val="0"/>
        </dgm:presLayoutVars>
      </dgm:prSet>
      <dgm:spPr/>
      <dgm:t>
        <a:bodyPr/>
        <a:lstStyle/>
        <a:p>
          <a:endParaRPr lang="es-ES"/>
        </a:p>
      </dgm:t>
    </dgm:pt>
    <dgm:pt modelId="{9F6F5F6C-D394-8941-AFC1-76EE964EB2DA}" type="pres">
      <dgm:prSet presAssocID="{7F7BA3E8-EBE8-824F-8320-12C27C9217BE}" presName="rootConnector" presStyleLbl="node3" presStyleIdx="0" presStyleCnt="0"/>
      <dgm:spPr/>
      <dgm:t>
        <a:bodyPr/>
        <a:lstStyle/>
        <a:p>
          <a:endParaRPr lang="es-ES"/>
        </a:p>
      </dgm:t>
    </dgm:pt>
    <dgm:pt modelId="{09E42C3A-215E-D443-BE6B-E4434C0A115F}" type="pres">
      <dgm:prSet presAssocID="{7F7BA3E8-EBE8-824F-8320-12C27C9217BE}" presName="hierChild4" presStyleCnt="0"/>
      <dgm:spPr/>
    </dgm:pt>
    <dgm:pt modelId="{104C4D8C-2FD0-D84E-93D7-C6CFFCD19752}" type="pres">
      <dgm:prSet presAssocID="{7F7BA3E8-EBE8-824F-8320-12C27C9217BE}" presName="hierChild5" presStyleCnt="0"/>
      <dgm:spPr/>
    </dgm:pt>
    <dgm:pt modelId="{8CA60C52-F693-404F-A661-A8E7FFD3A3C5}" type="pres">
      <dgm:prSet presAssocID="{6128D70C-250D-1A43-B225-A5635410F162}" presName="Name37" presStyleLbl="parChTrans1D3" presStyleIdx="2" presStyleCnt="6"/>
      <dgm:spPr/>
      <dgm:t>
        <a:bodyPr/>
        <a:lstStyle/>
        <a:p>
          <a:endParaRPr lang="es-ES"/>
        </a:p>
      </dgm:t>
    </dgm:pt>
    <dgm:pt modelId="{2FB941F9-36A6-F940-B504-011B82A748A4}" type="pres">
      <dgm:prSet presAssocID="{7C6C7F92-21CA-9B4B-B848-D7A6FCF87B38}" presName="hierRoot2" presStyleCnt="0">
        <dgm:presLayoutVars>
          <dgm:hierBranch val="init"/>
        </dgm:presLayoutVars>
      </dgm:prSet>
      <dgm:spPr/>
    </dgm:pt>
    <dgm:pt modelId="{8B69D24A-9256-1545-B9C6-BAB48F201358}" type="pres">
      <dgm:prSet presAssocID="{7C6C7F92-21CA-9B4B-B848-D7A6FCF87B38}" presName="rootComposite" presStyleCnt="0"/>
      <dgm:spPr/>
    </dgm:pt>
    <dgm:pt modelId="{197FF724-C4DF-6A4F-8479-E5C3CCE4D5C5}" type="pres">
      <dgm:prSet presAssocID="{7C6C7F92-21CA-9B4B-B848-D7A6FCF87B38}" presName="rootText" presStyleLbl="node1" presStyleIdx="4" presStyleCnt="8" custScaleX="116444">
        <dgm:presLayoutVars>
          <dgm:chMax/>
          <dgm:chPref val="3"/>
        </dgm:presLayoutVars>
      </dgm:prSet>
      <dgm:spPr/>
      <dgm:t>
        <a:bodyPr/>
        <a:lstStyle/>
        <a:p>
          <a:endParaRPr lang="es-ES"/>
        </a:p>
      </dgm:t>
    </dgm:pt>
    <dgm:pt modelId="{2AC8376E-07F9-A64F-B6CF-43ED3F84BC99}" type="pres">
      <dgm:prSet presAssocID="{7C6C7F92-21CA-9B4B-B848-D7A6FCF87B38}" presName="titleText2" presStyleLbl="fgAcc1" presStyleIdx="4" presStyleCnt="8">
        <dgm:presLayoutVars>
          <dgm:chMax val="0"/>
          <dgm:chPref val="0"/>
        </dgm:presLayoutVars>
      </dgm:prSet>
      <dgm:spPr/>
      <dgm:t>
        <a:bodyPr/>
        <a:lstStyle/>
        <a:p>
          <a:endParaRPr lang="es-ES"/>
        </a:p>
      </dgm:t>
    </dgm:pt>
    <dgm:pt modelId="{28DE8E2A-70CC-3041-9FC3-0F09681F3112}" type="pres">
      <dgm:prSet presAssocID="{7C6C7F92-21CA-9B4B-B848-D7A6FCF87B38}" presName="rootConnector" presStyleLbl="node3" presStyleIdx="0" presStyleCnt="0"/>
      <dgm:spPr/>
      <dgm:t>
        <a:bodyPr/>
        <a:lstStyle/>
        <a:p>
          <a:endParaRPr lang="es-ES"/>
        </a:p>
      </dgm:t>
    </dgm:pt>
    <dgm:pt modelId="{12F0AD53-46A2-7643-8FFA-C0CFC1535B00}" type="pres">
      <dgm:prSet presAssocID="{7C6C7F92-21CA-9B4B-B848-D7A6FCF87B38}" presName="hierChild4" presStyleCnt="0"/>
      <dgm:spPr/>
    </dgm:pt>
    <dgm:pt modelId="{5F7BF4AB-AFBA-7440-82DE-E4A8763A3EA5}" type="pres">
      <dgm:prSet presAssocID="{7C6C7F92-21CA-9B4B-B848-D7A6FCF87B38}" presName="hierChild5" presStyleCnt="0"/>
      <dgm:spPr/>
    </dgm:pt>
    <dgm:pt modelId="{3899A9B3-2639-3744-9961-569CFA91FF41}" type="pres">
      <dgm:prSet presAssocID="{10F25A0D-ADFA-074B-98F1-D4C2292EFC1F}" presName="Name37" presStyleLbl="parChTrans1D3" presStyleIdx="3" presStyleCnt="6"/>
      <dgm:spPr/>
      <dgm:t>
        <a:bodyPr/>
        <a:lstStyle/>
        <a:p>
          <a:endParaRPr lang="es-ES"/>
        </a:p>
      </dgm:t>
    </dgm:pt>
    <dgm:pt modelId="{07B35D6E-B2F3-E841-9A6B-96B2A7D592ED}" type="pres">
      <dgm:prSet presAssocID="{378A2DA8-3551-114F-A343-87ED8F87C1AF}" presName="hierRoot2" presStyleCnt="0">
        <dgm:presLayoutVars>
          <dgm:hierBranch val="init"/>
        </dgm:presLayoutVars>
      </dgm:prSet>
      <dgm:spPr/>
    </dgm:pt>
    <dgm:pt modelId="{BCEDAE26-CD3D-3942-B824-E74A47E36AB4}" type="pres">
      <dgm:prSet presAssocID="{378A2DA8-3551-114F-A343-87ED8F87C1AF}" presName="rootComposite" presStyleCnt="0"/>
      <dgm:spPr/>
    </dgm:pt>
    <dgm:pt modelId="{71980578-3D6C-AC47-B9B2-41016CCB63D6}" type="pres">
      <dgm:prSet presAssocID="{378A2DA8-3551-114F-A343-87ED8F87C1AF}" presName="rootText" presStyleLbl="node1" presStyleIdx="5" presStyleCnt="8" custScaleX="130183">
        <dgm:presLayoutVars>
          <dgm:chMax/>
          <dgm:chPref val="3"/>
        </dgm:presLayoutVars>
      </dgm:prSet>
      <dgm:spPr/>
      <dgm:t>
        <a:bodyPr/>
        <a:lstStyle/>
        <a:p>
          <a:endParaRPr lang="es-ES"/>
        </a:p>
      </dgm:t>
    </dgm:pt>
    <dgm:pt modelId="{B54732B7-E5B1-054F-B236-B064B8872020}" type="pres">
      <dgm:prSet presAssocID="{378A2DA8-3551-114F-A343-87ED8F87C1AF}" presName="titleText2" presStyleLbl="fgAcc1" presStyleIdx="5" presStyleCnt="8">
        <dgm:presLayoutVars>
          <dgm:chMax val="0"/>
          <dgm:chPref val="0"/>
        </dgm:presLayoutVars>
      </dgm:prSet>
      <dgm:spPr/>
      <dgm:t>
        <a:bodyPr/>
        <a:lstStyle/>
        <a:p>
          <a:endParaRPr lang="es-ES"/>
        </a:p>
      </dgm:t>
    </dgm:pt>
    <dgm:pt modelId="{F9C36315-791E-2349-9BDB-26B383009771}" type="pres">
      <dgm:prSet presAssocID="{378A2DA8-3551-114F-A343-87ED8F87C1AF}" presName="rootConnector" presStyleLbl="node3" presStyleIdx="0" presStyleCnt="0"/>
      <dgm:spPr/>
      <dgm:t>
        <a:bodyPr/>
        <a:lstStyle/>
        <a:p>
          <a:endParaRPr lang="es-ES"/>
        </a:p>
      </dgm:t>
    </dgm:pt>
    <dgm:pt modelId="{D3C674B2-2F55-B042-9BC8-298BC0C6EB3B}" type="pres">
      <dgm:prSet presAssocID="{378A2DA8-3551-114F-A343-87ED8F87C1AF}" presName="hierChild4" presStyleCnt="0"/>
      <dgm:spPr/>
    </dgm:pt>
    <dgm:pt modelId="{95AC7C42-891D-1743-A631-BCA7159143E1}" type="pres">
      <dgm:prSet presAssocID="{378A2DA8-3551-114F-A343-87ED8F87C1AF}" presName="hierChild5" presStyleCnt="0"/>
      <dgm:spPr/>
    </dgm:pt>
    <dgm:pt modelId="{3B1A0CBF-4F99-F24B-802B-563F6521DDB7}" type="pres">
      <dgm:prSet presAssocID="{D174594B-7AF9-3946-994C-29E6EE410AEC}" presName="Name37" presStyleLbl="parChTrans1D3" presStyleIdx="4" presStyleCnt="6"/>
      <dgm:spPr/>
      <dgm:t>
        <a:bodyPr/>
        <a:lstStyle/>
        <a:p>
          <a:endParaRPr lang="es-ES"/>
        </a:p>
      </dgm:t>
    </dgm:pt>
    <dgm:pt modelId="{25501D99-218B-CE4D-B06C-7B3E41E94103}" type="pres">
      <dgm:prSet presAssocID="{FAD8AEED-D381-0146-920E-7DDD36D22220}" presName="hierRoot2" presStyleCnt="0">
        <dgm:presLayoutVars>
          <dgm:hierBranch val="init"/>
        </dgm:presLayoutVars>
      </dgm:prSet>
      <dgm:spPr/>
    </dgm:pt>
    <dgm:pt modelId="{8CA07CDF-1961-CC48-A8B9-8CAD1BB9431C}" type="pres">
      <dgm:prSet presAssocID="{FAD8AEED-D381-0146-920E-7DDD36D22220}" presName="rootComposite" presStyleCnt="0"/>
      <dgm:spPr/>
    </dgm:pt>
    <dgm:pt modelId="{EF74B852-A4AC-044E-BED2-84D34C49A15D}" type="pres">
      <dgm:prSet presAssocID="{FAD8AEED-D381-0146-920E-7DDD36D22220}" presName="rootText" presStyleLbl="node1" presStyleIdx="6" presStyleCnt="8" custScaleX="115654">
        <dgm:presLayoutVars>
          <dgm:chMax/>
          <dgm:chPref val="3"/>
        </dgm:presLayoutVars>
      </dgm:prSet>
      <dgm:spPr/>
      <dgm:t>
        <a:bodyPr/>
        <a:lstStyle/>
        <a:p>
          <a:endParaRPr lang="es-ES"/>
        </a:p>
      </dgm:t>
    </dgm:pt>
    <dgm:pt modelId="{0B889D89-CD7D-3F44-A9E6-37AFF5A28AB8}" type="pres">
      <dgm:prSet presAssocID="{FAD8AEED-D381-0146-920E-7DDD36D22220}" presName="titleText2" presStyleLbl="fgAcc1" presStyleIdx="6" presStyleCnt="8">
        <dgm:presLayoutVars>
          <dgm:chMax val="0"/>
          <dgm:chPref val="0"/>
        </dgm:presLayoutVars>
      </dgm:prSet>
      <dgm:spPr/>
      <dgm:t>
        <a:bodyPr/>
        <a:lstStyle/>
        <a:p>
          <a:endParaRPr lang="es-ES"/>
        </a:p>
      </dgm:t>
    </dgm:pt>
    <dgm:pt modelId="{55F41316-9FCD-D043-9814-A580AC0DF685}" type="pres">
      <dgm:prSet presAssocID="{FAD8AEED-D381-0146-920E-7DDD36D22220}" presName="rootConnector" presStyleLbl="node3" presStyleIdx="0" presStyleCnt="0"/>
      <dgm:spPr/>
      <dgm:t>
        <a:bodyPr/>
        <a:lstStyle/>
        <a:p>
          <a:endParaRPr lang="es-ES"/>
        </a:p>
      </dgm:t>
    </dgm:pt>
    <dgm:pt modelId="{F24EC756-5BC1-4A49-B542-4B23507A3715}" type="pres">
      <dgm:prSet presAssocID="{FAD8AEED-D381-0146-920E-7DDD36D22220}" presName="hierChild4" presStyleCnt="0"/>
      <dgm:spPr/>
    </dgm:pt>
    <dgm:pt modelId="{FB924657-0C8F-AB49-9E4B-03889E099ED2}" type="pres">
      <dgm:prSet presAssocID="{FAD8AEED-D381-0146-920E-7DDD36D22220}" presName="hierChild5" presStyleCnt="0"/>
      <dgm:spPr/>
    </dgm:pt>
    <dgm:pt modelId="{04B89DD3-D1FB-774F-A86D-1C069EC576F2}" type="pres">
      <dgm:prSet presAssocID="{65DD4190-2A0F-3348-BF5D-76AC4ABB4C12}" presName="hierChild5" presStyleCnt="0"/>
      <dgm:spPr/>
    </dgm:pt>
    <dgm:pt modelId="{EB92F453-1BC0-6040-9C51-1B1A34FAF720}" type="pres">
      <dgm:prSet presAssocID="{882B0BD3-46A4-A646-A325-F17D898915A1}" presName="Name37" presStyleLbl="parChTrans1D2" presStyleIdx="2" presStyleCnt="5"/>
      <dgm:spPr/>
      <dgm:t>
        <a:bodyPr/>
        <a:lstStyle/>
        <a:p>
          <a:endParaRPr lang="es-ES"/>
        </a:p>
      </dgm:t>
    </dgm:pt>
    <dgm:pt modelId="{C348BEED-1ABC-CC4E-99EF-D941C3F9DD8D}" type="pres">
      <dgm:prSet presAssocID="{6F877AC9-F077-DF44-A3CE-97400FDABA7F}" presName="hierRoot2" presStyleCnt="0">
        <dgm:presLayoutVars>
          <dgm:hierBranch val="init"/>
        </dgm:presLayoutVars>
      </dgm:prSet>
      <dgm:spPr/>
    </dgm:pt>
    <dgm:pt modelId="{67846DF9-BBE5-8E4E-9829-0C6A0AD261FD}" type="pres">
      <dgm:prSet presAssocID="{6F877AC9-F077-DF44-A3CE-97400FDABA7F}" presName="rootComposite" presStyleCnt="0"/>
      <dgm:spPr/>
    </dgm:pt>
    <dgm:pt modelId="{7002EF91-D256-6D4B-AE21-C9AEF02195BE}" type="pres">
      <dgm:prSet presAssocID="{6F877AC9-F077-DF44-A3CE-97400FDABA7F}" presName="rootText" presStyleLbl="node1" presStyleIdx="7" presStyleCnt="8" custScaleX="141677" custLinFactX="71066" custLinFactNeighborX="100000" custLinFactNeighborY="3330">
        <dgm:presLayoutVars>
          <dgm:chMax/>
          <dgm:chPref val="3"/>
        </dgm:presLayoutVars>
      </dgm:prSet>
      <dgm:spPr/>
      <dgm:t>
        <a:bodyPr/>
        <a:lstStyle/>
        <a:p>
          <a:endParaRPr lang="es-ES"/>
        </a:p>
      </dgm:t>
    </dgm:pt>
    <dgm:pt modelId="{13511A77-13DE-E440-99DA-2E54CDF24290}" type="pres">
      <dgm:prSet presAssocID="{6F877AC9-F077-DF44-A3CE-97400FDABA7F}" presName="titleText2" presStyleLbl="fgAcc1" presStyleIdx="7" presStyleCnt="8" custScaleX="129640" custLinFactX="58031" custLinFactNeighborX="100000">
        <dgm:presLayoutVars>
          <dgm:chMax val="0"/>
          <dgm:chPref val="0"/>
        </dgm:presLayoutVars>
      </dgm:prSet>
      <dgm:spPr/>
      <dgm:t>
        <a:bodyPr/>
        <a:lstStyle/>
        <a:p>
          <a:endParaRPr lang="es-ES"/>
        </a:p>
      </dgm:t>
    </dgm:pt>
    <dgm:pt modelId="{68B79F4B-FB82-7E44-B327-E9243AC2209D}" type="pres">
      <dgm:prSet presAssocID="{6F877AC9-F077-DF44-A3CE-97400FDABA7F}" presName="rootConnector" presStyleLbl="node2" presStyleIdx="0" presStyleCnt="0"/>
      <dgm:spPr/>
      <dgm:t>
        <a:bodyPr/>
        <a:lstStyle/>
        <a:p>
          <a:endParaRPr lang="es-ES"/>
        </a:p>
      </dgm:t>
    </dgm:pt>
    <dgm:pt modelId="{31DA7A5A-CF2B-664C-BA6C-2AF378A5BCDD}" type="pres">
      <dgm:prSet presAssocID="{6F877AC9-F077-DF44-A3CE-97400FDABA7F}" presName="hierChild4" presStyleCnt="0"/>
      <dgm:spPr/>
    </dgm:pt>
    <dgm:pt modelId="{D1870D3A-4443-4440-9186-691AC3E5C83B}" type="pres">
      <dgm:prSet presAssocID="{6F877AC9-F077-DF44-A3CE-97400FDABA7F}" presName="hierChild5" presStyleCnt="0"/>
      <dgm:spPr/>
    </dgm:pt>
    <dgm:pt modelId="{46655AB0-C4C3-D340-9315-92D0AED0A7FA}" type="pres">
      <dgm:prSet presAssocID="{1C56C59D-08AE-2D4F-8D05-78475E42E4EF}" presName="hierChild3" presStyleCnt="0"/>
      <dgm:spPr/>
    </dgm:pt>
    <dgm:pt modelId="{A73A8CC1-E86A-5045-A4D9-4A16DDF11BCA}" type="pres">
      <dgm:prSet presAssocID="{098E2AF4-EBC3-0245-9C47-30250B1948F1}" presName="Name96" presStyleLbl="parChTrans1D2" presStyleIdx="3" presStyleCnt="5"/>
      <dgm:spPr/>
      <dgm:t>
        <a:bodyPr/>
        <a:lstStyle/>
        <a:p>
          <a:endParaRPr lang="es-ES"/>
        </a:p>
      </dgm:t>
    </dgm:pt>
    <dgm:pt modelId="{B76910B9-D639-814B-BD34-0E53F2463DC2}" type="pres">
      <dgm:prSet presAssocID="{14CB1CD5-773A-3342-910B-EFF289265BB3}" presName="hierRoot3" presStyleCnt="0">
        <dgm:presLayoutVars>
          <dgm:hierBranch val="init"/>
        </dgm:presLayoutVars>
      </dgm:prSet>
      <dgm:spPr/>
    </dgm:pt>
    <dgm:pt modelId="{B94E7C51-2E44-9B4D-914C-2E31BC5C366A}" type="pres">
      <dgm:prSet presAssocID="{14CB1CD5-773A-3342-910B-EFF289265BB3}" presName="rootComposite3" presStyleCnt="0"/>
      <dgm:spPr/>
    </dgm:pt>
    <dgm:pt modelId="{17E15736-920C-B941-935C-D1D112D0EE0C}" type="pres">
      <dgm:prSet presAssocID="{14CB1CD5-773A-3342-910B-EFF289265BB3}" presName="rootText3" presStyleLbl="asst1" presStyleIdx="0" presStyleCnt="3">
        <dgm:presLayoutVars>
          <dgm:chPref val="3"/>
        </dgm:presLayoutVars>
      </dgm:prSet>
      <dgm:spPr/>
      <dgm:t>
        <a:bodyPr/>
        <a:lstStyle/>
        <a:p>
          <a:endParaRPr lang="es-ES"/>
        </a:p>
      </dgm:t>
    </dgm:pt>
    <dgm:pt modelId="{5060F159-8801-6A49-A338-C2189A9FC796}" type="pres">
      <dgm:prSet presAssocID="{14CB1CD5-773A-3342-910B-EFF289265BB3}" presName="titleText3" presStyleLbl="fgAcc2" presStyleIdx="0" presStyleCnt="3" custScaleX="125461">
        <dgm:presLayoutVars>
          <dgm:chMax val="0"/>
          <dgm:chPref val="0"/>
        </dgm:presLayoutVars>
      </dgm:prSet>
      <dgm:spPr/>
      <dgm:t>
        <a:bodyPr/>
        <a:lstStyle/>
        <a:p>
          <a:endParaRPr lang="es-ES"/>
        </a:p>
      </dgm:t>
    </dgm:pt>
    <dgm:pt modelId="{A58EE404-EFA8-094C-87DA-C821299B30B9}" type="pres">
      <dgm:prSet presAssocID="{14CB1CD5-773A-3342-910B-EFF289265BB3}" presName="rootConnector3" presStyleLbl="asst1" presStyleIdx="0" presStyleCnt="3"/>
      <dgm:spPr/>
      <dgm:t>
        <a:bodyPr/>
        <a:lstStyle/>
        <a:p>
          <a:endParaRPr lang="es-ES"/>
        </a:p>
      </dgm:t>
    </dgm:pt>
    <dgm:pt modelId="{5642D18A-3CEF-BE4A-ADEC-226D9B5CBEF1}" type="pres">
      <dgm:prSet presAssocID="{14CB1CD5-773A-3342-910B-EFF289265BB3}" presName="hierChild6" presStyleCnt="0"/>
      <dgm:spPr/>
    </dgm:pt>
    <dgm:pt modelId="{86E455E5-F822-6C43-828A-2472F72F3CF8}" type="pres">
      <dgm:prSet presAssocID="{14CB1CD5-773A-3342-910B-EFF289265BB3}" presName="hierChild7" presStyleCnt="0"/>
      <dgm:spPr/>
    </dgm:pt>
    <dgm:pt modelId="{C8FC5C8E-95F0-CA48-8EFF-7C9E5B8DFC6E}" type="pres">
      <dgm:prSet presAssocID="{F4368F5E-5C18-FB4B-AC75-CE4707AC6002}" presName="Name96" presStyleLbl="parChTrans1D2" presStyleIdx="4" presStyleCnt="5"/>
      <dgm:spPr/>
      <dgm:t>
        <a:bodyPr/>
        <a:lstStyle/>
        <a:p>
          <a:endParaRPr lang="es-ES"/>
        </a:p>
      </dgm:t>
    </dgm:pt>
    <dgm:pt modelId="{45004C41-01D2-E24B-AF26-367E456AC6D9}" type="pres">
      <dgm:prSet presAssocID="{C3422CA9-AF07-4E4C-A792-9E524F59912D}" presName="hierRoot3" presStyleCnt="0">
        <dgm:presLayoutVars>
          <dgm:hierBranch val="init"/>
        </dgm:presLayoutVars>
      </dgm:prSet>
      <dgm:spPr/>
    </dgm:pt>
    <dgm:pt modelId="{7CC4C300-1C38-164B-B942-DC2680785CEF}" type="pres">
      <dgm:prSet presAssocID="{C3422CA9-AF07-4E4C-A792-9E524F59912D}" presName="rootComposite3" presStyleCnt="0"/>
      <dgm:spPr/>
    </dgm:pt>
    <dgm:pt modelId="{96528610-B04F-414B-95D2-A3BEC60637D1}" type="pres">
      <dgm:prSet presAssocID="{C3422CA9-AF07-4E4C-A792-9E524F59912D}" presName="rootText3" presStyleLbl="asst1" presStyleIdx="1" presStyleCnt="3" custScaleX="149531">
        <dgm:presLayoutVars>
          <dgm:chPref val="3"/>
        </dgm:presLayoutVars>
      </dgm:prSet>
      <dgm:spPr/>
      <dgm:t>
        <a:bodyPr/>
        <a:lstStyle/>
        <a:p>
          <a:endParaRPr lang="es-ES"/>
        </a:p>
      </dgm:t>
    </dgm:pt>
    <dgm:pt modelId="{AD8970CA-4056-E547-AD2E-E958F32D4523}" type="pres">
      <dgm:prSet presAssocID="{C3422CA9-AF07-4E4C-A792-9E524F59912D}" presName="titleText3" presStyleLbl="fgAcc2" presStyleIdx="1" presStyleCnt="3" custScaleX="165190">
        <dgm:presLayoutVars>
          <dgm:chMax val="0"/>
          <dgm:chPref val="0"/>
        </dgm:presLayoutVars>
      </dgm:prSet>
      <dgm:spPr/>
      <dgm:t>
        <a:bodyPr/>
        <a:lstStyle/>
        <a:p>
          <a:endParaRPr lang="es-ES"/>
        </a:p>
      </dgm:t>
    </dgm:pt>
    <dgm:pt modelId="{5A6CB5F7-1160-744E-95D9-869E77B0FC84}" type="pres">
      <dgm:prSet presAssocID="{C3422CA9-AF07-4E4C-A792-9E524F59912D}" presName="rootConnector3" presStyleLbl="asst1" presStyleIdx="1" presStyleCnt="3"/>
      <dgm:spPr/>
      <dgm:t>
        <a:bodyPr/>
        <a:lstStyle/>
        <a:p>
          <a:endParaRPr lang="es-ES"/>
        </a:p>
      </dgm:t>
    </dgm:pt>
    <dgm:pt modelId="{42A7ABD4-A4FF-5E40-87FA-9BE200208D07}" type="pres">
      <dgm:prSet presAssocID="{C3422CA9-AF07-4E4C-A792-9E524F59912D}" presName="hierChild6" presStyleCnt="0"/>
      <dgm:spPr/>
    </dgm:pt>
    <dgm:pt modelId="{9768B48A-470E-B54D-916D-C3BB3132E0DB}" type="pres">
      <dgm:prSet presAssocID="{C3422CA9-AF07-4E4C-A792-9E524F59912D}" presName="hierChild7" presStyleCnt="0"/>
      <dgm:spPr/>
    </dgm:pt>
    <dgm:pt modelId="{47B756A1-240C-9F4D-A303-664F6B111FB8}" type="pres">
      <dgm:prSet presAssocID="{29059A8B-F9F2-1C45-B049-2740682EF99A}" presName="Name96" presStyleLbl="parChTrans1D3" presStyleIdx="5" presStyleCnt="6"/>
      <dgm:spPr/>
      <dgm:t>
        <a:bodyPr/>
        <a:lstStyle/>
        <a:p>
          <a:endParaRPr lang="es-ES"/>
        </a:p>
      </dgm:t>
    </dgm:pt>
    <dgm:pt modelId="{F23F0FA8-CB26-FF4D-B8BA-2B851315C918}" type="pres">
      <dgm:prSet presAssocID="{6AE61725-1A47-0942-8ACD-176094BA18C6}" presName="hierRoot3" presStyleCnt="0">
        <dgm:presLayoutVars>
          <dgm:hierBranch val="init"/>
        </dgm:presLayoutVars>
      </dgm:prSet>
      <dgm:spPr/>
    </dgm:pt>
    <dgm:pt modelId="{F81AE4ED-97B8-094E-8B40-7D2748B19001}" type="pres">
      <dgm:prSet presAssocID="{6AE61725-1A47-0942-8ACD-176094BA18C6}" presName="rootComposite3" presStyleCnt="0"/>
      <dgm:spPr/>
    </dgm:pt>
    <dgm:pt modelId="{C43F4695-FBA1-694D-92AF-D97D0ABE4C69}" type="pres">
      <dgm:prSet presAssocID="{6AE61725-1A47-0942-8ACD-176094BA18C6}" presName="rootText3" presStyleLbl="asst1" presStyleIdx="2" presStyleCnt="3" custScaleX="125106">
        <dgm:presLayoutVars>
          <dgm:chPref val="3"/>
        </dgm:presLayoutVars>
      </dgm:prSet>
      <dgm:spPr/>
      <dgm:t>
        <a:bodyPr/>
        <a:lstStyle/>
        <a:p>
          <a:endParaRPr lang="es-ES"/>
        </a:p>
      </dgm:t>
    </dgm:pt>
    <dgm:pt modelId="{B6A17F20-FCA7-3545-85BE-35F5A0BECDD8}" type="pres">
      <dgm:prSet presAssocID="{6AE61725-1A47-0942-8ACD-176094BA18C6}" presName="titleText3" presStyleLbl="fgAcc2" presStyleIdx="2" presStyleCnt="3" custScaleX="169790" custScaleY="114172">
        <dgm:presLayoutVars>
          <dgm:chMax val="0"/>
          <dgm:chPref val="0"/>
        </dgm:presLayoutVars>
      </dgm:prSet>
      <dgm:spPr/>
      <dgm:t>
        <a:bodyPr/>
        <a:lstStyle/>
        <a:p>
          <a:endParaRPr lang="es-ES"/>
        </a:p>
      </dgm:t>
    </dgm:pt>
    <dgm:pt modelId="{C57AC2B9-6FC4-AF4E-A5FD-64560B7D12F5}" type="pres">
      <dgm:prSet presAssocID="{6AE61725-1A47-0942-8ACD-176094BA18C6}" presName="rootConnector3" presStyleLbl="asst1" presStyleIdx="2" presStyleCnt="3"/>
      <dgm:spPr/>
      <dgm:t>
        <a:bodyPr/>
        <a:lstStyle/>
        <a:p>
          <a:endParaRPr lang="es-ES"/>
        </a:p>
      </dgm:t>
    </dgm:pt>
    <dgm:pt modelId="{AFE3CEFD-772C-1240-8E38-0BC5A9A790B0}" type="pres">
      <dgm:prSet presAssocID="{6AE61725-1A47-0942-8ACD-176094BA18C6}" presName="hierChild6" presStyleCnt="0"/>
      <dgm:spPr/>
    </dgm:pt>
    <dgm:pt modelId="{961ABA92-F2E3-F443-A2AF-46A9C9CA2D19}" type="pres">
      <dgm:prSet presAssocID="{6AE61725-1A47-0942-8ACD-176094BA18C6}" presName="hierChild7" presStyleCnt="0"/>
      <dgm:spPr/>
    </dgm:pt>
  </dgm:ptLst>
  <dgm:cxnLst>
    <dgm:cxn modelId="{427C2988-8E94-2B4B-8CB4-132C7DAFF0CF}" srcId="{65DD4190-2A0F-3348-BF5D-76AC4ABB4C12}" destId="{7F7BA3E8-EBE8-824F-8320-12C27C9217BE}" srcOrd="0" destOrd="0" parTransId="{15295BA2-407F-174D-BA7E-DABFBEAAF3E8}" sibTransId="{5C266E1D-7F6E-CB48-A165-53C12622854F}"/>
    <dgm:cxn modelId="{3F181607-455E-FD4F-8FE3-C6691FE75589}" type="presOf" srcId="{7F7BA3E8-EBE8-824F-8320-12C27C9217BE}" destId="{9F6F5F6C-D394-8941-AFC1-76EE964EB2DA}" srcOrd="1" destOrd="0" presId="urn:microsoft.com/office/officeart/2008/layout/NameandTitleOrganizationalChart"/>
    <dgm:cxn modelId="{FCDFC88F-3D66-104B-8D0C-C7067C95D2A7}" type="presOf" srcId="{6F877AC9-F077-DF44-A3CE-97400FDABA7F}" destId="{7002EF91-D256-6D4B-AE21-C9AEF02195BE}" srcOrd="0" destOrd="0" presId="urn:microsoft.com/office/officeart/2008/layout/NameandTitleOrganizationalChart"/>
    <dgm:cxn modelId="{57EB9AD4-FC36-5246-B86C-F58DEFDE28E1}" type="presOf" srcId="{65DD4190-2A0F-3348-BF5D-76AC4ABB4C12}" destId="{87EBA2B2-E5F9-514E-81A2-A243A1951FEF}" srcOrd="0" destOrd="0" presId="urn:microsoft.com/office/officeart/2008/layout/NameandTitleOrganizationalChart"/>
    <dgm:cxn modelId="{1992FBC8-A7F0-BB46-A808-4782AA1CC9A4}" type="presOf" srcId="{1C56C59D-08AE-2D4F-8D05-78475E42E4EF}" destId="{13DA0945-AE9F-2B46-9C16-D90C997038D9}" srcOrd="1" destOrd="0" presId="urn:microsoft.com/office/officeart/2008/layout/NameandTitleOrganizationalChart"/>
    <dgm:cxn modelId="{4085C749-7B2C-614F-B9B6-6C7ED808A2EE}" type="presOf" srcId="{6DD92524-8EA9-3E47-A6E7-BEF5250DBA1B}" destId="{2D24DAD6-185A-AB47-8AEC-B73F09DB6DFE}" srcOrd="0" destOrd="0" presId="urn:microsoft.com/office/officeart/2008/layout/NameandTitleOrganizationalChart"/>
    <dgm:cxn modelId="{2759A369-185A-564E-832D-1D65C06AF7D5}" type="presOf" srcId="{7C6C7F92-21CA-9B4B-B848-D7A6FCF87B38}" destId="{28DE8E2A-70CC-3041-9FC3-0F09681F3112}" srcOrd="1" destOrd="0" presId="urn:microsoft.com/office/officeart/2008/layout/NameandTitleOrganizationalChart"/>
    <dgm:cxn modelId="{B3752FAA-6317-6043-AFE5-B079F913CC79}" type="presOf" srcId="{C3422CA9-AF07-4E4C-A792-9E524F59912D}" destId="{5A6CB5F7-1160-744E-95D9-869E77B0FC84}" srcOrd="1" destOrd="0" presId="urn:microsoft.com/office/officeart/2008/layout/NameandTitleOrganizationalChart"/>
    <dgm:cxn modelId="{EC60EEBB-B356-CF4A-8157-D374B1F7942B}" type="presOf" srcId="{C3422CA9-AF07-4E4C-A792-9E524F59912D}" destId="{96528610-B04F-414B-95D2-A3BEC60637D1}" srcOrd="0" destOrd="0" presId="urn:microsoft.com/office/officeart/2008/layout/NameandTitleOrganizationalChart"/>
    <dgm:cxn modelId="{1161BB21-F90C-AD42-973C-AA0ED2B3EB64}" srcId="{65DD4190-2A0F-3348-BF5D-76AC4ABB4C12}" destId="{7C6C7F92-21CA-9B4B-B848-D7A6FCF87B38}" srcOrd="1" destOrd="0" parTransId="{6128D70C-250D-1A43-B225-A5635410F162}" sibTransId="{44242D3A-FF57-634B-A911-3C1D20273C00}"/>
    <dgm:cxn modelId="{FDB2FA2E-5A7D-B845-A7F0-8044701F1783}" type="presOf" srcId="{44242D3A-FF57-634B-A911-3C1D20273C00}" destId="{2AC8376E-07F9-A64F-B6CF-43ED3F84BC99}" srcOrd="0" destOrd="0" presId="urn:microsoft.com/office/officeart/2008/layout/NameandTitleOrganizationalChart"/>
    <dgm:cxn modelId="{1B8186E8-D891-6C4E-9C4A-D3CC6B83D2C9}" type="presOf" srcId="{200D75D9-B685-F54D-8CFA-172C1EFE70FC}" destId="{9D271849-F512-404A-89C0-02B029EEB3CD}" srcOrd="0" destOrd="0" presId="urn:microsoft.com/office/officeart/2008/layout/NameandTitleOrganizationalChart"/>
    <dgm:cxn modelId="{6C6FB205-28D7-CD45-AECB-70BAE086DA11}" type="presOf" srcId="{7734F68A-F06C-DA4E-AC36-C369F8DE4277}" destId="{0C0F7656-61E6-1144-9825-EF2D9F97544B}" srcOrd="0" destOrd="0" presId="urn:microsoft.com/office/officeart/2008/layout/NameandTitleOrganizationalChart"/>
    <dgm:cxn modelId="{EA696B7E-9CAD-4D44-BAB0-A5257AE3400B}" type="presOf" srcId="{D4173CEC-11CE-F64C-8A92-6AF8E167D20C}" destId="{6B674F4E-C855-A44E-B0A1-6ADA8372FDAE}" srcOrd="0" destOrd="0" presId="urn:microsoft.com/office/officeart/2008/layout/NameandTitleOrganizationalChart"/>
    <dgm:cxn modelId="{F273808F-1731-F949-A8EA-1B2BE11AACB0}" type="presOf" srcId="{5C266E1D-7F6E-CB48-A165-53C12622854F}" destId="{D79067DE-C648-0E4C-B18A-FE0DFBB3726F}" srcOrd="0" destOrd="0" presId="urn:microsoft.com/office/officeart/2008/layout/NameandTitleOrganizationalChart"/>
    <dgm:cxn modelId="{DAC1B328-5297-784B-8F35-75203E4C6BFD}" type="presOf" srcId="{B71D15DD-B440-C64B-AE97-3E6F9E8014A1}" destId="{06835148-16E1-194E-BA18-B2FA13B766E3}" srcOrd="0" destOrd="0" presId="urn:microsoft.com/office/officeart/2008/layout/NameandTitleOrganizationalChart"/>
    <dgm:cxn modelId="{81B1845C-97CD-F049-B90C-56EDCE36143C}" srcId="{D3E729CA-FF4D-EA42-AEA8-4CDA208A62F0}" destId="{200D75D9-B685-F54D-8CFA-172C1EFE70FC}" srcOrd="0" destOrd="0" parTransId="{7734F68A-F06C-DA4E-AC36-C369F8DE4277}" sibTransId="{D4173CEC-11CE-F64C-8A92-6AF8E167D20C}"/>
    <dgm:cxn modelId="{013C2DE0-DE69-7C45-AB23-9199ACE6C00D}" type="presOf" srcId="{6128D70C-250D-1A43-B225-A5635410F162}" destId="{8CA60C52-F693-404F-A661-A8E7FFD3A3C5}" srcOrd="0" destOrd="0" presId="urn:microsoft.com/office/officeart/2008/layout/NameandTitleOrganizationalChart"/>
    <dgm:cxn modelId="{B45E43B2-8506-3645-8478-CDE5F1DF4722}" type="presOf" srcId="{29059A8B-F9F2-1C45-B049-2740682EF99A}" destId="{47B756A1-240C-9F4D-A303-664F6B111FB8}" srcOrd="0" destOrd="0" presId="urn:microsoft.com/office/officeart/2008/layout/NameandTitleOrganizationalChart"/>
    <dgm:cxn modelId="{0261AE17-36EE-B541-9303-54F553182538}" type="presOf" srcId="{D174594B-7AF9-3946-994C-29E6EE410AEC}" destId="{3B1A0CBF-4F99-F24B-802B-563F6521DDB7}" srcOrd="0" destOrd="0" presId="urn:microsoft.com/office/officeart/2008/layout/NameandTitleOrganizationalChart"/>
    <dgm:cxn modelId="{80242BB5-810D-924E-9748-7FE344DFCF3C}" type="presOf" srcId="{33D1778E-A824-5E4E-8D08-5566399AC18B}" destId="{B54732B7-E5B1-054F-B236-B064B8872020}" srcOrd="0" destOrd="0" presId="urn:microsoft.com/office/officeart/2008/layout/NameandTitleOrganizationalChart"/>
    <dgm:cxn modelId="{0EB8ACE0-9211-3349-A268-C4796B1F3C70}" type="presOf" srcId="{14CB1CD5-773A-3342-910B-EFF289265BB3}" destId="{17E15736-920C-B941-935C-D1D112D0EE0C}" srcOrd="0" destOrd="0" presId="urn:microsoft.com/office/officeart/2008/layout/NameandTitleOrganizationalChart"/>
    <dgm:cxn modelId="{FC20D733-6756-D147-8AC7-3FD8193D40BD}" type="presOf" srcId="{A9EEEF5B-6BC0-5A41-BB1D-265263B2C229}" destId="{2B47DE35-5650-1442-9CBC-E20BC328B383}" srcOrd="0" destOrd="0" presId="urn:microsoft.com/office/officeart/2008/layout/NameandTitleOrganizationalChart"/>
    <dgm:cxn modelId="{7084FBD1-C337-434F-9E99-BBAA721C81C8}" srcId="{1C56C59D-08AE-2D4F-8D05-78475E42E4EF}" destId="{D3E729CA-FF4D-EA42-AEA8-4CDA208A62F0}" srcOrd="2" destOrd="0" parTransId="{B5B251BA-A77B-2242-944E-6DFFE400AA79}" sibTransId="{BCB4955F-C64F-914F-8114-8A7E20D47627}"/>
    <dgm:cxn modelId="{4C56DD28-F070-6642-A020-F8344889B8F8}" type="presOf" srcId="{14CB1CD5-773A-3342-910B-EFF289265BB3}" destId="{A58EE404-EFA8-094C-87DA-C821299B30B9}" srcOrd="1" destOrd="0" presId="urn:microsoft.com/office/officeart/2008/layout/NameandTitleOrganizationalChart"/>
    <dgm:cxn modelId="{9CCB06D1-0200-E044-ADC8-5472A9AA932F}" type="presOf" srcId="{6AE61725-1A47-0942-8ACD-176094BA18C6}" destId="{C57AC2B9-6FC4-AF4E-A5FD-64560B7D12F5}" srcOrd="1" destOrd="0" presId="urn:microsoft.com/office/officeart/2008/layout/NameandTitleOrganizationalChart"/>
    <dgm:cxn modelId="{895B4C43-284A-5248-BB2B-F1E9E87D39D9}" type="presOf" srcId="{1DE22DF4-7663-534D-8C6A-129264F09996}" destId="{13511A77-13DE-E440-99DA-2E54CDF24290}" srcOrd="0" destOrd="0" presId="urn:microsoft.com/office/officeart/2008/layout/NameandTitleOrganizationalChart"/>
    <dgm:cxn modelId="{806A2DB5-2E4E-534F-8DBF-46469EF43D8B}" type="presOf" srcId="{378A2DA8-3551-114F-A343-87ED8F87C1AF}" destId="{71980578-3D6C-AC47-B9B2-41016CCB63D6}" srcOrd="0" destOrd="0" presId="urn:microsoft.com/office/officeart/2008/layout/NameandTitleOrganizationalChart"/>
    <dgm:cxn modelId="{CFF672B2-F84E-3E44-8B31-B9B5CE983C42}" type="presOf" srcId="{1C56C59D-08AE-2D4F-8D05-78475E42E4EF}" destId="{08C971C7-6677-2A41-BE6F-67A58CE1453D}" srcOrd="0" destOrd="0" presId="urn:microsoft.com/office/officeart/2008/layout/NameandTitleOrganizationalChart"/>
    <dgm:cxn modelId="{65FD1B99-6681-F346-B00C-DB2DBEA14803}" type="presOf" srcId="{7F7BA3E8-EBE8-824F-8320-12C27C9217BE}" destId="{AB34ED17-D6F0-1B45-AFFD-E6E9B4F83684}" srcOrd="0" destOrd="0" presId="urn:microsoft.com/office/officeart/2008/layout/NameandTitleOrganizationalChart"/>
    <dgm:cxn modelId="{6FD586C8-7404-394D-BA7A-9E1AB2D8FFB7}" srcId="{1C56C59D-08AE-2D4F-8D05-78475E42E4EF}" destId="{C3422CA9-AF07-4E4C-A792-9E524F59912D}" srcOrd="1" destOrd="0" parTransId="{F4368F5E-5C18-FB4B-AC75-CE4707AC6002}" sibTransId="{658BA307-BAB5-3D4B-B833-8FD62E36429F}"/>
    <dgm:cxn modelId="{2B4F1BB8-4D11-B648-A4A7-7D9829D92AFC}" type="presOf" srcId="{FAD8AEED-D381-0146-920E-7DDD36D22220}" destId="{EF74B852-A4AC-044E-BED2-84D34C49A15D}" srcOrd="0" destOrd="0" presId="urn:microsoft.com/office/officeart/2008/layout/NameandTitleOrganizationalChart"/>
    <dgm:cxn modelId="{CCB90E91-42B0-CE4C-9D1F-EEA1310D8C1B}" type="presOf" srcId="{59B4ABFC-7A5B-DB45-A4C8-44A8105D9388}" destId="{B6A17F20-FCA7-3545-85BE-35F5A0BECDD8}" srcOrd="0" destOrd="0" presId="urn:microsoft.com/office/officeart/2008/layout/NameandTitleOrganizationalChart"/>
    <dgm:cxn modelId="{FB2508AF-ED9A-2347-941E-B18C9C267AE2}" type="presOf" srcId="{6DA27241-EE85-0A44-B88D-1C442054CD6A}" destId="{5060F159-8801-6A49-A338-C2189A9FC796}" srcOrd="0" destOrd="0" presId="urn:microsoft.com/office/officeart/2008/layout/NameandTitleOrganizationalChart"/>
    <dgm:cxn modelId="{A540A280-BFA8-B949-B8CA-E76834C14C28}" type="presOf" srcId="{E2C926D6-01DC-9446-AF61-F34D293DD64F}" destId="{D8C7C832-9409-954A-B466-118BA421F13D}" srcOrd="0" destOrd="0" presId="urn:microsoft.com/office/officeart/2008/layout/NameandTitleOrganizationalChart"/>
    <dgm:cxn modelId="{E325D48B-1D8C-5046-B0AB-D241C3369342}" srcId="{65DD4190-2A0F-3348-BF5D-76AC4ABB4C12}" destId="{FAD8AEED-D381-0146-920E-7DDD36D22220}" srcOrd="3" destOrd="0" parTransId="{D174594B-7AF9-3946-994C-29E6EE410AEC}" sibTransId="{A2B5076F-AFA2-3842-885B-001FFF92D083}"/>
    <dgm:cxn modelId="{14FFA1A4-255F-0E41-B617-3E30C9303539}" type="presOf" srcId="{7C6C7F92-21CA-9B4B-B848-D7A6FCF87B38}" destId="{197FF724-C4DF-6A4F-8479-E5C3CCE4D5C5}" srcOrd="0" destOrd="0" presId="urn:microsoft.com/office/officeart/2008/layout/NameandTitleOrganizationalChart"/>
    <dgm:cxn modelId="{EB6B1A1C-CA40-E741-BBE2-C1FF0E982D3E}" srcId="{C3422CA9-AF07-4E4C-A792-9E524F59912D}" destId="{6AE61725-1A47-0942-8ACD-176094BA18C6}" srcOrd="0" destOrd="0" parTransId="{29059A8B-F9F2-1C45-B049-2740682EF99A}" sibTransId="{59B4ABFC-7A5B-DB45-A4C8-44A8105D9388}"/>
    <dgm:cxn modelId="{2A0C3EED-5AA0-8245-B84C-E44703BFD2D1}" type="presOf" srcId="{098E2AF4-EBC3-0245-9C47-30250B1948F1}" destId="{A73A8CC1-E86A-5045-A4D9-4A16DDF11BCA}" srcOrd="0" destOrd="0" presId="urn:microsoft.com/office/officeart/2008/layout/NameandTitleOrganizationalChart"/>
    <dgm:cxn modelId="{DD8C767F-A6E8-CB4E-BE54-21385259FA18}" type="presOf" srcId="{BCB4955F-C64F-914F-8114-8A7E20D47627}" destId="{0B8B74C6-7230-0343-BF00-4F0E583E8025}" srcOrd="0" destOrd="0" presId="urn:microsoft.com/office/officeart/2008/layout/NameandTitleOrganizationalChart"/>
    <dgm:cxn modelId="{C4F9D7D8-C13F-724C-ADC1-C5608954A2B6}" srcId="{1C56C59D-08AE-2D4F-8D05-78475E42E4EF}" destId="{65DD4190-2A0F-3348-BF5D-76AC4ABB4C12}" srcOrd="3" destOrd="0" parTransId="{A9EEEF5B-6BC0-5A41-BB1D-265263B2C229}" sibTransId="{6DD92524-8EA9-3E47-A6E7-BEF5250DBA1B}"/>
    <dgm:cxn modelId="{DC570AE4-693E-6643-9C19-A705CB2707D9}" srcId="{65DD4190-2A0F-3348-BF5D-76AC4ABB4C12}" destId="{378A2DA8-3551-114F-A343-87ED8F87C1AF}" srcOrd="2" destOrd="0" parTransId="{10F25A0D-ADFA-074B-98F1-D4C2292EFC1F}" sibTransId="{33D1778E-A824-5E4E-8D08-5566399AC18B}"/>
    <dgm:cxn modelId="{CACE8784-26AE-F24C-8325-214E87ED2652}" type="presOf" srcId="{200D75D9-B685-F54D-8CFA-172C1EFE70FC}" destId="{CB5897AE-F0A6-5D4A-8CEE-5EEC3D6C7A4C}" srcOrd="1" destOrd="0" presId="urn:microsoft.com/office/officeart/2008/layout/NameandTitleOrganizationalChart"/>
    <dgm:cxn modelId="{9F80FDD4-E5CA-574F-9724-FFD2FD7C9B38}" type="presOf" srcId="{F4368F5E-5C18-FB4B-AC75-CE4707AC6002}" destId="{C8FC5C8E-95F0-CA48-8EFF-7C9E5B8DFC6E}" srcOrd="0" destOrd="0" presId="urn:microsoft.com/office/officeart/2008/layout/NameandTitleOrganizationalChart"/>
    <dgm:cxn modelId="{4AF48B11-EFE7-E448-ABE5-1605D1C666D4}" type="presOf" srcId="{65DD4190-2A0F-3348-BF5D-76AC4ABB4C12}" destId="{8D1A54EC-370F-7A4A-9E22-8097A650751B}" srcOrd="1" destOrd="0" presId="urn:microsoft.com/office/officeart/2008/layout/NameandTitleOrganizationalChart"/>
    <dgm:cxn modelId="{48E42C22-F4BE-6B4B-9C3B-768C94045F2E}" srcId="{1C56C59D-08AE-2D4F-8D05-78475E42E4EF}" destId="{14CB1CD5-773A-3342-910B-EFF289265BB3}" srcOrd="0" destOrd="0" parTransId="{098E2AF4-EBC3-0245-9C47-30250B1948F1}" sibTransId="{6DA27241-EE85-0A44-B88D-1C442054CD6A}"/>
    <dgm:cxn modelId="{24CE9099-E272-F54B-8836-3635B56264AA}" type="presOf" srcId="{10F25A0D-ADFA-074B-98F1-D4C2292EFC1F}" destId="{3899A9B3-2639-3744-9961-569CFA91FF41}" srcOrd="0" destOrd="0" presId="urn:microsoft.com/office/officeart/2008/layout/NameandTitleOrganizationalChart"/>
    <dgm:cxn modelId="{81906D92-3198-5349-B105-ADADAEF0E93C}" type="presOf" srcId="{A2B5076F-AFA2-3842-885B-001FFF92D083}" destId="{0B889D89-CD7D-3F44-A9E6-37AFF5A28AB8}" srcOrd="0" destOrd="0" presId="urn:microsoft.com/office/officeart/2008/layout/NameandTitleOrganizationalChart"/>
    <dgm:cxn modelId="{8C1279C9-BEB5-BA4F-9231-F89D9CECB320}" type="presOf" srcId="{FAD8AEED-D381-0146-920E-7DDD36D22220}" destId="{55F41316-9FCD-D043-9814-A580AC0DF685}" srcOrd="1" destOrd="0" presId="urn:microsoft.com/office/officeart/2008/layout/NameandTitleOrganizationalChart"/>
    <dgm:cxn modelId="{E211F1EF-2DA9-6446-A55E-3F7044433D8A}" srcId="{1C56C59D-08AE-2D4F-8D05-78475E42E4EF}" destId="{6F877AC9-F077-DF44-A3CE-97400FDABA7F}" srcOrd="4" destOrd="0" parTransId="{882B0BD3-46A4-A646-A325-F17D898915A1}" sibTransId="{1DE22DF4-7663-534D-8C6A-129264F09996}"/>
    <dgm:cxn modelId="{A482B567-61AD-1D49-8503-5D4AF842204D}" type="presOf" srcId="{658BA307-BAB5-3D4B-B833-8FD62E36429F}" destId="{AD8970CA-4056-E547-AD2E-E958F32D4523}" srcOrd="0" destOrd="0" presId="urn:microsoft.com/office/officeart/2008/layout/NameandTitleOrganizationalChart"/>
    <dgm:cxn modelId="{C3D4E1AA-E105-EA4B-8AAE-7CE9D40DF9CA}" type="presOf" srcId="{D3E729CA-FF4D-EA42-AEA8-4CDA208A62F0}" destId="{205EE475-7406-1447-8552-01ABB68727F8}" srcOrd="1" destOrd="0" presId="urn:microsoft.com/office/officeart/2008/layout/NameandTitleOrganizationalChart"/>
    <dgm:cxn modelId="{DEE12DCC-00AD-EC41-9086-6BB42AA37627}" type="presOf" srcId="{378A2DA8-3551-114F-A343-87ED8F87C1AF}" destId="{F9C36315-791E-2349-9BDB-26B383009771}" srcOrd="1" destOrd="0" presId="urn:microsoft.com/office/officeart/2008/layout/NameandTitleOrganizationalChart"/>
    <dgm:cxn modelId="{F5E37A85-4714-5F46-A22E-F0CDBC0A8D62}" type="presOf" srcId="{6AE61725-1A47-0942-8ACD-176094BA18C6}" destId="{C43F4695-FBA1-694D-92AF-D97D0ABE4C69}" srcOrd="0" destOrd="0" presId="urn:microsoft.com/office/officeart/2008/layout/NameandTitleOrganizationalChart"/>
    <dgm:cxn modelId="{825D0BA7-84FD-734C-9362-BC578CE9A0CB}" type="presOf" srcId="{882B0BD3-46A4-A646-A325-F17D898915A1}" destId="{EB92F453-1BC0-6040-9C51-1B1A34FAF720}" srcOrd="0" destOrd="0" presId="urn:microsoft.com/office/officeart/2008/layout/NameandTitleOrganizationalChart"/>
    <dgm:cxn modelId="{1B7EFE18-E284-C247-8129-C775DB89CEE5}" type="presOf" srcId="{D3E729CA-FF4D-EA42-AEA8-4CDA208A62F0}" destId="{E03A897C-4AB4-F84D-8949-1196A54D4AB0}" srcOrd="0" destOrd="0" presId="urn:microsoft.com/office/officeart/2008/layout/NameandTitleOrganizationalChart"/>
    <dgm:cxn modelId="{FC5BE1B5-48F6-4C40-94CE-0CB72ECCAB82}" srcId="{E2C926D6-01DC-9446-AF61-F34D293DD64F}" destId="{1C56C59D-08AE-2D4F-8D05-78475E42E4EF}" srcOrd="0" destOrd="0" parTransId="{04A6FEE8-3C84-0347-AF05-585A2A23FD10}" sibTransId="{B71D15DD-B440-C64B-AE97-3E6F9E8014A1}"/>
    <dgm:cxn modelId="{3A75E1A5-8249-F84C-A266-6E5DB4FB1A99}" type="presOf" srcId="{6F877AC9-F077-DF44-A3CE-97400FDABA7F}" destId="{68B79F4B-FB82-7E44-B327-E9243AC2209D}" srcOrd="1" destOrd="0" presId="urn:microsoft.com/office/officeart/2008/layout/NameandTitleOrganizationalChart"/>
    <dgm:cxn modelId="{CF845842-C334-2F45-A21C-91675534EE5F}" type="presOf" srcId="{15295BA2-407F-174D-BA7E-DABFBEAAF3E8}" destId="{036D713F-EB41-D143-BFE9-64E9F06385CD}" srcOrd="0" destOrd="0" presId="urn:microsoft.com/office/officeart/2008/layout/NameandTitleOrganizationalChart"/>
    <dgm:cxn modelId="{0940482B-A56B-7144-BEA1-51A42CA160EA}" type="presOf" srcId="{B5B251BA-A77B-2242-944E-6DFFE400AA79}" destId="{F0D2E23B-1534-8740-9DCB-1608026D946B}" srcOrd="0" destOrd="0" presId="urn:microsoft.com/office/officeart/2008/layout/NameandTitleOrganizationalChart"/>
    <dgm:cxn modelId="{5925120A-758F-9E4E-B0A4-755A3FE50521}" type="presParOf" srcId="{D8C7C832-9409-954A-B466-118BA421F13D}" destId="{20491201-3B4E-4944-9ED7-59323AC0147F}" srcOrd="0" destOrd="0" presId="urn:microsoft.com/office/officeart/2008/layout/NameandTitleOrganizationalChart"/>
    <dgm:cxn modelId="{336E9F01-ECB9-8B47-873A-34607F6D44B5}" type="presParOf" srcId="{20491201-3B4E-4944-9ED7-59323AC0147F}" destId="{DA789ED1-EA2E-8E4C-B5CE-63D7C8F0FB3B}" srcOrd="0" destOrd="0" presId="urn:microsoft.com/office/officeart/2008/layout/NameandTitleOrganizationalChart"/>
    <dgm:cxn modelId="{F2B0D0E5-863B-2E40-802B-AADB6A7D6E54}" type="presParOf" srcId="{DA789ED1-EA2E-8E4C-B5CE-63D7C8F0FB3B}" destId="{08C971C7-6677-2A41-BE6F-67A58CE1453D}" srcOrd="0" destOrd="0" presId="urn:microsoft.com/office/officeart/2008/layout/NameandTitleOrganizationalChart"/>
    <dgm:cxn modelId="{F92A6AAC-6C9E-F647-B967-3CD799471D31}" type="presParOf" srcId="{DA789ED1-EA2E-8E4C-B5CE-63D7C8F0FB3B}" destId="{06835148-16E1-194E-BA18-B2FA13B766E3}" srcOrd="1" destOrd="0" presId="urn:microsoft.com/office/officeart/2008/layout/NameandTitleOrganizationalChart"/>
    <dgm:cxn modelId="{51A67A90-A6A8-8C44-96E2-798520DFC982}" type="presParOf" srcId="{DA789ED1-EA2E-8E4C-B5CE-63D7C8F0FB3B}" destId="{13DA0945-AE9F-2B46-9C16-D90C997038D9}" srcOrd="2" destOrd="0" presId="urn:microsoft.com/office/officeart/2008/layout/NameandTitleOrganizationalChart"/>
    <dgm:cxn modelId="{2C9123AC-60DB-214A-A4D2-34E8C3330BBF}" type="presParOf" srcId="{20491201-3B4E-4944-9ED7-59323AC0147F}" destId="{328C7D02-4572-4241-A56C-7A67F983C4D6}" srcOrd="1" destOrd="0" presId="urn:microsoft.com/office/officeart/2008/layout/NameandTitleOrganizationalChart"/>
    <dgm:cxn modelId="{931187D1-FDCC-A54D-8EF6-4C2EE2468DB2}" type="presParOf" srcId="{328C7D02-4572-4241-A56C-7A67F983C4D6}" destId="{F0D2E23B-1534-8740-9DCB-1608026D946B}" srcOrd="0" destOrd="0" presId="urn:microsoft.com/office/officeart/2008/layout/NameandTitleOrganizationalChart"/>
    <dgm:cxn modelId="{372B2F17-0EE9-094C-A8AE-3FCE1219B62F}" type="presParOf" srcId="{328C7D02-4572-4241-A56C-7A67F983C4D6}" destId="{F5819D3D-7D69-724E-95E9-296C8D2167C8}" srcOrd="1" destOrd="0" presId="urn:microsoft.com/office/officeart/2008/layout/NameandTitleOrganizationalChart"/>
    <dgm:cxn modelId="{5E024AE5-ECD6-AC47-8C92-D972D1077BC9}" type="presParOf" srcId="{F5819D3D-7D69-724E-95E9-296C8D2167C8}" destId="{00516640-A69A-E246-9AC4-64E984BA09A1}" srcOrd="0" destOrd="0" presId="urn:microsoft.com/office/officeart/2008/layout/NameandTitleOrganizationalChart"/>
    <dgm:cxn modelId="{05285832-BA84-394A-BD3B-CCD0C18863DB}" type="presParOf" srcId="{00516640-A69A-E246-9AC4-64E984BA09A1}" destId="{E03A897C-4AB4-F84D-8949-1196A54D4AB0}" srcOrd="0" destOrd="0" presId="urn:microsoft.com/office/officeart/2008/layout/NameandTitleOrganizationalChart"/>
    <dgm:cxn modelId="{034EDD91-DC6E-494A-88DA-E504AE01E964}" type="presParOf" srcId="{00516640-A69A-E246-9AC4-64E984BA09A1}" destId="{0B8B74C6-7230-0343-BF00-4F0E583E8025}" srcOrd="1" destOrd="0" presId="urn:microsoft.com/office/officeart/2008/layout/NameandTitleOrganizationalChart"/>
    <dgm:cxn modelId="{8F4F0263-BB24-144A-927E-F6808F2D3522}" type="presParOf" srcId="{00516640-A69A-E246-9AC4-64E984BA09A1}" destId="{205EE475-7406-1447-8552-01ABB68727F8}" srcOrd="2" destOrd="0" presId="urn:microsoft.com/office/officeart/2008/layout/NameandTitleOrganizationalChart"/>
    <dgm:cxn modelId="{3FC38B5F-8E9A-3344-8B06-F1F52ED21AD1}" type="presParOf" srcId="{F5819D3D-7D69-724E-95E9-296C8D2167C8}" destId="{DD819CCC-C561-1541-8F17-721091F33A9E}" srcOrd="1" destOrd="0" presId="urn:microsoft.com/office/officeart/2008/layout/NameandTitleOrganizationalChart"/>
    <dgm:cxn modelId="{AFD79D65-F203-9648-91E2-FDC9C1DB7B86}" type="presParOf" srcId="{DD819CCC-C561-1541-8F17-721091F33A9E}" destId="{0C0F7656-61E6-1144-9825-EF2D9F97544B}" srcOrd="0" destOrd="0" presId="urn:microsoft.com/office/officeart/2008/layout/NameandTitleOrganizationalChart"/>
    <dgm:cxn modelId="{6D2B0BA3-3045-C040-AB29-BF8722AE781A}" type="presParOf" srcId="{DD819CCC-C561-1541-8F17-721091F33A9E}" destId="{2E3E8CCD-0A91-4642-B9AC-8A0D21C53237}" srcOrd="1" destOrd="0" presId="urn:microsoft.com/office/officeart/2008/layout/NameandTitleOrganizationalChart"/>
    <dgm:cxn modelId="{48C5F5BC-D46D-EF4B-84AA-5E942C853CC2}" type="presParOf" srcId="{2E3E8CCD-0A91-4642-B9AC-8A0D21C53237}" destId="{A3E7EE3D-4049-CE4D-B40C-2CE89E8BCF26}" srcOrd="0" destOrd="0" presId="urn:microsoft.com/office/officeart/2008/layout/NameandTitleOrganizationalChart"/>
    <dgm:cxn modelId="{10697D70-0C8E-4242-A369-6EDE72314A96}" type="presParOf" srcId="{A3E7EE3D-4049-CE4D-B40C-2CE89E8BCF26}" destId="{9D271849-F512-404A-89C0-02B029EEB3CD}" srcOrd="0" destOrd="0" presId="urn:microsoft.com/office/officeart/2008/layout/NameandTitleOrganizationalChart"/>
    <dgm:cxn modelId="{9884D027-E4D6-8841-91AB-A8FBB6265F4D}" type="presParOf" srcId="{A3E7EE3D-4049-CE4D-B40C-2CE89E8BCF26}" destId="{6B674F4E-C855-A44E-B0A1-6ADA8372FDAE}" srcOrd="1" destOrd="0" presId="urn:microsoft.com/office/officeart/2008/layout/NameandTitleOrganizationalChart"/>
    <dgm:cxn modelId="{155D58B5-DBD1-CB42-934F-4C2E601AF045}" type="presParOf" srcId="{A3E7EE3D-4049-CE4D-B40C-2CE89E8BCF26}" destId="{CB5897AE-F0A6-5D4A-8CEE-5EEC3D6C7A4C}" srcOrd="2" destOrd="0" presId="urn:microsoft.com/office/officeart/2008/layout/NameandTitleOrganizationalChart"/>
    <dgm:cxn modelId="{A8705026-4B9F-8549-918A-D658EB442499}" type="presParOf" srcId="{2E3E8CCD-0A91-4642-B9AC-8A0D21C53237}" destId="{5EEA317F-795A-4543-8FA3-F1EA7DE42E05}" srcOrd="1" destOrd="0" presId="urn:microsoft.com/office/officeart/2008/layout/NameandTitleOrganizationalChart"/>
    <dgm:cxn modelId="{A0705D69-AF18-AE45-808B-2D06C91C64FD}" type="presParOf" srcId="{2E3E8CCD-0A91-4642-B9AC-8A0D21C53237}" destId="{386FEC36-4BF1-874B-9C92-1F194071F10C}" srcOrd="2" destOrd="0" presId="urn:microsoft.com/office/officeart/2008/layout/NameandTitleOrganizationalChart"/>
    <dgm:cxn modelId="{E2EC7663-37A7-454C-ABA1-C1F8026357C0}" type="presParOf" srcId="{F5819D3D-7D69-724E-95E9-296C8D2167C8}" destId="{9B67C92D-CA05-C845-8469-BB822F4F22FB}" srcOrd="2" destOrd="0" presId="urn:microsoft.com/office/officeart/2008/layout/NameandTitleOrganizationalChart"/>
    <dgm:cxn modelId="{3BADF067-6A51-1146-ACCD-3BAAE8A7B281}" type="presParOf" srcId="{328C7D02-4572-4241-A56C-7A67F983C4D6}" destId="{2B47DE35-5650-1442-9CBC-E20BC328B383}" srcOrd="2" destOrd="0" presId="urn:microsoft.com/office/officeart/2008/layout/NameandTitleOrganizationalChart"/>
    <dgm:cxn modelId="{27072AED-EDA5-EC41-A0BF-1120A94B5081}" type="presParOf" srcId="{328C7D02-4572-4241-A56C-7A67F983C4D6}" destId="{420F648E-3F93-9845-BF6F-ED4EB604BC6F}" srcOrd="3" destOrd="0" presId="urn:microsoft.com/office/officeart/2008/layout/NameandTitleOrganizationalChart"/>
    <dgm:cxn modelId="{09BBE3AB-820D-6344-B0CC-A583C8CBFF98}" type="presParOf" srcId="{420F648E-3F93-9845-BF6F-ED4EB604BC6F}" destId="{36FC9F09-C4ED-6948-A38B-FC1F64471DD2}" srcOrd="0" destOrd="0" presId="urn:microsoft.com/office/officeart/2008/layout/NameandTitleOrganizationalChart"/>
    <dgm:cxn modelId="{94B84D3F-7378-1D47-8969-6A07DCAC5F99}" type="presParOf" srcId="{36FC9F09-C4ED-6948-A38B-FC1F64471DD2}" destId="{87EBA2B2-E5F9-514E-81A2-A243A1951FEF}" srcOrd="0" destOrd="0" presId="urn:microsoft.com/office/officeart/2008/layout/NameandTitleOrganizationalChart"/>
    <dgm:cxn modelId="{C1651018-74B6-C047-A31B-91071CAD15D3}" type="presParOf" srcId="{36FC9F09-C4ED-6948-A38B-FC1F64471DD2}" destId="{2D24DAD6-185A-AB47-8AEC-B73F09DB6DFE}" srcOrd="1" destOrd="0" presId="urn:microsoft.com/office/officeart/2008/layout/NameandTitleOrganizationalChart"/>
    <dgm:cxn modelId="{E34FB47B-0B14-6B4D-81D7-61506240FBD0}" type="presParOf" srcId="{36FC9F09-C4ED-6948-A38B-FC1F64471DD2}" destId="{8D1A54EC-370F-7A4A-9E22-8097A650751B}" srcOrd="2" destOrd="0" presId="urn:microsoft.com/office/officeart/2008/layout/NameandTitleOrganizationalChart"/>
    <dgm:cxn modelId="{C49E7329-7DA4-F348-9149-C78A489472C9}" type="presParOf" srcId="{420F648E-3F93-9845-BF6F-ED4EB604BC6F}" destId="{D9010C20-C46D-264E-9D08-E8E085DC9F3F}" srcOrd="1" destOrd="0" presId="urn:microsoft.com/office/officeart/2008/layout/NameandTitleOrganizationalChart"/>
    <dgm:cxn modelId="{00947003-C79A-2E41-807E-06412C4378BE}" type="presParOf" srcId="{D9010C20-C46D-264E-9D08-E8E085DC9F3F}" destId="{036D713F-EB41-D143-BFE9-64E9F06385CD}" srcOrd="0" destOrd="0" presId="urn:microsoft.com/office/officeart/2008/layout/NameandTitleOrganizationalChart"/>
    <dgm:cxn modelId="{783DADF4-F144-5B4E-B4AF-79B795F43BA8}" type="presParOf" srcId="{D9010C20-C46D-264E-9D08-E8E085DC9F3F}" destId="{584208F6-DA6D-2342-9FEC-64488773883E}" srcOrd="1" destOrd="0" presId="urn:microsoft.com/office/officeart/2008/layout/NameandTitleOrganizationalChart"/>
    <dgm:cxn modelId="{21FBA9DC-20C9-9646-8E9C-1E9CA1E30CCE}" type="presParOf" srcId="{584208F6-DA6D-2342-9FEC-64488773883E}" destId="{7A7B6D02-F8E3-5B48-B944-23714A6952BF}" srcOrd="0" destOrd="0" presId="urn:microsoft.com/office/officeart/2008/layout/NameandTitleOrganizationalChart"/>
    <dgm:cxn modelId="{0CA99368-6C0B-D348-B0E0-FA28F1A5466A}" type="presParOf" srcId="{7A7B6D02-F8E3-5B48-B944-23714A6952BF}" destId="{AB34ED17-D6F0-1B45-AFFD-E6E9B4F83684}" srcOrd="0" destOrd="0" presId="urn:microsoft.com/office/officeart/2008/layout/NameandTitleOrganizationalChart"/>
    <dgm:cxn modelId="{0019980C-9DB6-ED40-814A-B25A0B8B452F}" type="presParOf" srcId="{7A7B6D02-F8E3-5B48-B944-23714A6952BF}" destId="{D79067DE-C648-0E4C-B18A-FE0DFBB3726F}" srcOrd="1" destOrd="0" presId="urn:microsoft.com/office/officeart/2008/layout/NameandTitleOrganizationalChart"/>
    <dgm:cxn modelId="{B05ACC6B-8272-9C47-8A95-B7F225B1298C}" type="presParOf" srcId="{7A7B6D02-F8E3-5B48-B944-23714A6952BF}" destId="{9F6F5F6C-D394-8941-AFC1-76EE964EB2DA}" srcOrd="2" destOrd="0" presId="urn:microsoft.com/office/officeart/2008/layout/NameandTitleOrganizationalChart"/>
    <dgm:cxn modelId="{01925565-980F-7E4F-B10B-D8298516286D}" type="presParOf" srcId="{584208F6-DA6D-2342-9FEC-64488773883E}" destId="{09E42C3A-215E-D443-BE6B-E4434C0A115F}" srcOrd="1" destOrd="0" presId="urn:microsoft.com/office/officeart/2008/layout/NameandTitleOrganizationalChart"/>
    <dgm:cxn modelId="{589D7799-F37D-4541-AD9A-C4BF73758E60}" type="presParOf" srcId="{584208F6-DA6D-2342-9FEC-64488773883E}" destId="{104C4D8C-2FD0-D84E-93D7-C6CFFCD19752}" srcOrd="2" destOrd="0" presId="urn:microsoft.com/office/officeart/2008/layout/NameandTitleOrganizationalChart"/>
    <dgm:cxn modelId="{A4A86F0D-6C16-8444-A905-82AFAC2CCB78}" type="presParOf" srcId="{D9010C20-C46D-264E-9D08-E8E085DC9F3F}" destId="{8CA60C52-F693-404F-A661-A8E7FFD3A3C5}" srcOrd="2" destOrd="0" presId="urn:microsoft.com/office/officeart/2008/layout/NameandTitleOrganizationalChart"/>
    <dgm:cxn modelId="{42FC43DF-59C1-F24A-B8DD-F03DC5E5EE17}" type="presParOf" srcId="{D9010C20-C46D-264E-9D08-E8E085DC9F3F}" destId="{2FB941F9-36A6-F940-B504-011B82A748A4}" srcOrd="3" destOrd="0" presId="urn:microsoft.com/office/officeart/2008/layout/NameandTitleOrganizationalChart"/>
    <dgm:cxn modelId="{FD54249B-F21C-B047-8D16-F3E2E267A838}" type="presParOf" srcId="{2FB941F9-36A6-F940-B504-011B82A748A4}" destId="{8B69D24A-9256-1545-B9C6-BAB48F201358}" srcOrd="0" destOrd="0" presId="urn:microsoft.com/office/officeart/2008/layout/NameandTitleOrganizationalChart"/>
    <dgm:cxn modelId="{95357382-1F4B-A04B-9D3B-13344CAA07B0}" type="presParOf" srcId="{8B69D24A-9256-1545-B9C6-BAB48F201358}" destId="{197FF724-C4DF-6A4F-8479-E5C3CCE4D5C5}" srcOrd="0" destOrd="0" presId="urn:microsoft.com/office/officeart/2008/layout/NameandTitleOrganizationalChart"/>
    <dgm:cxn modelId="{7ACA49A3-5F4E-474E-B5C1-E4381591676E}" type="presParOf" srcId="{8B69D24A-9256-1545-B9C6-BAB48F201358}" destId="{2AC8376E-07F9-A64F-B6CF-43ED3F84BC99}" srcOrd="1" destOrd="0" presId="urn:microsoft.com/office/officeart/2008/layout/NameandTitleOrganizationalChart"/>
    <dgm:cxn modelId="{BFC809A5-7A56-F045-98AB-9EBC87E57A48}" type="presParOf" srcId="{8B69D24A-9256-1545-B9C6-BAB48F201358}" destId="{28DE8E2A-70CC-3041-9FC3-0F09681F3112}" srcOrd="2" destOrd="0" presId="urn:microsoft.com/office/officeart/2008/layout/NameandTitleOrganizationalChart"/>
    <dgm:cxn modelId="{7BF7D3CF-4B67-F048-8E40-5E0F548AD45E}" type="presParOf" srcId="{2FB941F9-36A6-F940-B504-011B82A748A4}" destId="{12F0AD53-46A2-7643-8FFA-C0CFC1535B00}" srcOrd="1" destOrd="0" presId="urn:microsoft.com/office/officeart/2008/layout/NameandTitleOrganizationalChart"/>
    <dgm:cxn modelId="{98D907FB-0254-5740-A225-F4A637BFE27C}" type="presParOf" srcId="{2FB941F9-36A6-F940-B504-011B82A748A4}" destId="{5F7BF4AB-AFBA-7440-82DE-E4A8763A3EA5}" srcOrd="2" destOrd="0" presId="urn:microsoft.com/office/officeart/2008/layout/NameandTitleOrganizationalChart"/>
    <dgm:cxn modelId="{270AE953-ADBC-0840-A46B-5477658685E2}" type="presParOf" srcId="{D9010C20-C46D-264E-9D08-E8E085DC9F3F}" destId="{3899A9B3-2639-3744-9961-569CFA91FF41}" srcOrd="4" destOrd="0" presId="urn:microsoft.com/office/officeart/2008/layout/NameandTitleOrganizationalChart"/>
    <dgm:cxn modelId="{DCD22E76-3681-8245-88ED-658FFE18B180}" type="presParOf" srcId="{D9010C20-C46D-264E-9D08-E8E085DC9F3F}" destId="{07B35D6E-B2F3-E841-9A6B-96B2A7D592ED}" srcOrd="5" destOrd="0" presId="urn:microsoft.com/office/officeart/2008/layout/NameandTitleOrganizationalChart"/>
    <dgm:cxn modelId="{786068E6-818B-4F4E-84B4-1753F848EEBE}" type="presParOf" srcId="{07B35D6E-B2F3-E841-9A6B-96B2A7D592ED}" destId="{BCEDAE26-CD3D-3942-B824-E74A47E36AB4}" srcOrd="0" destOrd="0" presId="urn:microsoft.com/office/officeart/2008/layout/NameandTitleOrganizationalChart"/>
    <dgm:cxn modelId="{864EFA14-E573-9645-954B-A7D44F43A694}" type="presParOf" srcId="{BCEDAE26-CD3D-3942-B824-E74A47E36AB4}" destId="{71980578-3D6C-AC47-B9B2-41016CCB63D6}" srcOrd="0" destOrd="0" presId="urn:microsoft.com/office/officeart/2008/layout/NameandTitleOrganizationalChart"/>
    <dgm:cxn modelId="{1DBEB9D1-B670-6E4B-89FA-724C96D8A012}" type="presParOf" srcId="{BCEDAE26-CD3D-3942-B824-E74A47E36AB4}" destId="{B54732B7-E5B1-054F-B236-B064B8872020}" srcOrd="1" destOrd="0" presId="urn:microsoft.com/office/officeart/2008/layout/NameandTitleOrganizationalChart"/>
    <dgm:cxn modelId="{77B4AAFF-136B-B646-8416-5448ABF0B7E6}" type="presParOf" srcId="{BCEDAE26-CD3D-3942-B824-E74A47E36AB4}" destId="{F9C36315-791E-2349-9BDB-26B383009771}" srcOrd="2" destOrd="0" presId="urn:microsoft.com/office/officeart/2008/layout/NameandTitleOrganizationalChart"/>
    <dgm:cxn modelId="{20B93357-3EB0-E846-A5A6-96CDE7138025}" type="presParOf" srcId="{07B35D6E-B2F3-E841-9A6B-96B2A7D592ED}" destId="{D3C674B2-2F55-B042-9BC8-298BC0C6EB3B}" srcOrd="1" destOrd="0" presId="urn:microsoft.com/office/officeart/2008/layout/NameandTitleOrganizationalChart"/>
    <dgm:cxn modelId="{4ED5BB8B-1177-4E4C-96EB-09F8420F3588}" type="presParOf" srcId="{07B35D6E-B2F3-E841-9A6B-96B2A7D592ED}" destId="{95AC7C42-891D-1743-A631-BCA7159143E1}" srcOrd="2" destOrd="0" presId="urn:microsoft.com/office/officeart/2008/layout/NameandTitleOrganizationalChart"/>
    <dgm:cxn modelId="{3ABDBB06-D4CC-A54C-AF3C-404F07910CE2}" type="presParOf" srcId="{D9010C20-C46D-264E-9D08-E8E085DC9F3F}" destId="{3B1A0CBF-4F99-F24B-802B-563F6521DDB7}" srcOrd="6" destOrd="0" presId="urn:microsoft.com/office/officeart/2008/layout/NameandTitleOrganizationalChart"/>
    <dgm:cxn modelId="{2F563005-2527-2A4A-A9CB-70894638D011}" type="presParOf" srcId="{D9010C20-C46D-264E-9D08-E8E085DC9F3F}" destId="{25501D99-218B-CE4D-B06C-7B3E41E94103}" srcOrd="7" destOrd="0" presId="urn:microsoft.com/office/officeart/2008/layout/NameandTitleOrganizationalChart"/>
    <dgm:cxn modelId="{91815A11-7850-3046-9149-61ABD4D96E6E}" type="presParOf" srcId="{25501D99-218B-CE4D-B06C-7B3E41E94103}" destId="{8CA07CDF-1961-CC48-A8B9-8CAD1BB9431C}" srcOrd="0" destOrd="0" presId="urn:microsoft.com/office/officeart/2008/layout/NameandTitleOrganizationalChart"/>
    <dgm:cxn modelId="{0F4C6D42-1B4B-D046-ACCA-D272D9C02441}" type="presParOf" srcId="{8CA07CDF-1961-CC48-A8B9-8CAD1BB9431C}" destId="{EF74B852-A4AC-044E-BED2-84D34C49A15D}" srcOrd="0" destOrd="0" presId="urn:microsoft.com/office/officeart/2008/layout/NameandTitleOrganizationalChart"/>
    <dgm:cxn modelId="{0CD1A252-A593-494C-879C-875BDA95C75F}" type="presParOf" srcId="{8CA07CDF-1961-CC48-A8B9-8CAD1BB9431C}" destId="{0B889D89-CD7D-3F44-A9E6-37AFF5A28AB8}" srcOrd="1" destOrd="0" presId="urn:microsoft.com/office/officeart/2008/layout/NameandTitleOrganizationalChart"/>
    <dgm:cxn modelId="{39B6F9B6-3EB5-F44A-B532-D072E3240D42}" type="presParOf" srcId="{8CA07CDF-1961-CC48-A8B9-8CAD1BB9431C}" destId="{55F41316-9FCD-D043-9814-A580AC0DF685}" srcOrd="2" destOrd="0" presId="urn:microsoft.com/office/officeart/2008/layout/NameandTitleOrganizationalChart"/>
    <dgm:cxn modelId="{B5F2F856-955E-D245-AFFA-B87124343748}" type="presParOf" srcId="{25501D99-218B-CE4D-B06C-7B3E41E94103}" destId="{F24EC756-5BC1-4A49-B542-4B23507A3715}" srcOrd="1" destOrd="0" presId="urn:microsoft.com/office/officeart/2008/layout/NameandTitleOrganizationalChart"/>
    <dgm:cxn modelId="{5635D476-8564-2C46-AE4A-00090018B6BC}" type="presParOf" srcId="{25501D99-218B-CE4D-B06C-7B3E41E94103}" destId="{FB924657-0C8F-AB49-9E4B-03889E099ED2}" srcOrd="2" destOrd="0" presId="urn:microsoft.com/office/officeart/2008/layout/NameandTitleOrganizationalChart"/>
    <dgm:cxn modelId="{E03AB499-AA54-1948-86B4-8FBC6D11DCB0}" type="presParOf" srcId="{420F648E-3F93-9845-BF6F-ED4EB604BC6F}" destId="{04B89DD3-D1FB-774F-A86D-1C069EC576F2}" srcOrd="2" destOrd="0" presId="urn:microsoft.com/office/officeart/2008/layout/NameandTitleOrganizationalChart"/>
    <dgm:cxn modelId="{58A2115D-69E1-0B4B-ABBD-9F672F7CCD82}" type="presParOf" srcId="{328C7D02-4572-4241-A56C-7A67F983C4D6}" destId="{EB92F453-1BC0-6040-9C51-1B1A34FAF720}" srcOrd="4" destOrd="0" presId="urn:microsoft.com/office/officeart/2008/layout/NameandTitleOrganizationalChart"/>
    <dgm:cxn modelId="{49C506DB-B08B-F745-B6BB-D7D089D09D56}" type="presParOf" srcId="{328C7D02-4572-4241-A56C-7A67F983C4D6}" destId="{C348BEED-1ABC-CC4E-99EF-D941C3F9DD8D}" srcOrd="5" destOrd="0" presId="urn:microsoft.com/office/officeart/2008/layout/NameandTitleOrganizationalChart"/>
    <dgm:cxn modelId="{5F67E9F1-DBBF-E24E-956C-91269A57F709}" type="presParOf" srcId="{C348BEED-1ABC-CC4E-99EF-D941C3F9DD8D}" destId="{67846DF9-BBE5-8E4E-9829-0C6A0AD261FD}" srcOrd="0" destOrd="0" presId="urn:microsoft.com/office/officeart/2008/layout/NameandTitleOrganizationalChart"/>
    <dgm:cxn modelId="{6769E779-21C7-D549-AAAB-3133A290888E}" type="presParOf" srcId="{67846DF9-BBE5-8E4E-9829-0C6A0AD261FD}" destId="{7002EF91-D256-6D4B-AE21-C9AEF02195BE}" srcOrd="0" destOrd="0" presId="urn:microsoft.com/office/officeart/2008/layout/NameandTitleOrganizationalChart"/>
    <dgm:cxn modelId="{B7BB1755-4D71-FA4E-84ED-36BDAF4C9BE7}" type="presParOf" srcId="{67846DF9-BBE5-8E4E-9829-0C6A0AD261FD}" destId="{13511A77-13DE-E440-99DA-2E54CDF24290}" srcOrd="1" destOrd="0" presId="urn:microsoft.com/office/officeart/2008/layout/NameandTitleOrganizationalChart"/>
    <dgm:cxn modelId="{9235C7C9-4271-A744-B1F7-D8B99131E4FC}" type="presParOf" srcId="{67846DF9-BBE5-8E4E-9829-0C6A0AD261FD}" destId="{68B79F4B-FB82-7E44-B327-E9243AC2209D}" srcOrd="2" destOrd="0" presId="urn:microsoft.com/office/officeart/2008/layout/NameandTitleOrganizationalChart"/>
    <dgm:cxn modelId="{A47A6CFC-716C-FF41-9EEC-1F3BC9F15A9A}" type="presParOf" srcId="{C348BEED-1ABC-CC4E-99EF-D941C3F9DD8D}" destId="{31DA7A5A-CF2B-664C-BA6C-2AF378A5BCDD}" srcOrd="1" destOrd="0" presId="urn:microsoft.com/office/officeart/2008/layout/NameandTitleOrganizationalChart"/>
    <dgm:cxn modelId="{DA731746-34A6-1643-8731-F7B67DC4C54F}" type="presParOf" srcId="{C348BEED-1ABC-CC4E-99EF-D941C3F9DD8D}" destId="{D1870D3A-4443-4440-9186-691AC3E5C83B}" srcOrd="2" destOrd="0" presId="urn:microsoft.com/office/officeart/2008/layout/NameandTitleOrganizationalChart"/>
    <dgm:cxn modelId="{7EC0F4D5-D26E-9549-B39A-277BEE4C920B}" type="presParOf" srcId="{20491201-3B4E-4944-9ED7-59323AC0147F}" destId="{46655AB0-C4C3-D340-9315-92D0AED0A7FA}" srcOrd="2" destOrd="0" presId="urn:microsoft.com/office/officeart/2008/layout/NameandTitleOrganizationalChart"/>
    <dgm:cxn modelId="{246896AA-E148-F342-979B-27093CC1F2CA}" type="presParOf" srcId="{46655AB0-C4C3-D340-9315-92D0AED0A7FA}" destId="{A73A8CC1-E86A-5045-A4D9-4A16DDF11BCA}" srcOrd="0" destOrd="0" presId="urn:microsoft.com/office/officeart/2008/layout/NameandTitleOrganizationalChart"/>
    <dgm:cxn modelId="{FF561651-ADE8-8542-AFB3-F2E09970FE68}" type="presParOf" srcId="{46655AB0-C4C3-D340-9315-92D0AED0A7FA}" destId="{B76910B9-D639-814B-BD34-0E53F2463DC2}" srcOrd="1" destOrd="0" presId="urn:microsoft.com/office/officeart/2008/layout/NameandTitleOrganizationalChart"/>
    <dgm:cxn modelId="{1885FBC0-8DA5-3641-A77A-0A29448E80AA}" type="presParOf" srcId="{B76910B9-D639-814B-BD34-0E53F2463DC2}" destId="{B94E7C51-2E44-9B4D-914C-2E31BC5C366A}" srcOrd="0" destOrd="0" presId="urn:microsoft.com/office/officeart/2008/layout/NameandTitleOrganizationalChart"/>
    <dgm:cxn modelId="{E8379442-C8FB-FA40-89ED-CEDA0608350D}" type="presParOf" srcId="{B94E7C51-2E44-9B4D-914C-2E31BC5C366A}" destId="{17E15736-920C-B941-935C-D1D112D0EE0C}" srcOrd="0" destOrd="0" presId="urn:microsoft.com/office/officeart/2008/layout/NameandTitleOrganizationalChart"/>
    <dgm:cxn modelId="{A09F0E2D-C2D4-6544-8436-657A58BF8E04}" type="presParOf" srcId="{B94E7C51-2E44-9B4D-914C-2E31BC5C366A}" destId="{5060F159-8801-6A49-A338-C2189A9FC796}" srcOrd="1" destOrd="0" presId="urn:microsoft.com/office/officeart/2008/layout/NameandTitleOrganizationalChart"/>
    <dgm:cxn modelId="{DACDB826-6211-5242-8666-F1362B40029E}" type="presParOf" srcId="{B94E7C51-2E44-9B4D-914C-2E31BC5C366A}" destId="{A58EE404-EFA8-094C-87DA-C821299B30B9}" srcOrd="2" destOrd="0" presId="urn:microsoft.com/office/officeart/2008/layout/NameandTitleOrganizationalChart"/>
    <dgm:cxn modelId="{436235DF-F2AD-4B44-98B8-4BE366082915}" type="presParOf" srcId="{B76910B9-D639-814B-BD34-0E53F2463DC2}" destId="{5642D18A-3CEF-BE4A-ADEC-226D9B5CBEF1}" srcOrd="1" destOrd="0" presId="urn:microsoft.com/office/officeart/2008/layout/NameandTitleOrganizationalChart"/>
    <dgm:cxn modelId="{8357E384-BADB-A542-8087-696CFB1AE4EA}" type="presParOf" srcId="{B76910B9-D639-814B-BD34-0E53F2463DC2}" destId="{86E455E5-F822-6C43-828A-2472F72F3CF8}" srcOrd="2" destOrd="0" presId="urn:microsoft.com/office/officeart/2008/layout/NameandTitleOrganizationalChart"/>
    <dgm:cxn modelId="{2A972AA3-E960-EC43-AAE6-1F689F8B43A6}" type="presParOf" srcId="{46655AB0-C4C3-D340-9315-92D0AED0A7FA}" destId="{C8FC5C8E-95F0-CA48-8EFF-7C9E5B8DFC6E}" srcOrd="2" destOrd="0" presId="urn:microsoft.com/office/officeart/2008/layout/NameandTitleOrganizationalChart"/>
    <dgm:cxn modelId="{EEF8CF15-7B29-7B48-9F65-59E5A1946722}" type="presParOf" srcId="{46655AB0-C4C3-D340-9315-92D0AED0A7FA}" destId="{45004C41-01D2-E24B-AF26-367E456AC6D9}" srcOrd="3" destOrd="0" presId="urn:microsoft.com/office/officeart/2008/layout/NameandTitleOrganizationalChart"/>
    <dgm:cxn modelId="{F953B3BD-5CE4-B346-AA26-AC487D55CE5E}" type="presParOf" srcId="{45004C41-01D2-E24B-AF26-367E456AC6D9}" destId="{7CC4C300-1C38-164B-B942-DC2680785CEF}" srcOrd="0" destOrd="0" presId="urn:microsoft.com/office/officeart/2008/layout/NameandTitleOrganizationalChart"/>
    <dgm:cxn modelId="{764F3297-39A3-714C-831E-6EBD5B7411C9}" type="presParOf" srcId="{7CC4C300-1C38-164B-B942-DC2680785CEF}" destId="{96528610-B04F-414B-95D2-A3BEC60637D1}" srcOrd="0" destOrd="0" presId="urn:microsoft.com/office/officeart/2008/layout/NameandTitleOrganizationalChart"/>
    <dgm:cxn modelId="{A327CDE2-B99D-644E-85AB-EC2011835B81}" type="presParOf" srcId="{7CC4C300-1C38-164B-B942-DC2680785CEF}" destId="{AD8970CA-4056-E547-AD2E-E958F32D4523}" srcOrd="1" destOrd="0" presId="urn:microsoft.com/office/officeart/2008/layout/NameandTitleOrganizationalChart"/>
    <dgm:cxn modelId="{5B020C7D-3508-2C4A-9953-9FBE61208A5E}" type="presParOf" srcId="{7CC4C300-1C38-164B-B942-DC2680785CEF}" destId="{5A6CB5F7-1160-744E-95D9-869E77B0FC84}" srcOrd="2" destOrd="0" presId="urn:microsoft.com/office/officeart/2008/layout/NameandTitleOrganizationalChart"/>
    <dgm:cxn modelId="{463EBBA2-1381-AC42-A09E-362F9961AD34}" type="presParOf" srcId="{45004C41-01D2-E24B-AF26-367E456AC6D9}" destId="{42A7ABD4-A4FF-5E40-87FA-9BE200208D07}" srcOrd="1" destOrd="0" presId="urn:microsoft.com/office/officeart/2008/layout/NameandTitleOrganizationalChart"/>
    <dgm:cxn modelId="{EC01038C-B35F-D549-BA73-60A2C48A6F21}" type="presParOf" srcId="{45004C41-01D2-E24B-AF26-367E456AC6D9}" destId="{9768B48A-470E-B54D-916D-C3BB3132E0DB}" srcOrd="2" destOrd="0" presId="urn:microsoft.com/office/officeart/2008/layout/NameandTitleOrganizationalChart"/>
    <dgm:cxn modelId="{F7A9FAEF-F302-1644-95BA-0307F6A07220}" type="presParOf" srcId="{9768B48A-470E-B54D-916D-C3BB3132E0DB}" destId="{47B756A1-240C-9F4D-A303-664F6B111FB8}" srcOrd="0" destOrd="0" presId="urn:microsoft.com/office/officeart/2008/layout/NameandTitleOrganizationalChart"/>
    <dgm:cxn modelId="{403D9F93-8744-5A41-8A51-9D1050896393}" type="presParOf" srcId="{9768B48A-470E-B54D-916D-C3BB3132E0DB}" destId="{F23F0FA8-CB26-FF4D-B8BA-2B851315C918}" srcOrd="1" destOrd="0" presId="urn:microsoft.com/office/officeart/2008/layout/NameandTitleOrganizationalChart"/>
    <dgm:cxn modelId="{D4693126-9E54-DF4D-87D3-8C5FFB30EFAF}" type="presParOf" srcId="{F23F0FA8-CB26-FF4D-B8BA-2B851315C918}" destId="{F81AE4ED-97B8-094E-8B40-7D2748B19001}" srcOrd="0" destOrd="0" presId="urn:microsoft.com/office/officeart/2008/layout/NameandTitleOrganizationalChart"/>
    <dgm:cxn modelId="{0002EE89-A4B4-2D44-83BD-203717BCEF14}" type="presParOf" srcId="{F81AE4ED-97B8-094E-8B40-7D2748B19001}" destId="{C43F4695-FBA1-694D-92AF-D97D0ABE4C69}" srcOrd="0" destOrd="0" presId="urn:microsoft.com/office/officeart/2008/layout/NameandTitleOrganizationalChart"/>
    <dgm:cxn modelId="{622C4215-9290-174D-A7DC-C4C9C7B3989F}" type="presParOf" srcId="{F81AE4ED-97B8-094E-8B40-7D2748B19001}" destId="{B6A17F20-FCA7-3545-85BE-35F5A0BECDD8}" srcOrd="1" destOrd="0" presId="urn:microsoft.com/office/officeart/2008/layout/NameandTitleOrganizationalChart"/>
    <dgm:cxn modelId="{E0117127-A0BE-954A-A8D1-09BC9F048794}" type="presParOf" srcId="{F81AE4ED-97B8-094E-8B40-7D2748B19001}" destId="{C57AC2B9-6FC4-AF4E-A5FD-64560B7D12F5}" srcOrd="2" destOrd="0" presId="urn:microsoft.com/office/officeart/2008/layout/NameandTitleOrganizationalChart"/>
    <dgm:cxn modelId="{3A202FC4-A390-F448-80B6-9C39BBE7F4EF}" type="presParOf" srcId="{F23F0FA8-CB26-FF4D-B8BA-2B851315C918}" destId="{AFE3CEFD-772C-1240-8E38-0BC5A9A790B0}" srcOrd="1" destOrd="0" presId="urn:microsoft.com/office/officeart/2008/layout/NameandTitleOrganizationalChart"/>
    <dgm:cxn modelId="{8BDD63D0-A4DD-9548-A5DF-42A7FAD20AA8}" type="presParOf" srcId="{F23F0FA8-CB26-FF4D-B8BA-2B851315C918}" destId="{961ABA92-F2E3-F443-A2AF-46A9C9CA2D19}"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AD7EA-6BF1-4FB7-84AB-DDFE1D5EF288}">
      <dsp:nvSpPr>
        <dsp:cNvPr id="0" name=""/>
        <dsp:cNvSpPr/>
      </dsp:nvSpPr>
      <dsp:spPr>
        <a:xfrm>
          <a:off x="0" y="323591"/>
          <a:ext cx="3244959" cy="1220964"/>
        </a:xfrm>
        <a:prstGeom prst="roundRect">
          <a:avLst>
            <a:gd name="adj" fmla="val 10000"/>
          </a:avLst>
        </a:prstGeom>
        <a:solidFill>
          <a:srgbClr val="00D4CB"/>
        </a:solidFill>
        <a:ln w="6350" cap="flat" cmpd="sng" algn="ctr">
          <a:solidFill>
            <a:srgbClr val="00D4CB"/>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BO" sz="1200" kern="1200" dirty="0">
              <a:latin typeface="Montserrat SemiBold" panose="00000700000000000000" pitchFamily="2" charset="0"/>
            </a:rPr>
            <a:t>CORTADO DE LA MADERA PARA TAPAS DE MESAS Y SILLAS, CEPILLADO, GROSEADO , ENCOLADO, ESCUADRADO, PROCESO DE MOLDURA O BISELADO, LIJADO, IMPREGNADO, SELLADO, BARNIZADO.</a:t>
          </a:r>
          <a:endParaRPr lang="es-BO" sz="1200" b="1" kern="1200" dirty="0">
            <a:solidFill>
              <a:schemeClr val="bg1"/>
            </a:solidFill>
            <a:latin typeface="Montserrat SemiBold" panose="00000700000000000000" pitchFamily="2" charset="0"/>
          </a:endParaRPr>
        </a:p>
      </dsp:txBody>
      <dsp:txXfrm>
        <a:off x="35761" y="359352"/>
        <a:ext cx="3173437" cy="1149442"/>
      </dsp:txXfrm>
    </dsp:sp>
    <dsp:sp modelId="{659DAB9C-8E6D-468E-BC4B-5A5BE521AD8D}">
      <dsp:nvSpPr>
        <dsp:cNvPr id="0" name=""/>
        <dsp:cNvSpPr/>
      </dsp:nvSpPr>
      <dsp:spPr>
        <a:xfrm rot="5400000">
          <a:off x="1207694" y="1390864"/>
          <a:ext cx="829571" cy="1413480"/>
        </a:xfrm>
        <a:prstGeom prst="rightArrow">
          <a:avLst>
            <a:gd name="adj1" fmla="val 60000"/>
            <a:gd name="adj2" fmla="val 50000"/>
          </a:avLst>
        </a:prstGeom>
        <a:solidFill>
          <a:srgbClr val="FF3399"/>
        </a:solidFill>
        <a:ln w="6350" cap="flat" cmpd="sng" algn="ctr">
          <a:solidFill>
            <a:srgbClr val="FF3399"/>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endParaRPr lang="es-BO" sz="4100" kern="1200"/>
        </a:p>
      </dsp:txBody>
      <dsp:txXfrm rot="-5400000">
        <a:off x="1198436" y="1682819"/>
        <a:ext cx="848088" cy="580700"/>
      </dsp:txXfrm>
    </dsp:sp>
    <dsp:sp modelId="{722FB5A3-B364-441A-9942-BE2D4FF2AD62}">
      <dsp:nvSpPr>
        <dsp:cNvPr id="0" name=""/>
        <dsp:cNvSpPr/>
      </dsp:nvSpPr>
      <dsp:spPr>
        <a:xfrm>
          <a:off x="0" y="2650652"/>
          <a:ext cx="3244959" cy="1344817"/>
        </a:xfrm>
        <a:prstGeom prst="roundRect">
          <a:avLst>
            <a:gd name="adj" fmla="val 10000"/>
          </a:avLst>
        </a:prstGeom>
        <a:solidFill>
          <a:srgbClr val="00D4CB"/>
        </a:solidFill>
        <a:ln w="6350" cap="flat" cmpd="sng" algn="ctr">
          <a:solidFill>
            <a:srgbClr val="00D4CB"/>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a:solidFill>
                <a:schemeClr val="bg1"/>
              </a:solidFill>
              <a:latin typeface="Montserrat SemiBold" panose="00000700000000000000" pitchFamily="2" charset="0"/>
            </a:rPr>
            <a:t>FABRICACIÓN DE LA ESTRUCTURA DEL MOBILIARIO, VENTANAS, REJAS, PUERTAS, BARANDAS, GRADERÍAS, ENMALLADOS, TABLEROS DE BÁSQUET, ARCOS PARA FUSTAL.</a:t>
          </a:r>
          <a:endParaRPr lang="es-BO" sz="1200" b="1" kern="1200" dirty="0">
            <a:solidFill>
              <a:schemeClr val="bg1"/>
            </a:solidFill>
            <a:latin typeface="Montserrat SemiBold" panose="00000700000000000000" pitchFamily="2" charset="0"/>
          </a:endParaRPr>
        </a:p>
      </dsp:txBody>
      <dsp:txXfrm>
        <a:off x="39388" y="2690040"/>
        <a:ext cx="3166183" cy="1266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AD7EA-6BF1-4FB7-84AB-DDFE1D5EF288}">
      <dsp:nvSpPr>
        <dsp:cNvPr id="0" name=""/>
        <dsp:cNvSpPr/>
      </dsp:nvSpPr>
      <dsp:spPr>
        <a:xfrm>
          <a:off x="0" y="323591"/>
          <a:ext cx="3156019" cy="1220964"/>
        </a:xfrm>
        <a:prstGeom prst="roundRect">
          <a:avLst>
            <a:gd name="adj" fmla="val 10000"/>
          </a:avLst>
        </a:prstGeom>
        <a:solidFill>
          <a:srgbClr val="00D4CB"/>
        </a:solidFill>
        <a:ln w="6350" cap="flat" cmpd="sng" algn="ctr">
          <a:solidFill>
            <a:srgbClr val="00D4CB"/>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BO" sz="1200" kern="1200" dirty="0">
              <a:latin typeface="Montserrat SemiBold" panose="00000700000000000000" pitchFamily="2" charset="0"/>
            </a:rPr>
            <a:t>LIMPIEZA DE LA ESTRUCTURA METÁLICA (MESAS Y SILLAS), PINTADO DE LA ESTRUCTURA, SECADO AL NATURAL, COLOCADO DE REGATONES.</a:t>
          </a:r>
          <a:endParaRPr lang="es-BO" sz="1200" b="1" kern="1200" dirty="0">
            <a:solidFill>
              <a:schemeClr val="bg1"/>
            </a:solidFill>
            <a:latin typeface="Montserrat SemiBold" panose="00000700000000000000" pitchFamily="2" charset="0"/>
          </a:endParaRPr>
        </a:p>
      </dsp:txBody>
      <dsp:txXfrm>
        <a:off x="35761" y="359352"/>
        <a:ext cx="3084497" cy="1149442"/>
      </dsp:txXfrm>
    </dsp:sp>
    <dsp:sp modelId="{659DAB9C-8E6D-468E-BC4B-5A5BE521AD8D}">
      <dsp:nvSpPr>
        <dsp:cNvPr id="0" name=""/>
        <dsp:cNvSpPr/>
      </dsp:nvSpPr>
      <dsp:spPr>
        <a:xfrm rot="5400000">
          <a:off x="1163223" y="1390864"/>
          <a:ext cx="829571" cy="1413480"/>
        </a:xfrm>
        <a:prstGeom prst="rightArrow">
          <a:avLst>
            <a:gd name="adj1" fmla="val 60000"/>
            <a:gd name="adj2" fmla="val 50000"/>
          </a:avLst>
        </a:prstGeom>
        <a:solidFill>
          <a:srgbClr val="FF3399"/>
        </a:solidFill>
        <a:ln w="6350" cap="flat" cmpd="sng" algn="ctr">
          <a:solidFill>
            <a:srgbClr val="FF3399"/>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endParaRPr lang="es-BO" sz="4100" kern="1200"/>
        </a:p>
      </dsp:txBody>
      <dsp:txXfrm rot="-5400000">
        <a:off x="1153965" y="1682819"/>
        <a:ext cx="848088" cy="580700"/>
      </dsp:txXfrm>
    </dsp:sp>
    <dsp:sp modelId="{722FB5A3-B364-441A-9942-BE2D4FF2AD62}">
      <dsp:nvSpPr>
        <dsp:cNvPr id="0" name=""/>
        <dsp:cNvSpPr/>
      </dsp:nvSpPr>
      <dsp:spPr>
        <a:xfrm>
          <a:off x="0" y="2650652"/>
          <a:ext cx="3156019" cy="1344817"/>
        </a:xfrm>
        <a:prstGeom prst="roundRect">
          <a:avLst>
            <a:gd name="adj" fmla="val 10000"/>
          </a:avLst>
        </a:prstGeom>
        <a:solidFill>
          <a:srgbClr val="00D4CB"/>
        </a:solidFill>
        <a:ln w="6350" cap="flat" cmpd="sng" algn="ctr">
          <a:solidFill>
            <a:srgbClr val="00D4CB"/>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BO" sz="1200" kern="1200" dirty="0">
              <a:latin typeface="Montserrat SemiBold" panose="00000700000000000000" pitchFamily="2" charset="0"/>
            </a:rPr>
            <a:t>PROCESO FINAL EL ENSAMBLADO DE LAS TAPAS DE MADERA CON LA ESTRUCTURA  METÁLICA</a:t>
          </a:r>
          <a:endParaRPr lang="es-BO" sz="1200" b="1" kern="1200" dirty="0">
            <a:solidFill>
              <a:schemeClr val="bg1"/>
            </a:solidFill>
            <a:latin typeface="Montserrat SemiBold" panose="00000700000000000000" pitchFamily="2" charset="0"/>
          </a:endParaRPr>
        </a:p>
      </dsp:txBody>
      <dsp:txXfrm>
        <a:off x="39388" y="2690040"/>
        <a:ext cx="3077243" cy="1266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1AD45-140D-43AE-BAB0-A15E49610CA3}">
      <dsp:nvSpPr>
        <dsp:cNvPr id="0" name=""/>
        <dsp:cNvSpPr/>
      </dsp:nvSpPr>
      <dsp:spPr>
        <a:xfrm>
          <a:off x="2802713" y="1745946"/>
          <a:ext cx="151269" cy="662706"/>
        </a:xfrm>
        <a:custGeom>
          <a:avLst/>
          <a:gdLst/>
          <a:ahLst/>
          <a:cxnLst/>
          <a:rect l="0" t="0" r="0" b="0"/>
          <a:pathLst>
            <a:path>
              <a:moveTo>
                <a:pt x="151269" y="0"/>
              </a:moveTo>
              <a:lnTo>
                <a:pt x="151269" y="662706"/>
              </a:lnTo>
              <a:lnTo>
                <a:pt x="0" y="6627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00A6F-235F-4F28-B4A2-5D8BD1425024}">
      <dsp:nvSpPr>
        <dsp:cNvPr id="0" name=""/>
        <dsp:cNvSpPr/>
      </dsp:nvSpPr>
      <dsp:spPr>
        <a:xfrm>
          <a:off x="3674316" y="720332"/>
          <a:ext cx="197500" cy="665447"/>
        </a:xfrm>
        <a:custGeom>
          <a:avLst/>
          <a:gdLst/>
          <a:ahLst/>
          <a:cxnLst/>
          <a:rect l="0" t="0" r="0" b="0"/>
          <a:pathLst>
            <a:path>
              <a:moveTo>
                <a:pt x="197500" y="0"/>
              </a:moveTo>
              <a:lnTo>
                <a:pt x="197500" y="665447"/>
              </a:lnTo>
              <a:lnTo>
                <a:pt x="0" y="6654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509F5D-CB6D-4787-AB78-EB57D835F721}">
      <dsp:nvSpPr>
        <dsp:cNvPr id="0" name=""/>
        <dsp:cNvSpPr/>
      </dsp:nvSpPr>
      <dsp:spPr>
        <a:xfrm>
          <a:off x="3871817" y="720332"/>
          <a:ext cx="1814489" cy="2351026"/>
        </a:xfrm>
        <a:custGeom>
          <a:avLst/>
          <a:gdLst/>
          <a:ahLst/>
          <a:cxnLst/>
          <a:rect l="0" t="0" r="0" b="0"/>
          <a:pathLst>
            <a:path>
              <a:moveTo>
                <a:pt x="0" y="0"/>
              </a:moveTo>
              <a:lnTo>
                <a:pt x="0" y="2199756"/>
              </a:lnTo>
              <a:lnTo>
                <a:pt x="1814489" y="2199756"/>
              </a:lnTo>
              <a:lnTo>
                <a:pt x="1814489" y="2351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5BE6CE-47B9-41BF-BA1A-46E8C7A88E0E}">
      <dsp:nvSpPr>
        <dsp:cNvPr id="0" name=""/>
        <dsp:cNvSpPr/>
      </dsp:nvSpPr>
      <dsp:spPr>
        <a:xfrm>
          <a:off x="3366835" y="3791692"/>
          <a:ext cx="216099" cy="662706"/>
        </a:xfrm>
        <a:custGeom>
          <a:avLst/>
          <a:gdLst/>
          <a:ahLst/>
          <a:cxnLst/>
          <a:rect l="0" t="0" r="0" b="0"/>
          <a:pathLst>
            <a:path>
              <a:moveTo>
                <a:pt x="0" y="0"/>
              </a:moveTo>
              <a:lnTo>
                <a:pt x="0" y="662706"/>
              </a:lnTo>
              <a:lnTo>
                <a:pt x="216099" y="6627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5FC697-20A8-4467-B723-F4535BD8012D}">
      <dsp:nvSpPr>
        <dsp:cNvPr id="0" name=""/>
        <dsp:cNvSpPr/>
      </dsp:nvSpPr>
      <dsp:spPr>
        <a:xfrm>
          <a:off x="3826097" y="720332"/>
          <a:ext cx="91440" cy="2351026"/>
        </a:xfrm>
        <a:custGeom>
          <a:avLst/>
          <a:gdLst/>
          <a:ahLst/>
          <a:cxnLst/>
          <a:rect l="0" t="0" r="0" b="0"/>
          <a:pathLst>
            <a:path>
              <a:moveTo>
                <a:pt x="45720" y="0"/>
              </a:moveTo>
              <a:lnTo>
                <a:pt x="45720" y="2199756"/>
              </a:lnTo>
              <a:lnTo>
                <a:pt x="117004" y="2199756"/>
              </a:lnTo>
              <a:lnTo>
                <a:pt x="117004" y="2351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F5B298-0C8E-49DD-A4A6-14E8166DB935}">
      <dsp:nvSpPr>
        <dsp:cNvPr id="0" name=""/>
        <dsp:cNvSpPr/>
      </dsp:nvSpPr>
      <dsp:spPr>
        <a:xfrm>
          <a:off x="1388599" y="3791692"/>
          <a:ext cx="216099" cy="662706"/>
        </a:xfrm>
        <a:custGeom>
          <a:avLst/>
          <a:gdLst/>
          <a:ahLst/>
          <a:cxnLst/>
          <a:rect l="0" t="0" r="0" b="0"/>
          <a:pathLst>
            <a:path>
              <a:moveTo>
                <a:pt x="0" y="0"/>
              </a:moveTo>
              <a:lnTo>
                <a:pt x="0" y="662706"/>
              </a:lnTo>
              <a:lnTo>
                <a:pt x="216099" y="6627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89DCFE-1227-4C0B-91C2-8CBB5C35F847}">
      <dsp:nvSpPr>
        <dsp:cNvPr id="0" name=""/>
        <dsp:cNvSpPr/>
      </dsp:nvSpPr>
      <dsp:spPr>
        <a:xfrm>
          <a:off x="1964865" y="720332"/>
          <a:ext cx="1906951" cy="2351026"/>
        </a:xfrm>
        <a:custGeom>
          <a:avLst/>
          <a:gdLst/>
          <a:ahLst/>
          <a:cxnLst/>
          <a:rect l="0" t="0" r="0" b="0"/>
          <a:pathLst>
            <a:path>
              <a:moveTo>
                <a:pt x="1906951" y="0"/>
              </a:moveTo>
              <a:lnTo>
                <a:pt x="1906951" y="2199756"/>
              </a:lnTo>
              <a:lnTo>
                <a:pt x="0" y="2199756"/>
              </a:lnTo>
              <a:lnTo>
                <a:pt x="0" y="2351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F216B7-7142-4CBB-A31A-5EB7DCD36806}">
      <dsp:nvSpPr>
        <dsp:cNvPr id="0" name=""/>
        <dsp:cNvSpPr/>
      </dsp:nvSpPr>
      <dsp:spPr>
        <a:xfrm>
          <a:off x="3151484" y="0"/>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dirty="0"/>
            <a:t>Director</a:t>
          </a:r>
        </a:p>
      </dsp:txBody>
      <dsp:txXfrm>
        <a:off x="3151484" y="0"/>
        <a:ext cx="1440665" cy="720332"/>
      </dsp:txXfrm>
    </dsp:sp>
    <dsp:sp modelId="{8B1ABD83-6B6C-42D3-BD62-41BE90209031}">
      <dsp:nvSpPr>
        <dsp:cNvPr id="0" name=""/>
        <dsp:cNvSpPr/>
      </dsp:nvSpPr>
      <dsp:spPr>
        <a:xfrm>
          <a:off x="1244532" y="3071359"/>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dirty="0"/>
            <a:t>Maestro carpintero</a:t>
          </a:r>
        </a:p>
      </dsp:txBody>
      <dsp:txXfrm>
        <a:off x="1244532" y="3071359"/>
        <a:ext cx="1440665" cy="720332"/>
      </dsp:txXfrm>
    </dsp:sp>
    <dsp:sp modelId="{66432668-EC79-4B7E-807D-53021D148F52}">
      <dsp:nvSpPr>
        <dsp:cNvPr id="0" name=""/>
        <dsp:cNvSpPr/>
      </dsp:nvSpPr>
      <dsp:spPr>
        <a:xfrm>
          <a:off x="1604699" y="4094232"/>
          <a:ext cx="1675696"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dirty="0"/>
            <a:t>7 carpinteros </a:t>
          </a:r>
        </a:p>
      </dsp:txBody>
      <dsp:txXfrm>
        <a:off x="1604699" y="4094232"/>
        <a:ext cx="1675696" cy="720332"/>
      </dsp:txXfrm>
    </dsp:sp>
    <dsp:sp modelId="{F3397672-30C2-4BA9-B728-63D8FC9BBDFF}">
      <dsp:nvSpPr>
        <dsp:cNvPr id="0" name=""/>
        <dsp:cNvSpPr/>
      </dsp:nvSpPr>
      <dsp:spPr>
        <a:xfrm>
          <a:off x="3222768" y="3071359"/>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a:t>Maestro cerrajero</a:t>
          </a:r>
        </a:p>
      </dsp:txBody>
      <dsp:txXfrm>
        <a:off x="3222768" y="3071359"/>
        <a:ext cx="1440665" cy="720332"/>
      </dsp:txXfrm>
    </dsp:sp>
    <dsp:sp modelId="{EEF8E59B-F74E-4F3B-95B6-C237C437D1D9}">
      <dsp:nvSpPr>
        <dsp:cNvPr id="0" name=""/>
        <dsp:cNvSpPr/>
      </dsp:nvSpPr>
      <dsp:spPr>
        <a:xfrm>
          <a:off x="3582935" y="4094232"/>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dirty="0"/>
            <a:t>4 cerrajeros</a:t>
          </a:r>
        </a:p>
      </dsp:txBody>
      <dsp:txXfrm>
        <a:off x="3582935" y="4094232"/>
        <a:ext cx="1440665" cy="720332"/>
      </dsp:txXfrm>
    </dsp:sp>
    <dsp:sp modelId="{67AD0DA0-FD30-4B6F-8959-8962EFA37074}">
      <dsp:nvSpPr>
        <dsp:cNvPr id="0" name=""/>
        <dsp:cNvSpPr/>
      </dsp:nvSpPr>
      <dsp:spPr>
        <a:xfrm>
          <a:off x="4965974" y="3071359"/>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a:t>Pintor</a:t>
          </a:r>
        </a:p>
      </dsp:txBody>
      <dsp:txXfrm>
        <a:off x="4965974" y="3071359"/>
        <a:ext cx="1440665" cy="720332"/>
      </dsp:txXfrm>
    </dsp:sp>
    <dsp:sp modelId="{FD94671A-2E69-46EF-9DDB-4E49E28B0780}">
      <dsp:nvSpPr>
        <dsp:cNvPr id="0" name=""/>
        <dsp:cNvSpPr/>
      </dsp:nvSpPr>
      <dsp:spPr>
        <a:xfrm>
          <a:off x="2233650" y="1025613"/>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dirty="0"/>
            <a:t>Responsable maestranza</a:t>
          </a:r>
        </a:p>
      </dsp:txBody>
      <dsp:txXfrm>
        <a:off x="2233650" y="1025613"/>
        <a:ext cx="1440665" cy="720332"/>
      </dsp:txXfrm>
    </dsp:sp>
    <dsp:sp modelId="{2A9280AE-1560-440E-8691-18A266819F34}">
      <dsp:nvSpPr>
        <dsp:cNvPr id="0" name=""/>
        <dsp:cNvSpPr/>
      </dsp:nvSpPr>
      <dsp:spPr>
        <a:xfrm>
          <a:off x="1362047" y="2048486"/>
          <a:ext cx="1440665" cy="7203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BO" sz="2100" kern="1200"/>
            <a:t>Supervisor maestranza</a:t>
          </a:r>
        </a:p>
      </dsp:txBody>
      <dsp:txXfrm>
        <a:off x="1362047" y="2048486"/>
        <a:ext cx="1440665" cy="7203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4C154-F13E-404E-BF37-FBFB34489B9E}">
      <dsp:nvSpPr>
        <dsp:cNvPr id="0" name=""/>
        <dsp:cNvSpPr/>
      </dsp:nvSpPr>
      <dsp:spPr>
        <a:xfrm>
          <a:off x="1941" y="1915578"/>
          <a:ext cx="1997531" cy="998765"/>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t>CONVENIOS INTERINSTITUCIONALES</a:t>
          </a:r>
          <a:endParaRPr lang="es-BO" sz="1200" kern="1200" dirty="0"/>
        </a:p>
      </dsp:txBody>
      <dsp:txXfrm>
        <a:off x="31194" y="1944831"/>
        <a:ext cx="1939025" cy="940259"/>
      </dsp:txXfrm>
    </dsp:sp>
    <dsp:sp modelId="{226E3E8B-CDA8-408A-95C5-836060E4A866}">
      <dsp:nvSpPr>
        <dsp:cNvPr id="0" name=""/>
        <dsp:cNvSpPr/>
      </dsp:nvSpPr>
      <dsp:spPr>
        <a:xfrm rot="19457599">
          <a:off x="1906986" y="2109205"/>
          <a:ext cx="983987" cy="37221"/>
        </a:xfrm>
        <a:custGeom>
          <a:avLst/>
          <a:gdLst/>
          <a:ahLst/>
          <a:cxnLst/>
          <a:rect l="0" t="0" r="0" b="0"/>
          <a:pathLst>
            <a:path>
              <a:moveTo>
                <a:pt x="0" y="18610"/>
              </a:moveTo>
              <a:lnTo>
                <a:pt x="983987" y="18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2374380" y="2103216"/>
        <a:ext cx="49199" cy="49199"/>
      </dsp:txXfrm>
    </dsp:sp>
    <dsp:sp modelId="{235845A6-61BB-4C38-9D24-B189CD12C16A}">
      <dsp:nvSpPr>
        <dsp:cNvPr id="0" name=""/>
        <dsp:cNvSpPr/>
      </dsp:nvSpPr>
      <dsp:spPr>
        <a:xfrm>
          <a:off x="2798486" y="1341288"/>
          <a:ext cx="1997531" cy="99876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t>UNIDAD DE PROYECTOS ESPECIALES</a:t>
          </a:r>
          <a:endParaRPr lang="es-BO" sz="1200" kern="1200" dirty="0"/>
        </a:p>
      </dsp:txBody>
      <dsp:txXfrm>
        <a:off x="2827739" y="1370541"/>
        <a:ext cx="1939025" cy="940259"/>
      </dsp:txXfrm>
    </dsp:sp>
    <dsp:sp modelId="{6717910C-4AC6-4AC3-AE7F-586DE0F4197E}">
      <dsp:nvSpPr>
        <dsp:cNvPr id="0" name=""/>
        <dsp:cNvSpPr/>
      </dsp:nvSpPr>
      <dsp:spPr>
        <a:xfrm>
          <a:off x="4796017" y="1822060"/>
          <a:ext cx="799012" cy="37221"/>
        </a:xfrm>
        <a:custGeom>
          <a:avLst/>
          <a:gdLst/>
          <a:ahLst/>
          <a:cxnLst/>
          <a:rect l="0" t="0" r="0" b="0"/>
          <a:pathLst>
            <a:path>
              <a:moveTo>
                <a:pt x="0" y="18610"/>
              </a:moveTo>
              <a:lnTo>
                <a:pt x="799012" y="1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5175548" y="1820695"/>
        <a:ext cx="39950" cy="39950"/>
      </dsp:txXfrm>
    </dsp:sp>
    <dsp:sp modelId="{9DC9030C-75A4-499C-AA6B-B6AF4B9D76AA}">
      <dsp:nvSpPr>
        <dsp:cNvPr id="0" name=""/>
        <dsp:cNvSpPr/>
      </dsp:nvSpPr>
      <dsp:spPr>
        <a:xfrm>
          <a:off x="5595030" y="1341288"/>
          <a:ext cx="1997531" cy="99876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BO" sz="1200" b="1" kern="1200" dirty="0">
              <a:solidFill>
                <a:schemeClr val="lt1"/>
              </a:solidFill>
              <a:effectLst/>
              <a:latin typeface="+mn-lt"/>
              <a:ea typeface="+mn-ea"/>
              <a:cs typeface="+mn-cs"/>
            </a:rPr>
            <a:t>Construcción de Obras de Estabilización y Captación de Aguas Subterráneas Zona Villa Armonía</a:t>
          </a:r>
          <a:endParaRPr lang="es-BO" sz="1200" kern="1200" dirty="0"/>
        </a:p>
      </dsp:txBody>
      <dsp:txXfrm>
        <a:off x="5624283" y="1370541"/>
        <a:ext cx="1939025" cy="940259"/>
      </dsp:txXfrm>
    </dsp:sp>
    <dsp:sp modelId="{B0821354-6D8E-4677-B784-1C6CF6B38CC4}">
      <dsp:nvSpPr>
        <dsp:cNvPr id="0" name=""/>
        <dsp:cNvSpPr/>
      </dsp:nvSpPr>
      <dsp:spPr>
        <a:xfrm rot="2142401">
          <a:off x="1906986" y="2683495"/>
          <a:ext cx="983987" cy="37221"/>
        </a:xfrm>
        <a:custGeom>
          <a:avLst/>
          <a:gdLst/>
          <a:ahLst/>
          <a:cxnLst/>
          <a:rect l="0" t="0" r="0" b="0"/>
          <a:pathLst>
            <a:path>
              <a:moveTo>
                <a:pt x="0" y="18610"/>
              </a:moveTo>
              <a:lnTo>
                <a:pt x="983987" y="18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2374380" y="2677506"/>
        <a:ext cx="49199" cy="49199"/>
      </dsp:txXfrm>
    </dsp:sp>
    <dsp:sp modelId="{6274FA74-8E04-4459-B609-A97A4E69612F}">
      <dsp:nvSpPr>
        <dsp:cNvPr id="0" name=""/>
        <dsp:cNvSpPr/>
      </dsp:nvSpPr>
      <dsp:spPr>
        <a:xfrm>
          <a:off x="2798486" y="2489868"/>
          <a:ext cx="1997531" cy="99876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BO" sz="1200" b="0" u="none" kern="1200" dirty="0">
              <a:solidFill>
                <a:schemeClr val="bg1"/>
              </a:solidFill>
              <a:effectLst/>
              <a:latin typeface="+mn-lt"/>
              <a:ea typeface="+mn-ea"/>
              <a:cs typeface="+mn-cs"/>
            </a:rPr>
            <a:t>MINISTERIO DE TURISMO SOSTENIBLE, CULTURAS, FOLKLORE Y GASTRONOMIA </a:t>
          </a:r>
          <a:endParaRPr lang="es-BO" sz="1200" b="0" kern="1200" dirty="0">
            <a:solidFill>
              <a:schemeClr val="bg1"/>
            </a:solidFill>
          </a:endParaRPr>
        </a:p>
      </dsp:txBody>
      <dsp:txXfrm>
        <a:off x="2827739" y="2519121"/>
        <a:ext cx="1939025" cy="940259"/>
      </dsp:txXfrm>
    </dsp:sp>
    <dsp:sp modelId="{C52F9D48-850E-4BF7-886F-E5FCBDE713FC}">
      <dsp:nvSpPr>
        <dsp:cNvPr id="0" name=""/>
        <dsp:cNvSpPr/>
      </dsp:nvSpPr>
      <dsp:spPr>
        <a:xfrm>
          <a:off x="4796017" y="2970641"/>
          <a:ext cx="799012" cy="37221"/>
        </a:xfrm>
        <a:custGeom>
          <a:avLst/>
          <a:gdLst/>
          <a:ahLst/>
          <a:cxnLst/>
          <a:rect l="0" t="0" r="0" b="0"/>
          <a:pathLst>
            <a:path>
              <a:moveTo>
                <a:pt x="0" y="18610"/>
              </a:moveTo>
              <a:lnTo>
                <a:pt x="799012" y="1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5175548" y="2969276"/>
        <a:ext cx="39950" cy="39950"/>
      </dsp:txXfrm>
    </dsp:sp>
    <dsp:sp modelId="{867B5AE6-D1A3-49FD-A188-63E10CB1D1E6}">
      <dsp:nvSpPr>
        <dsp:cNvPr id="0" name=""/>
        <dsp:cNvSpPr/>
      </dsp:nvSpPr>
      <dsp:spPr>
        <a:xfrm>
          <a:off x="5595030" y="2489868"/>
          <a:ext cx="1997531" cy="99876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BO" sz="1200" b="1" kern="1200" dirty="0">
              <a:solidFill>
                <a:schemeClr val="lt1"/>
              </a:solidFill>
              <a:effectLst/>
              <a:latin typeface="+mn-lt"/>
              <a:ea typeface="+mn-ea"/>
              <a:cs typeface="+mn-cs"/>
            </a:rPr>
            <a:t>“Restauración y </a:t>
          </a:r>
          <a:r>
            <a:rPr lang="es-BO" sz="1200" b="1" kern="1200" dirty="0" err="1">
              <a:solidFill>
                <a:schemeClr val="lt1"/>
              </a:solidFill>
              <a:effectLst/>
              <a:latin typeface="+mn-lt"/>
              <a:ea typeface="+mn-ea"/>
              <a:cs typeface="+mn-cs"/>
            </a:rPr>
            <a:t>Refuncionalización</a:t>
          </a:r>
          <a:r>
            <a:rPr lang="es-BO" sz="1200" b="1" kern="1200" dirty="0">
              <a:solidFill>
                <a:schemeClr val="lt1"/>
              </a:solidFill>
              <a:effectLst/>
              <a:latin typeface="+mn-lt"/>
              <a:ea typeface="+mn-ea"/>
              <a:cs typeface="+mn-cs"/>
            </a:rPr>
            <a:t> como Uso Turístico de la Infraestructura de la Unidad Educativa San Simón de Ayacucho de La Paz”</a:t>
          </a:r>
          <a:endParaRPr lang="es-BO" sz="1200" kern="1200" dirty="0"/>
        </a:p>
      </dsp:txBody>
      <dsp:txXfrm>
        <a:off x="5624283" y="2519121"/>
        <a:ext cx="1939025" cy="9402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4C154-F13E-404E-BF37-FBFB34489B9E}">
      <dsp:nvSpPr>
        <dsp:cNvPr id="0" name=""/>
        <dsp:cNvSpPr/>
      </dsp:nvSpPr>
      <dsp:spPr>
        <a:xfrm>
          <a:off x="5007" y="1624910"/>
          <a:ext cx="3160203" cy="158010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kern="1200" dirty="0"/>
            <a:t>UNIDAD DE INFRAESTRUCTURA TECNOLOGIA EQUIPAMIENTO ESCOLAR </a:t>
          </a:r>
          <a:endParaRPr lang="es-BO" sz="2100" kern="1200" dirty="0"/>
        </a:p>
      </dsp:txBody>
      <dsp:txXfrm>
        <a:off x="51287" y="1671190"/>
        <a:ext cx="3067643" cy="1487541"/>
      </dsp:txXfrm>
    </dsp:sp>
    <dsp:sp modelId="{226E3E8B-CDA8-408A-95C5-836060E4A866}">
      <dsp:nvSpPr>
        <dsp:cNvPr id="0" name=""/>
        <dsp:cNvSpPr/>
      </dsp:nvSpPr>
      <dsp:spPr>
        <a:xfrm rot="18356786">
          <a:off x="2706034" y="1485373"/>
          <a:ext cx="2223770" cy="58886"/>
        </a:xfrm>
        <a:custGeom>
          <a:avLst/>
          <a:gdLst/>
          <a:ahLst/>
          <a:cxnLst/>
          <a:rect l="0" t="0" r="0" b="0"/>
          <a:pathLst>
            <a:path>
              <a:moveTo>
                <a:pt x="0" y="29443"/>
              </a:moveTo>
              <a:lnTo>
                <a:pt x="2223770"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BO" sz="700" kern="1200"/>
        </a:p>
      </dsp:txBody>
      <dsp:txXfrm>
        <a:off x="3762325" y="1459222"/>
        <a:ext cx="111188" cy="111188"/>
      </dsp:txXfrm>
    </dsp:sp>
    <dsp:sp modelId="{235845A6-61BB-4C38-9D24-B189CD12C16A}">
      <dsp:nvSpPr>
        <dsp:cNvPr id="0" name=""/>
        <dsp:cNvSpPr/>
      </dsp:nvSpPr>
      <dsp:spPr>
        <a:xfrm>
          <a:off x="4470628" y="351285"/>
          <a:ext cx="3074498" cy="526774"/>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kern="1200" dirty="0"/>
            <a:t>EJECUCION</a:t>
          </a:r>
          <a:r>
            <a:rPr lang="es-ES" sz="2100" kern="1200" baseline="0" dirty="0"/>
            <a:t> DE PROYECTOS</a:t>
          </a:r>
          <a:endParaRPr lang="es-BO" sz="2100" kern="1200" dirty="0"/>
        </a:p>
      </dsp:txBody>
      <dsp:txXfrm>
        <a:off x="4486057" y="366714"/>
        <a:ext cx="3043640" cy="495916"/>
      </dsp:txXfrm>
    </dsp:sp>
    <dsp:sp modelId="{E168029A-30D4-4C0A-98B7-3345A6660D10}">
      <dsp:nvSpPr>
        <dsp:cNvPr id="0" name=""/>
        <dsp:cNvSpPr/>
      </dsp:nvSpPr>
      <dsp:spPr>
        <a:xfrm rot="19182094">
          <a:off x="2970333" y="1854402"/>
          <a:ext cx="1642366" cy="58886"/>
        </a:xfrm>
        <a:custGeom>
          <a:avLst/>
          <a:gdLst/>
          <a:ahLst/>
          <a:cxnLst/>
          <a:rect l="0" t="0" r="0" b="0"/>
          <a:pathLst>
            <a:path>
              <a:moveTo>
                <a:pt x="0" y="29443"/>
              </a:moveTo>
              <a:lnTo>
                <a:pt x="1642366"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3750457" y="1842786"/>
        <a:ext cx="82118" cy="82118"/>
      </dsp:txXfrm>
    </dsp:sp>
    <dsp:sp modelId="{D727C77C-6888-4F58-98BD-C8DA0EF0EF67}">
      <dsp:nvSpPr>
        <dsp:cNvPr id="0" name=""/>
        <dsp:cNvSpPr/>
      </dsp:nvSpPr>
      <dsp:spPr>
        <a:xfrm>
          <a:off x="4417821" y="1030713"/>
          <a:ext cx="3160203" cy="64403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0" kern="1200" dirty="0">
              <a:solidFill>
                <a:schemeClr val="bg1"/>
              </a:solidFill>
            </a:rPr>
            <a:t>INSPECCIONES TECNICAS</a:t>
          </a:r>
          <a:endParaRPr lang="es-BO" sz="2100" kern="1200" dirty="0"/>
        </a:p>
      </dsp:txBody>
      <dsp:txXfrm>
        <a:off x="4436684" y="1049576"/>
        <a:ext cx="3122477" cy="606307"/>
      </dsp:txXfrm>
    </dsp:sp>
    <dsp:sp modelId="{7462A5C0-E181-4A22-B982-0F5B487B05D1}">
      <dsp:nvSpPr>
        <dsp:cNvPr id="0" name=""/>
        <dsp:cNvSpPr/>
      </dsp:nvSpPr>
      <dsp:spPr>
        <a:xfrm rot="21248450">
          <a:off x="3161913" y="2321081"/>
          <a:ext cx="1262428" cy="58886"/>
        </a:xfrm>
        <a:custGeom>
          <a:avLst/>
          <a:gdLst/>
          <a:ahLst/>
          <a:cxnLst/>
          <a:rect l="0" t="0" r="0" b="0"/>
          <a:pathLst>
            <a:path>
              <a:moveTo>
                <a:pt x="0" y="29443"/>
              </a:moveTo>
              <a:lnTo>
                <a:pt x="1262428"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3761567" y="2318964"/>
        <a:ext cx="63121" cy="63121"/>
      </dsp:txXfrm>
    </dsp:sp>
    <dsp:sp modelId="{656CDC47-6B64-47F9-978F-0434D765AF7C}">
      <dsp:nvSpPr>
        <dsp:cNvPr id="0" name=""/>
        <dsp:cNvSpPr/>
      </dsp:nvSpPr>
      <dsp:spPr>
        <a:xfrm>
          <a:off x="4421044" y="1861041"/>
          <a:ext cx="3160203" cy="85009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0" kern="1200" dirty="0">
              <a:solidFill>
                <a:schemeClr val="bg1"/>
              </a:solidFill>
            </a:rPr>
            <a:t>COORDINACION INTERINSTITUCIONAL</a:t>
          </a:r>
          <a:endParaRPr lang="es-BO" sz="2100" kern="1200" dirty="0"/>
        </a:p>
      </dsp:txBody>
      <dsp:txXfrm>
        <a:off x="4445942" y="1885939"/>
        <a:ext cx="3110407" cy="800298"/>
      </dsp:txXfrm>
    </dsp:sp>
    <dsp:sp modelId="{10259809-8431-41B9-A761-B29559DB21A5}">
      <dsp:nvSpPr>
        <dsp:cNvPr id="0" name=""/>
        <dsp:cNvSpPr/>
      </dsp:nvSpPr>
      <dsp:spPr>
        <a:xfrm rot="2105311">
          <a:off x="3024836" y="2829534"/>
          <a:ext cx="1544831" cy="58886"/>
        </a:xfrm>
        <a:custGeom>
          <a:avLst/>
          <a:gdLst/>
          <a:ahLst/>
          <a:cxnLst/>
          <a:rect l="0" t="0" r="0" b="0"/>
          <a:pathLst>
            <a:path>
              <a:moveTo>
                <a:pt x="0" y="29443"/>
              </a:moveTo>
              <a:lnTo>
                <a:pt x="1544831"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3758631" y="2820357"/>
        <a:ext cx="77241" cy="77241"/>
      </dsp:txXfrm>
    </dsp:sp>
    <dsp:sp modelId="{1A2B509E-490E-4443-9602-DACCB60D6A56}">
      <dsp:nvSpPr>
        <dsp:cNvPr id="0" name=""/>
        <dsp:cNvSpPr/>
      </dsp:nvSpPr>
      <dsp:spPr>
        <a:xfrm>
          <a:off x="4429292" y="3022289"/>
          <a:ext cx="3160203" cy="56141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0" kern="1200" dirty="0">
              <a:solidFill>
                <a:schemeClr val="bg1"/>
              </a:solidFill>
            </a:rPr>
            <a:t>PARTICIPACION SOCIAL</a:t>
          </a:r>
          <a:endParaRPr lang="es-BO" sz="2100" kern="1200" dirty="0"/>
        </a:p>
      </dsp:txBody>
      <dsp:txXfrm>
        <a:off x="4445735" y="3038732"/>
        <a:ext cx="3127317" cy="528524"/>
      </dsp:txXfrm>
    </dsp:sp>
    <dsp:sp modelId="{0F944053-82EA-4F00-A5D6-24D719ADC7C4}">
      <dsp:nvSpPr>
        <dsp:cNvPr id="0" name=""/>
        <dsp:cNvSpPr/>
      </dsp:nvSpPr>
      <dsp:spPr>
        <a:xfrm rot="3263573">
          <a:off x="2711689" y="3268111"/>
          <a:ext cx="2171125" cy="58886"/>
        </a:xfrm>
        <a:custGeom>
          <a:avLst/>
          <a:gdLst/>
          <a:ahLst/>
          <a:cxnLst/>
          <a:rect l="0" t="0" r="0" b="0"/>
          <a:pathLst>
            <a:path>
              <a:moveTo>
                <a:pt x="0" y="29443"/>
              </a:moveTo>
              <a:lnTo>
                <a:pt x="2171125"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BO" sz="700" kern="1200"/>
        </a:p>
      </dsp:txBody>
      <dsp:txXfrm>
        <a:off x="3742973" y="3243276"/>
        <a:ext cx="108556" cy="108556"/>
      </dsp:txXfrm>
    </dsp:sp>
    <dsp:sp modelId="{132E04A9-33A2-40F9-8743-221E4B1E73B3}">
      <dsp:nvSpPr>
        <dsp:cNvPr id="0" name=""/>
        <dsp:cNvSpPr/>
      </dsp:nvSpPr>
      <dsp:spPr>
        <a:xfrm>
          <a:off x="4429292" y="3820714"/>
          <a:ext cx="3160203" cy="718867"/>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0" kern="1200" dirty="0">
              <a:solidFill>
                <a:schemeClr val="bg1"/>
              </a:solidFill>
            </a:rPr>
            <a:t>SUPERVISION DE OBRAS</a:t>
          </a:r>
          <a:endParaRPr lang="es-BO" sz="2100" kern="1200" dirty="0"/>
        </a:p>
      </dsp:txBody>
      <dsp:txXfrm>
        <a:off x="4450347" y="3841769"/>
        <a:ext cx="3118093" cy="6767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4C154-F13E-404E-BF37-FBFB34489B9E}">
      <dsp:nvSpPr>
        <dsp:cNvPr id="0" name=""/>
        <dsp:cNvSpPr/>
      </dsp:nvSpPr>
      <dsp:spPr>
        <a:xfrm>
          <a:off x="5007" y="1926654"/>
          <a:ext cx="3160203" cy="97661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IMPACTO GENERAL</a:t>
          </a:r>
          <a:endParaRPr lang="es-BO" sz="1900" kern="1200" dirty="0"/>
        </a:p>
      </dsp:txBody>
      <dsp:txXfrm>
        <a:off x="33611" y="1955258"/>
        <a:ext cx="3102995" cy="919405"/>
      </dsp:txXfrm>
    </dsp:sp>
    <dsp:sp modelId="{226E3E8B-CDA8-408A-95C5-836060E4A866}">
      <dsp:nvSpPr>
        <dsp:cNvPr id="0" name=""/>
        <dsp:cNvSpPr/>
      </dsp:nvSpPr>
      <dsp:spPr>
        <a:xfrm rot="19015425">
          <a:off x="2922483" y="1770518"/>
          <a:ext cx="1800952" cy="58886"/>
        </a:xfrm>
        <a:custGeom>
          <a:avLst/>
          <a:gdLst/>
          <a:ahLst/>
          <a:cxnLst/>
          <a:rect l="0" t="0" r="0" b="0"/>
          <a:pathLst>
            <a:path>
              <a:moveTo>
                <a:pt x="0" y="29443"/>
              </a:moveTo>
              <a:lnTo>
                <a:pt x="1800952"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BO" sz="600" kern="1200"/>
        </a:p>
      </dsp:txBody>
      <dsp:txXfrm>
        <a:off x="3777936" y="1754938"/>
        <a:ext cx="90047" cy="90047"/>
      </dsp:txXfrm>
    </dsp:sp>
    <dsp:sp modelId="{235845A6-61BB-4C38-9D24-B189CD12C16A}">
      <dsp:nvSpPr>
        <dsp:cNvPr id="0" name=""/>
        <dsp:cNvSpPr/>
      </dsp:nvSpPr>
      <dsp:spPr>
        <a:xfrm>
          <a:off x="4480709" y="808250"/>
          <a:ext cx="3074498" cy="75342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MEJORA DE LA INFRAESTRUCTURA</a:t>
          </a:r>
          <a:endParaRPr lang="es-BO" sz="1900" kern="1200" dirty="0"/>
        </a:p>
      </dsp:txBody>
      <dsp:txXfrm>
        <a:off x="4502776" y="830317"/>
        <a:ext cx="3030364" cy="709290"/>
      </dsp:txXfrm>
    </dsp:sp>
    <dsp:sp modelId="{F138E51A-F3B6-43C4-8D96-AE5A94C63C34}">
      <dsp:nvSpPr>
        <dsp:cNvPr id="0" name=""/>
        <dsp:cNvSpPr/>
      </dsp:nvSpPr>
      <dsp:spPr>
        <a:xfrm rot="20554421">
          <a:off x="3135005" y="2188424"/>
          <a:ext cx="1316245" cy="58886"/>
        </a:xfrm>
        <a:custGeom>
          <a:avLst/>
          <a:gdLst/>
          <a:ahLst/>
          <a:cxnLst/>
          <a:rect l="0" t="0" r="0" b="0"/>
          <a:pathLst>
            <a:path>
              <a:moveTo>
                <a:pt x="0" y="29443"/>
              </a:moveTo>
              <a:lnTo>
                <a:pt x="1316245"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3760221" y="2184961"/>
        <a:ext cx="65812" cy="65812"/>
      </dsp:txXfrm>
    </dsp:sp>
    <dsp:sp modelId="{06AA0BA3-0017-436E-9233-925A9B2CD7B9}">
      <dsp:nvSpPr>
        <dsp:cNvPr id="0" name=""/>
        <dsp:cNvSpPr/>
      </dsp:nvSpPr>
      <dsp:spPr>
        <a:xfrm>
          <a:off x="4421044" y="1715434"/>
          <a:ext cx="3160203" cy="610677"/>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b="0" kern="1200" dirty="0">
              <a:solidFill>
                <a:schemeClr val="bg1"/>
              </a:solidFill>
            </a:rPr>
            <a:t>MAYOR COBERTURA GENERAL</a:t>
          </a:r>
          <a:endParaRPr lang="es-BO" sz="1900" kern="1200" dirty="0"/>
        </a:p>
      </dsp:txBody>
      <dsp:txXfrm>
        <a:off x="4438930" y="1733320"/>
        <a:ext cx="3124431" cy="574905"/>
      </dsp:txXfrm>
    </dsp:sp>
    <dsp:sp modelId="{57F6EDB7-35FA-4B3E-B370-95FBE6E200D6}">
      <dsp:nvSpPr>
        <dsp:cNvPr id="0" name=""/>
        <dsp:cNvSpPr/>
      </dsp:nvSpPr>
      <dsp:spPr>
        <a:xfrm rot="1102473">
          <a:off x="3131256" y="2595458"/>
          <a:ext cx="1331991" cy="58886"/>
        </a:xfrm>
        <a:custGeom>
          <a:avLst/>
          <a:gdLst/>
          <a:ahLst/>
          <a:cxnLst/>
          <a:rect l="0" t="0" r="0" b="0"/>
          <a:pathLst>
            <a:path>
              <a:moveTo>
                <a:pt x="0" y="29443"/>
              </a:moveTo>
              <a:lnTo>
                <a:pt x="1331991"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BO" sz="500" kern="1200"/>
        </a:p>
      </dsp:txBody>
      <dsp:txXfrm>
        <a:off x="3763952" y="2591601"/>
        <a:ext cx="66599" cy="66599"/>
      </dsp:txXfrm>
    </dsp:sp>
    <dsp:sp modelId="{7D7C0567-F473-455C-9BC6-4534E5444D61}">
      <dsp:nvSpPr>
        <dsp:cNvPr id="0" name=""/>
        <dsp:cNvSpPr/>
      </dsp:nvSpPr>
      <dsp:spPr>
        <a:xfrm>
          <a:off x="4429292" y="2464276"/>
          <a:ext cx="3160203" cy="741130"/>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b="0" kern="1200" dirty="0">
              <a:solidFill>
                <a:schemeClr val="bg1"/>
              </a:solidFill>
            </a:rPr>
            <a:t>FORTALECIMIENTO DE CONDICIONES PEDAGOGICAS </a:t>
          </a:r>
          <a:endParaRPr lang="es-BO" sz="1900" b="0" kern="1200" dirty="0">
            <a:solidFill>
              <a:schemeClr val="bg1"/>
            </a:solidFill>
          </a:endParaRPr>
        </a:p>
      </dsp:txBody>
      <dsp:txXfrm>
        <a:off x="4450999" y="2485983"/>
        <a:ext cx="3116789" cy="697716"/>
      </dsp:txXfrm>
    </dsp:sp>
    <dsp:sp modelId="{FB1422B8-3498-4D9E-9F87-4E3FC49EFFCC}">
      <dsp:nvSpPr>
        <dsp:cNvPr id="0" name=""/>
        <dsp:cNvSpPr/>
      </dsp:nvSpPr>
      <dsp:spPr>
        <a:xfrm rot="2885148">
          <a:off x="2851107" y="3089587"/>
          <a:ext cx="1892289" cy="58886"/>
        </a:xfrm>
        <a:custGeom>
          <a:avLst/>
          <a:gdLst/>
          <a:ahLst/>
          <a:cxnLst/>
          <a:rect l="0" t="0" r="0" b="0"/>
          <a:pathLst>
            <a:path>
              <a:moveTo>
                <a:pt x="0" y="29443"/>
              </a:moveTo>
              <a:lnTo>
                <a:pt x="1892289" y="2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BO" sz="600" kern="1200"/>
        </a:p>
      </dsp:txBody>
      <dsp:txXfrm>
        <a:off x="3749944" y="3071723"/>
        <a:ext cx="94614" cy="94614"/>
      </dsp:txXfrm>
    </dsp:sp>
    <dsp:sp modelId="{62E2C014-087B-4701-B623-BD6790C4AE61}">
      <dsp:nvSpPr>
        <dsp:cNvPr id="0" name=""/>
        <dsp:cNvSpPr/>
      </dsp:nvSpPr>
      <dsp:spPr>
        <a:xfrm>
          <a:off x="4429292" y="3442422"/>
          <a:ext cx="3160203" cy="76135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b="0" kern="1200" dirty="0">
              <a:solidFill>
                <a:schemeClr val="bg1"/>
              </a:solidFill>
            </a:rPr>
            <a:t>CONTRIBUCION AL DESARROLLO HUMANO</a:t>
          </a:r>
          <a:endParaRPr lang="es-BO" sz="1900" b="0" kern="1200" dirty="0">
            <a:solidFill>
              <a:schemeClr val="bg1"/>
            </a:solidFill>
          </a:endParaRPr>
        </a:p>
      </dsp:txBody>
      <dsp:txXfrm>
        <a:off x="4451591" y="3464721"/>
        <a:ext cx="3115605" cy="716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756A1-240C-9F4D-A303-664F6B111FB8}">
      <dsp:nvSpPr>
        <dsp:cNvPr id="0" name=""/>
        <dsp:cNvSpPr/>
      </dsp:nvSpPr>
      <dsp:spPr>
        <a:xfrm>
          <a:off x="6722390" y="1416533"/>
          <a:ext cx="357037" cy="592109"/>
        </a:xfrm>
        <a:custGeom>
          <a:avLst/>
          <a:gdLst/>
          <a:ahLst/>
          <a:cxnLst/>
          <a:rect l="0" t="0" r="0" b="0"/>
          <a:pathLst>
            <a:path>
              <a:moveTo>
                <a:pt x="357037" y="0"/>
              </a:moveTo>
              <a:lnTo>
                <a:pt x="357037" y="592109"/>
              </a:lnTo>
              <a:lnTo>
                <a:pt x="0" y="5921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C5C8E-95F0-CA48-8EFF-7C9E5B8DFC6E}">
      <dsp:nvSpPr>
        <dsp:cNvPr id="0" name=""/>
        <dsp:cNvSpPr/>
      </dsp:nvSpPr>
      <dsp:spPr>
        <a:xfrm>
          <a:off x="5196635" y="549733"/>
          <a:ext cx="1089470" cy="592109"/>
        </a:xfrm>
        <a:custGeom>
          <a:avLst/>
          <a:gdLst/>
          <a:ahLst/>
          <a:cxnLst/>
          <a:rect l="0" t="0" r="0" b="0"/>
          <a:pathLst>
            <a:path>
              <a:moveTo>
                <a:pt x="0" y="0"/>
              </a:moveTo>
              <a:lnTo>
                <a:pt x="0" y="592109"/>
              </a:lnTo>
              <a:lnTo>
                <a:pt x="1089470" y="5921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A8CC1-E86A-5045-A4D9-4A16DDF11BCA}">
      <dsp:nvSpPr>
        <dsp:cNvPr id="0" name=""/>
        <dsp:cNvSpPr/>
      </dsp:nvSpPr>
      <dsp:spPr>
        <a:xfrm>
          <a:off x="4910857" y="549733"/>
          <a:ext cx="285778" cy="592109"/>
        </a:xfrm>
        <a:custGeom>
          <a:avLst/>
          <a:gdLst/>
          <a:ahLst/>
          <a:cxnLst/>
          <a:rect l="0" t="0" r="0" b="0"/>
          <a:pathLst>
            <a:path>
              <a:moveTo>
                <a:pt x="285778" y="0"/>
              </a:moveTo>
              <a:lnTo>
                <a:pt x="285778" y="592109"/>
              </a:lnTo>
              <a:lnTo>
                <a:pt x="0" y="5921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2F453-1BC0-6040-9C51-1B1A34FAF720}">
      <dsp:nvSpPr>
        <dsp:cNvPr id="0" name=""/>
        <dsp:cNvSpPr/>
      </dsp:nvSpPr>
      <dsp:spPr>
        <a:xfrm>
          <a:off x="5196635" y="549733"/>
          <a:ext cx="4668783" cy="2082290"/>
        </a:xfrm>
        <a:custGeom>
          <a:avLst/>
          <a:gdLst/>
          <a:ahLst/>
          <a:cxnLst/>
          <a:rect l="0" t="0" r="0" b="0"/>
          <a:pathLst>
            <a:path>
              <a:moveTo>
                <a:pt x="0" y="0"/>
              </a:moveTo>
              <a:lnTo>
                <a:pt x="0" y="1954101"/>
              </a:lnTo>
              <a:lnTo>
                <a:pt x="4668783" y="1954101"/>
              </a:lnTo>
              <a:lnTo>
                <a:pt x="4668783" y="20822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A0CBF-4F99-F24B-802B-563F6521DDB7}">
      <dsp:nvSpPr>
        <dsp:cNvPr id="0" name=""/>
        <dsp:cNvSpPr/>
      </dsp:nvSpPr>
      <dsp:spPr>
        <a:xfrm>
          <a:off x="6161379" y="3163109"/>
          <a:ext cx="2353042" cy="317419"/>
        </a:xfrm>
        <a:custGeom>
          <a:avLst/>
          <a:gdLst/>
          <a:ahLst/>
          <a:cxnLst/>
          <a:rect l="0" t="0" r="0" b="0"/>
          <a:pathLst>
            <a:path>
              <a:moveTo>
                <a:pt x="0" y="0"/>
              </a:moveTo>
              <a:lnTo>
                <a:pt x="0" y="189230"/>
              </a:lnTo>
              <a:lnTo>
                <a:pt x="2353042" y="189230"/>
              </a:lnTo>
              <a:lnTo>
                <a:pt x="2353042" y="317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99A9B3-2639-3744-9961-569CFA91FF41}">
      <dsp:nvSpPr>
        <dsp:cNvPr id="0" name=""/>
        <dsp:cNvSpPr/>
      </dsp:nvSpPr>
      <dsp:spPr>
        <a:xfrm>
          <a:off x="6161379" y="3163109"/>
          <a:ext cx="792401" cy="317419"/>
        </a:xfrm>
        <a:custGeom>
          <a:avLst/>
          <a:gdLst/>
          <a:ahLst/>
          <a:cxnLst/>
          <a:rect l="0" t="0" r="0" b="0"/>
          <a:pathLst>
            <a:path>
              <a:moveTo>
                <a:pt x="0" y="0"/>
              </a:moveTo>
              <a:lnTo>
                <a:pt x="0" y="189230"/>
              </a:lnTo>
              <a:lnTo>
                <a:pt x="792401" y="189230"/>
              </a:lnTo>
              <a:lnTo>
                <a:pt x="792401" y="317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60C52-F693-404F-A661-A8E7FFD3A3C5}">
      <dsp:nvSpPr>
        <dsp:cNvPr id="0" name=""/>
        <dsp:cNvSpPr/>
      </dsp:nvSpPr>
      <dsp:spPr>
        <a:xfrm>
          <a:off x="5370083" y="3163109"/>
          <a:ext cx="791296" cy="317419"/>
        </a:xfrm>
        <a:custGeom>
          <a:avLst/>
          <a:gdLst/>
          <a:ahLst/>
          <a:cxnLst/>
          <a:rect l="0" t="0" r="0" b="0"/>
          <a:pathLst>
            <a:path>
              <a:moveTo>
                <a:pt x="791296" y="0"/>
              </a:moveTo>
              <a:lnTo>
                <a:pt x="791296" y="189230"/>
              </a:lnTo>
              <a:lnTo>
                <a:pt x="0" y="189230"/>
              </a:lnTo>
              <a:lnTo>
                <a:pt x="0" y="317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6D713F-EB41-D143-BFE9-64E9F06385CD}">
      <dsp:nvSpPr>
        <dsp:cNvPr id="0" name=""/>
        <dsp:cNvSpPr/>
      </dsp:nvSpPr>
      <dsp:spPr>
        <a:xfrm>
          <a:off x="3859275" y="3163109"/>
          <a:ext cx="2302103" cy="317419"/>
        </a:xfrm>
        <a:custGeom>
          <a:avLst/>
          <a:gdLst/>
          <a:ahLst/>
          <a:cxnLst/>
          <a:rect l="0" t="0" r="0" b="0"/>
          <a:pathLst>
            <a:path>
              <a:moveTo>
                <a:pt x="2302103" y="0"/>
              </a:moveTo>
              <a:lnTo>
                <a:pt x="2302103" y="189230"/>
              </a:lnTo>
              <a:lnTo>
                <a:pt x="0" y="189230"/>
              </a:lnTo>
              <a:lnTo>
                <a:pt x="0" y="317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47DE35-5650-1442-9CBC-E20BC328B383}">
      <dsp:nvSpPr>
        <dsp:cNvPr id="0" name=""/>
        <dsp:cNvSpPr/>
      </dsp:nvSpPr>
      <dsp:spPr>
        <a:xfrm>
          <a:off x="5196635" y="549733"/>
          <a:ext cx="964743" cy="2063995"/>
        </a:xfrm>
        <a:custGeom>
          <a:avLst/>
          <a:gdLst/>
          <a:ahLst/>
          <a:cxnLst/>
          <a:rect l="0" t="0" r="0" b="0"/>
          <a:pathLst>
            <a:path>
              <a:moveTo>
                <a:pt x="0" y="0"/>
              </a:moveTo>
              <a:lnTo>
                <a:pt x="0" y="1935806"/>
              </a:lnTo>
              <a:lnTo>
                <a:pt x="964743" y="1935806"/>
              </a:lnTo>
              <a:lnTo>
                <a:pt x="964743" y="2063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F7656-61E6-1144-9825-EF2D9F97544B}">
      <dsp:nvSpPr>
        <dsp:cNvPr id="0" name=""/>
        <dsp:cNvSpPr/>
      </dsp:nvSpPr>
      <dsp:spPr>
        <a:xfrm>
          <a:off x="2235546" y="3163109"/>
          <a:ext cx="97201" cy="317419"/>
        </a:xfrm>
        <a:custGeom>
          <a:avLst/>
          <a:gdLst/>
          <a:ahLst/>
          <a:cxnLst/>
          <a:rect l="0" t="0" r="0" b="0"/>
          <a:pathLst>
            <a:path>
              <a:moveTo>
                <a:pt x="0" y="0"/>
              </a:moveTo>
              <a:lnTo>
                <a:pt x="0" y="189230"/>
              </a:lnTo>
              <a:lnTo>
                <a:pt x="97201" y="189230"/>
              </a:lnTo>
              <a:lnTo>
                <a:pt x="97201" y="317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D2E23B-1534-8740-9DCB-1608026D946B}">
      <dsp:nvSpPr>
        <dsp:cNvPr id="0" name=""/>
        <dsp:cNvSpPr/>
      </dsp:nvSpPr>
      <dsp:spPr>
        <a:xfrm>
          <a:off x="2235546" y="549733"/>
          <a:ext cx="2961089" cy="2063995"/>
        </a:xfrm>
        <a:custGeom>
          <a:avLst/>
          <a:gdLst/>
          <a:ahLst/>
          <a:cxnLst/>
          <a:rect l="0" t="0" r="0" b="0"/>
          <a:pathLst>
            <a:path>
              <a:moveTo>
                <a:pt x="2961089" y="0"/>
              </a:moveTo>
              <a:lnTo>
                <a:pt x="2961089" y="1935806"/>
              </a:lnTo>
              <a:lnTo>
                <a:pt x="0" y="1935806"/>
              </a:lnTo>
              <a:lnTo>
                <a:pt x="0" y="2063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C971C7-6677-2A41-BE6F-67A58CE1453D}">
      <dsp:nvSpPr>
        <dsp:cNvPr id="0" name=""/>
        <dsp:cNvSpPr/>
      </dsp:nvSpPr>
      <dsp:spPr>
        <a:xfrm>
          <a:off x="4465037" y="353"/>
          <a:ext cx="1463197" cy="549380"/>
        </a:xfrm>
        <a:prstGeom prst="rect">
          <a:avLst/>
        </a:prstGeom>
        <a:solidFill>
          <a:srgbClr val="6CC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a:t>Jefa de Unidad de Alimentación Complementaria Escolar</a:t>
          </a:r>
        </a:p>
      </dsp:txBody>
      <dsp:txXfrm>
        <a:off x="4465037" y="353"/>
        <a:ext cx="1463197" cy="549380"/>
      </dsp:txXfrm>
    </dsp:sp>
    <dsp:sp modelId="{06835148-16E1-194E-BA18-B2FA13B766E3}">
      <dsp:nvSpPr>
        <dsp:cNvPr id="0" name=""/>
        <dsp:cNvSpPr/>
      </dsp:nvSpPr>
      <dsp:spPr>
        <a:xfrm>
          <a:off x="4643178" y="427649"/>
          <a:ext cx="1425238"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lvl="0" algn="ctr" defTabSz="355600">
            <a:lnSpc>
              <a:spcPct val="90000"/>
            </a:lnSpc>
            <a:spcBef>
              <a:spcPct val="0"/>
            </a:spcBef>
            <a:spcAft>
              <a:spcPct val="35000"/>
            </a:spcAft>
          </a:pPr>
          <a:r>
            <a:rPr lang="es-ES" sz="800" kern="1200"/>
            <a:t>Lic. Shyrley Rojas Balderrama</a:t>
          </a:r>
        </a:p>
      </dsp:txBody>
      <dsp:txXfrm>
        <a:off x="4643178" y="427649"/>
        <a:ext cx="1425238" cy="183126"/>
      </dsp:txXfrm>
    </dsp:sp>
    <dsp:sp modelId="{E03A897C-4AB4-F84D-8949-1196A54D4AB0}">
      <dsp:nvSpPr>
        <dsp:cNvPr id="0" name=""/>
        <dsp:cNvSpPr/>
      </dsp:nvSpPr>
      <dsp:spPr>
        <a:xfrm>
          <a:off x="1705006" y="2613729"/>
          <a:ext cx="1061079" cy="549380"/>
        </a:xfrm>
        <a:prstGeom prst="rect">
          <a:avLst/>
        </a:prstGeom>
        <a:solidFill>
          <a:srgbClr val="63C2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Responsable Administrativo</a:t>
          </a:r>
        </a:p>
      </dsp:txBody>
      <dsp:txXfrm>
        <a:off x="1705006" y="2613729"/>
        <a:ext cx="1061079" cy="549380"/>
      </dsp:txXfrm>
    </dsp:sp>
    <dsp:sp modelId="{0B8B74C6-7230-0343-BF00-4F0E583E8025}">
      <dsp:nvSpPr>
        <dsp:cNvPr id="0" name=""/>
        <dsp:cNvSpPr/>
      </dsp:nvSpPr>
      <dsp:spPr>
        <a:xfrm>
          <a:off x="1722819" y="3041025"/>
          <a:ext cx="1343779"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lvl="0" algn="ctr" defTabSz="355600">
            <a:lnSpc>
              <a:spcPct val="90000"/>
            </a:lnSpc>
            <a:spcBef>
              <a:spcPct val="0"/>
            </a:spcBef>
            <a:spcAft>
              <a:spcPct val="35000"/>
            </a:spcAft>
          </a:pPr>
          <a:r>
            <a:rPr lang="es-ES" sz="800" kern="1200"/>
            <a:t>Lic. Jose Antonio Lopez Flores</a:t>
          </a:r>
        </a:p>
      </dsp:txBody>
      <dsp:txXfrm>
        <a:off x="1722819" y="3041025"/>
        <a:ext cx="1343779" cy="183126"/>
      </dsp:txXfrm>
    </dsp:sp>
    <dsp:sp modelId="{9D271849-F512-404A-89C0-02B029EEB3CD}">
      <dsp:nvSpPr>
        <dsp:cNvPr id="0" name=""/>
        <dsp:cNvSpPr/>
      </dsp:nvSpPr>
      <dsp:spPr>
        <a:xfrm>
          <a:off x="1802208" y="3480529"/>
          <a:ext cx="1061079" cy="549380"/>
        </a:xfrm>
        <a:prstGeom prst="rect">
          <a:avLst/>
        </a:prstGeom>
        <a:solidFill>
          <a:srgbClr val="C42B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Componente Educación Alimentaria Nutricional</a:t>
          </a:r>
        </a:p>
      </dsp:txBody>
      <dsp:txXfrm>
        <a:off x="1802208" y="3480529"/>
        <a:ext cx="1061079" cy="549380"/>
      </dsp:txXfrm>
    </dsp:sp>
    <dsp:sp modelId="{6B674F4E-C855-A44E-B0A1-6ADA8372FDAE}">
      <dsp:nvSpPr>
        <dsp:cNvPr id="0" name=""/>
        <dsp:cNvSpPr/>
      </dsp:nvSpPr>
      <dsp:spPr>
        <a:xfrm>
          <a:off x="2014424" y="3907824"/>
          <a:ext cx="95497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Wendy Mujica</a:t>
          </a:r>
        </a:p>
      </dsp:txBody>
      <dsp:txXfrm>
        <a:off x="2014424" y="3907824"/>
        <a:ext cx="954971" cy="183126"/>
      </dsp:txXfrm>
    </dsp:sp>
    <dsp:sp modelId="{87EBA2B2-E5F9-514E-81A2-A243A1951FEF}">
      <dsp:nvSpPr>
        <dsp:cNvPr id="0" name=""/>
        <dsp:cNvSpPr/>
      </dsp:nvSpPr>
      <dsp:spPr>
        <a:xfrm>
          <a:off x="5334601" y="2613729"/>
          <a:ext cx="1653555" cy="549380"/>
        </a:xfrm>
        <a:prstGeom prst="rect">
          <a:avLst/>
        </a:prstGeom>
        <a:solidFill>
          <a:srgbClr val="63C2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Componente de Planificación Alimentaria Nutricional</a:t>
          </a:r>
        </a:p>
      </dsp:txBody>
      <dsp:txXfrm>
        <a:off x="5334601" y="2613729"/>
        <a:ext cx="1653555" cy="549380"/>
      </dsp:txXfrm>
    </dsp:sp>
    <dsp:sp modelId="{2D24DAD6-185A-AB47-8AEC-B73F09DB6DFE}">
      <dsp:nvSpPr>
        <dsp:cNvPr id="0" name=""/>
        <dsp:cNvSpPr/>
      </dsp:nvSpPr>
      <dsp:spPr>
        <a:xfrm>
          <a:off x="5598840" y="3041025"/>
          <a:ext cx="144340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lvl="0" algn="ctr" defTabSz="355600">
            <a:lnSpc>
              <a:spcPct val="90000"/>
            </a:lnSpc>
            <a:spcBef>
              <a:spcPct val="0"/>
            </a:spcBef>
            <a:spcAft>
              <a:spcPct val="35000"/>
            </a:spcAft>
          </a:pPr>
          <a:r>
            <a:rPr lang="es-ES" sz="800" kern="1200" dirty="0"/>
            <a:t>Lic. Jean Paul </a:t>
          </a:r>
          <a:r>
            <a:rPr lang="es-ES" sz="800" kern="1200" dirty="0" err="1"/>
            <a:t>Humerez</a:t>
          </a:r>
          <a:endParaRPr lang="es-ES" sz="800" kern="1200" dirty="0"/>
        </a:p>
      </dsp:txBody>
      <dsp:txXfrm>
        <a:off x="5598840" y="3041025"/>
        <a:ext cx="1443401" cy="183126"/>
      </dsp:txXfrm>
    </dsp:sp>
    <dsp:sp modelId="{AB34ED17-D6F0-1B45-AFFD-E6E9B4F83684}">
      <dsp:nvSpPr>
        <dsp:cNvPr id="0" name=""/>
        <dsp:cNvSpPr/>
      </dsp:nvSpPr>
      <dsp:spPr>
        <a:xfrm>
          <a:off x="3225773" y="3480529"/>
          <a:ext cx="1267003" cy="549380"/>
        </a:xfrm>
        <a:prstGeom prst="rect">
          <a:avLst/>
        </a:prstGeom>
        <a:solidFill>
          <a:srgbClr val="C42B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Apoyo a Planificación Alimentaria Nutricional</a:t>
          </a:r>
        </a:p>
      </dsp:txBody>
      <dsp:txXfrm>
        <a:off x="3225773" y="3480529"/>
        <a:ext cx="1267003" cy="549380"/>
      </dsp:txXfrm>
    </dsp:sp>
    <dsp:sp modelId="{D79067DE-C648-0E4C-B18A-FE0DFBB3726F}">
      <dsp:nvSpPr>
        <dsp:cNvPr id="0" name=""/>
        <dsp:cNvSpPr/>
      </dsp:nvSpPr>
      <dsp:spPr>
        <a:xfrm>
          <a:off x="3540951" y="3907824"/>
          <a:ext cx="95497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Oriana Aguirre</a:t>
          </a:r>
        </a:p>
      </dsp:txBody>
      <dsp:txXfrm>
        <a:off x="3540951" y="3907824"/>
        <a:ext cx="954971" cy="183126"/>
      </dsp:txXfrm>
    </dsp:sp>
    <dsp:sp modelId="{197FF724-C4DF-6A4F-8479-E5C3CCE4D5C5}">
      <dsp:nvSpPr>
        <dsp:cNvPr id="0" name=""/>
        <dsp:cNvSpPr/>
      </dsp:nvSpPr>
      <dsp:spPr>
        <a:xfrm>
          <a:off x="4752301" y="3480529"/>
          <a:ext cx="1235563" cy="549380"/>
        </a:xfrm>
        <a:prstGeom prst="rect">
          <a:avLst/>
        </a:prstGeom>
        <a:solidFill>
          <a:srgbClr val="C42B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Componente: Recreos Saludables</a:t>
          </a:r>
        </a:p>
      </dsp:txBody>
      <dsp:txXfrm>
        <a:off x="4752301" y="3480529"/>
        <a:ext cx="1235563" cy="549380"/>
      </dsp:txXfrm>
    </dsp:sp>
    <dsp:sp modelId="{2AC8376E-07F9-A64F-B6CF-43ED3F84BC99}">
      <dsp:nvSpPr>
        <dsp:cNvPr id="0" name=""/>
        <dsp:cNvSpPr/>
      </dsp:nvSpPr>
      <dsp:spPr>
        <a:xfrm>
          <a:off x="5051759" y="3907824"/>
          <a:ext cx="95497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Veronica Ruíz </a:t>
          </a:r>
        </a:p>
      </dsp:txBody>
      <dsp:txXfrm>
        <a:off x="5051759" y="3907824"/>
        <a:ext cx="954971" cy="183126"/>
      </dsp:txXfrm>
    </dsp:sp>
    <dsp:sp modelId="{71980578-3D6C-AC47-B9B2-41016CCB63D6}">
      <dsp:nvSpPr>
        <dsp:cNvPr id="0" name=""/>
        <dsp:cNvSpPr/>
      </dsp:nvSpPr>
      <dsp:spPr>
        <a:xfrm>
          <a:off x="6263108" y="3480529"/>
          <a:ext cx="1381345" cy="549380"/>
        </a:xfrm>
        <a:prstGeom prst="rect">
          <a:avLst/>
        </a:prstGeom>
        <a:solidFill>
          <a:srgbClr val="C42B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Componente: Manejo de Residuos sólidos - Reciclaje</a:t>
          </a:r>
        </a:p>
      </dsp:txBody>
      <dsp:txXfrm>
        <a:off x="6263108" y="3480529"/>
        <a:ext cx="1381345" cy="549380"/>
      </dsp:txXfrm>
    </dsp:sp>
    <dsp:sp modelId="{B54732B7-E5B1-054F-B236-B064B8872020}">
      <dsp:nvSpPr>
        <dsp:cNvPr id="0" name=""/>
        <dsp:cNvSpPr/>
      </dsp:nvSpPr>
      <dsp:spPr>
        <a:xfrm>
          <a:off x="6635457" y="3907824"/>
          <a:ext cx="95497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Laura Choque</a:t>
          </a:r>
        </a:p>
      </dsp:txBody>
      <dsp:txXfrm>
        <a:off x="6635457" y="3907824"/>
        <a:ext cx="954971" cy="183126"/>
      </dsp:txXfrm>
    </dsp:sp>
    <dsp:sp modelId="{EF74B852-A4AC-044E-BED2-84D34C49A15D}">
      <dsp:nvSpPr>
        <dsp:cNvPr id="0" name=""/>
        <dsp:cNvSpPr/>
      </dsp:nvSpPr>
      <dsp:spPr>
        <a:xfrm>
          <a:off x="7900831" y="3480529"/>
          <a:ext cx="1227181" cy="549380"/>
        </a:xfrm>
        <a:prstGeom prst="rect">
          <a:avLst/>
        </a:prstGeom>
        <a:solidFill>
          <a:srgbClr val="C42B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Componente: Vigilancia Alimentaria Nutricional del Escolar</a:t>
          </a:r>
        </a:p>
      </dsp:txBody>
      <dsp:txXfrm>
        <a:off x="7900831" y="3480529"/>
        <a:ext cx="1227181" cy="549380"/>
      </dsp:txXfrm>
    </dsp:sp>
    <dsp:sp modelId="{0B889D89-CD7D-3F44-A9E6-37AFF5A28AB8}">
      <dsp:nvSpPr>
        <dsp:cNvPr id="0" name=""/>
        <dsp:cNvSpPr/>
      </dsp:nvSpPr>
      <dsp:spPr>
        <a:xfrm>
          <a:off x="8196098" y="3907824"/>
          <a:ext cx="954971"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Liliana Arroyo</a:t>
          </a:r>
        </a:p>
      </dsp:txBody>
      <dsp:txXfrm>
        <a:off x="8196098" y="3907824"/>
        <a:ext cx="954971" cy="183126"/>
      </dsp:txXfrm>
    </dsp:sp>
    <dsp:sp modelId="{7002EF91-D256-6D4B-AE21-C9AEF02195BE}">
      <dsp:nvSpPr>
        <dsp:cNvPr id="0" name=""/>
        <dsp:cNvSpPr/>
      </dsp:nvSpPr>
      <dsp:spPr>
        <a:xfrm>
          <a:off x="9113766" y="2632023"/>
          <a:ext cx="1503306" cy="5493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a:t>Responsable de Información Estadística</a:t>
          </a:r>
        </a:p>
      </dsp:txBody>
      <dsp:txXfrm>
        <a:off x="9113766" y="2632023"/>
        <a:ext cx="1503306" cy="549380"/>
      </dsp:txXfrm>
    </dsp:sp>
    <dsp:sp modelId="{13511A77-13DE-E440-99DA-2E54CDF24290}">
      <dsp:nvSpPr>
        <dsp:cNvPr id="0" name=""/>
        <dsp:cNvSpPr/>
      </dsp:nvSpPr>
      <dsp:spPr>
        <a:xfrm>
          <a:off x="9099573" y="3041025"/>
          <a:ext cx="1238025"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lvl="0" algn="ctr" defTabSz="355600">
            <a:lnSpc>
              <a:spcPct val="90000"/>
            </a:lnSpc>
            <a:spcBef>
              <a:spcPct val="0"/>
            </a:spcBef>
            <a:spcAft>
              <a:spcPct val="35000"/>
            </a:spcAft>
          </a:pPr>
          <a:r>
            <a:rPr lang="es-ES" sz="800" kern="1200"/>
            <a:t>Lic. Jorge A. Mamani Marin</a:t>
          </a:r>
        </a:p>
      </dsp:txBody>
      <dsp:txXfrm>
        <a:off x="9099573" y="3041025"/>
        <a:ext cx="1238025" cy="183126"/>
      </dsp:txXfrm>
    </dsp:sp>
    <dsp:sp modelId="{17E15736-920C-B941-935C-D1D112D0EE0C}">
      <dsp:nvSpPr>
        <dsp:cNvPr id="0" name=""/>
        <dsp:cNvSpPr/>
      </dsp:nvSpPr>
      <dsp:spPr>
        <a:xfrm>
          <a:off x="3849777" y="867153"/>
          <a:ext cx="1061079" cy="549380"/>
        </a:xfrm>
        <a:prstGeom prst="rect">
          <a:avLst/>
        </a:prstGeom>
        <a:solidFill>
          <a:srgbClr val="F7B4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a:t>Secretaria </a:t>
          </a:r>
        </a:p>
        <a:p>
          <a:pPr lvl="0" algn="ctr" defTabSz="400050">
            <a:lnSpc>
              <a:spcPct val="90000"/>
            </a:lnSpc>
            <a:spcBef>
              <a:spcPct val="0"/>
            </a:spcBef>
            <a:spcAft>
              <a:spcPct val="35000"/>
            </a:spcAft>
          </a:pPr>
          <a:r>
            <a:rPr lang="es-ES" sz="900" kern="1200"/>
            <a:t>UNACE</a:t>
          </a:r>
        </a:p>
      </dsp:txBody>
      <dsp:txXfrm>
        <a:off x="3849777" y="867153"/>
        <a:ext cx="1061079" cy="549380"/>
      </dsp:txXfrm>
    </dsp:sp>
    <dsp:sp modelId="{5060F159-8801-6A49-A338-C2189A9FC796}">
      <dsp:nvSpPr>
        <dsp:cNvPr id="0" name=""/>
        <dsp:cNvSpPr/>
      </dsp:nvSpPr>
      <dsp:spPr>
        <a:xfrm>
          <a:off x="3940421" y="1294448"/>
          <a:ext cx="1198117"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lvl="0" algn="ctr" defTabSz="355600">
            <a:lnSpc>
              <a:spcPct val="90000"/>
            </a:lnSpc>
            <a:spcBef>
              <a:spcPct val="0"/>
            </a:spcBef>
            <a:spcAft>
              <a:spcPct val="35000"/>
            </a:spcAft>
          </a:pPr>
          <a:r>
            <a:rPr lang="es-ES" sz="800" kern="1200"/>
            <a:t>Sra. Roxana Mattos Arandia</a:t>
          </a:r>
        </a:p>
      </dsp:txBody>
      <dsp:txXfrm>
        <a:off x="3940421" y="1294448"/>
        <a:ext cx="1198117" cy="183126"/>
      </dsp:txXfrm>
    </dsp:sp>
    <dsp:sp modelId="{96528610-B04F-414B-95D2-A3BEC60637D1}">
      <dsp:nvSpPr>
        <dsp:cNvPr id="0" name=""/>
        <dsp:cNvSpPr/>
      </dsp:nvSpPr>
      <dsp:spPr>
        <a:xfrm>
          <a:off x="6286105" y="867153"/>
          <a:ext cx="1586643" cy="549380"/>
        </a:xfrm>
        <a:prstGeom prst="rect">
          <a:avLst/>
        </a:prstGeom>
        <a:solidFill>
          <a:srgbClr val="F7B4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a:t>Consultor: Responsable de Huertos Pedagógicos Escolares</a:t>
          </a:r>
        </a:p>
      </dsp:txBody>
      <dsp:txXfrm>
        <a:off x="6286105" y="867153"/>
        <a:ext cx="1586643" cy="549380"/>
      </dsp:txXfrm>
    </dsp:sp>
    <dsp:sp modelId="{AD8970CA-4056-E547-AD2E-E958F32D4523}">
      <dsp:nvSpPr>
        <dsp:cNvPr id="0" name=""/>
        <dsp:cNvSpPr/>
      </dsp:nvSpPr>
      <dsp:spPr>
        <a:xfrm>
          <a:off x="6449830" y="1294448"/>
          <a:ext cx="1577518" cy="18312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ctr" defTabSz="400050">
            <a:lnSpc>
              <a:spcPct val="90000"/>
            </a:lnSpc>
            <a:spcBef>
              <a:spcPct val="0"/>
            </a:spcBef>
            <a:spcAft>
              <a:spcPct val="35000"/>
            </a:spcAft>
          </a:pPr>
          <a:r>
            <a:rPr lang="es-ES" sz="900" kern="1200"/>
            <a:t>Lic. Sandra V. Arcani</a:t>
          </a:r>
        </a:p>
      </dsp:txBody>
      <dsp:txXfrm>
        <a:off x="6449830" y="1294448"/>
        <a:ext cx="1577518" cy="183126"/>
      </dsp:txXfrm>
    </dsp:sp>
    <dsp:sp modelId="{C43F4695-FBA1-694D-92AF-D97D0ABE4C69}">
      <dsp:nvSpPr>
        <dsp:cNvPr id="0" name=""/>
        <dsp:cNvSpPr/>
      </dsp:nvSpPr>
      <dsp:spPr>
        <a:xfrm>
          <a:off x="5394915" y="1733953"/>
          <a:ext cx="1327474" cy="549380"/>
        </a:xfrm>
        <a:prstGeom prst="rect">
          <a:avLst/>
        </a:prstGeom>
        <a:solidFill>
          <a:srgbClr val="F7B4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7524" numCol="1" spcCol="1270" anchor="ctr" anchorCtr="0">
          <a:noAutofit/>
        </a:bodyPr>
        <a:lstStyle/>
        <a:p>
          <a:pPr lvl="0" algn="ctr" defTabSz="400050">
            <a:lnSpc>
              <a:spcPct val="90000"/>
            </a:lnSpc>
            <a:spcBef>
              <a:spcPct val="0"/>
            </a:spcBef>
            <a:spcAft>
              <a:spcPct val="35000"/>
            </a:spcAft>
          </a:pPr>
          <a:r>
            <a:rPr lang="es-ES" sz="900" kern="1200" dirty="0"/>
            <a:t>Consultor: Apoyo Técnico en Huertos Pedagógicos Escolares</a:t>
          </a:r>
        </a:p>
      </dsp:txBody>
      <dsp:txXfrm>
        <a:off x="5394915" y="1733953"/>
        <a:ext cx="1327474" cy="549380"/>
      </dsp:txXfrm>
    </dsp:sp>
    <dsp:sp modelId="{B6A17F20-FCA7-3545-85BE-35F5A0BECDD8}">
      <dsp:nvSpPr>
        <dsp:cNvPr id="0" name=""/>
        <dsp:cNvSpPr/>
      </dsp:nvSpPr>
      <dsp:spPr>
        <a:xfrm>
          <a:off x="5407091" y="2148272"/>
          <a:ext cx="1621446" cy="20907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lvl="0" algn="r" defTabSz="400050">
            <a:lnSpc>
              <a:spcPct val="90000"/>
            </a:lnSpc>
            <a:spcBef>
              <a:spcPct val="0"/>
            </a:spcBef>
            <a:spcAft>
              <a:spcPct val="35000"/>
            </a:spcAft>
          </a:pPr>
          <a:r>
            <a:rPr lang="es-ES" sz="900" kern="1200" dirty="0"/>
            <a:t>Lic. Misael </a:t>
          </a:r>
          <a:r>
            <a:rPr lang="es-ES" sz="900" kern="1200" dirty="0" err="1"/>
            <a:t>Eliazer</a:t>
          </a:r>
          <a:r>
            <a:rPr lang="es-ES" sz="900" kern="1200" dirty="0"/>
            <a:t> Paco Poma</a:t>
          </a:r>
        </a:p>
      </dsp:txBody>
      <dsp:txXfrm>
        <a:off x="5407091" y="2148272"/>
        <a:ext cx="1621446" cy="2090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FD8E9-1004-4BA2-9048-0D3B5CD52AA9}" type="datetimeFigureOut">
              <a:rPr lang="es-BO" smtClean="0"/>
              <a:t>26/4/2026</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CC0FF-DD7C-4EDF-ACEA-80F17A105FEF}" type="slidenum">
              <a:rPr lang="es-BO" smtClean="0"/>
              <a:t>‹Nº›</a:t>
            </a:fld>
            <a:endParaRPr lang="es-BO"/>
          </a:p>
        </p:txBody>
      </p:sp>
    </p:spTree>
    <p:extLst>
      <p:ext uri="{BB962C8B-B14F-4D97-AF65-F5344CB8AC3E}">
        <p14:creationId xmlns:p14="http://schemas.microsoft.com/office/powerpoint/2010/main" val="23341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25ACC0FF-DD7C-4EDF-ACEA-80F17A105FEF}" type="slidenum">
              <a:rPr lang="es-BO" smtClean="0"/>
              <a:t>82</a:t>
            </a:fld>
            <a:endParaRPr lang="es-BO"/>
          </a:p>
        </p:txBody>
      </p:sp>
    </p:spTree>
    <p:extLst>
      <p:ext uri="{BB962C8B-B14F-4D97-AF65-F5344CB8AC3E}">
        <p14:creationId xmlns:p14="http://schemas.microsoft.com/office/powerpoint/2010/main" val="203677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p:cNvSpPr>
            <a:spLocks noGrp="1"/>
          </p:cNvSpPr>
          <p:nvPr>
            <p:ph type="dt" sz="half" idx="10"/>
          </p:nvPr>
        </p:nvSpPr>
        <p:spPr/>
        <p:txBody>
          <a:bodyPr/>
          <a:lstStyle/>
          <a:p>
            <a:fld id="{79C7D884-0DA1-4A31-A16D-319D17DC7961}" type="datetimeFigureOut">
              <a:rPr lang="es-BO" smtClean="0"/>
              <a:t>26/4/2026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887351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79C7D884-0DA1-4A31-A16D-319D17DC7961}" type="datetimeFigureOut">
              <a:rPr lang="es-BO" smtClean="0"/>
              <a:t>26/4/2026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298012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79C7D884-0DA1-4A31-A16D-319D17DC7961}" type="datetimeFigureOut">
              <a:rPr lang="es-BO" smtClean="0"/>
              <a:t>26/4/2026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91610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79C7D884-0DA1-4A31-A16D-319D17DC7961}" type="datetimeFigureOut">
              <a:rPr lang="es-BO" smtClean="0"/>
              <a:t>26/4/2026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379048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9C7D884-0DA1-4A31-A16D-319D17DC7961}" type="datetimeFigureOut">
              <a:rPr lang="es-BO" smtClean="0"/>
              <a:t>26/4/2026</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3672926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p:cNvSpPr>
            <a:spLocks noGrp="1"/>
          </p:cNvSpPr>
          <p:nvPr>
            <p:ph type="dt" sz="half" idx="10"/>
          </p:nvPr>
        </p:nvSpPr>
        <p:spPr/>
        <p:txBody>
          <a:bodyPr/>
          <a:lstStyle/>
          <a:p>
            <a:fld id="{79C7D884-0DA1-4A31-A16D-319D17DC7961}" type="datetimeFigureOut">
              <a:rPr lang="es-BO" smtClean="0"/>
              <a:t>26/4/2026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109737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p:cNvSpPr>
            <a:spLocks noGrp="1"/>
          </p:cNvSpPr>
          <p:nvPr>
            <p:ph type="dt" sz="half" idx="10"/>
          </p:nvPr>
        </p:nvSpPr>
        <p:spPr/>
        <p:txBody>
          <a:bodyPr/>
          <a:lstStyle/>
          <a:p>
            <a:fld id="{79C7D884-0DA1-4A31-A16D-319D17DC7961}" type="datetimeFigureOut">
              <a:rPr lang="es-BO" smtClean="0"/>
              <a:t>26/4/2026</a:t>
            </a:fld>
            <a:endParaRPr lang="es-BO"/>
          </a:p>
        </p:txBody>
      </p:sp>
      <p:sp>
        <p:nvSpPr>
          <p:cNvPr id="8" name="Marcador de pie de página 7"/>
          <p:cNvSpPr>
            <a:spLocks noGrp="1"/>
          </p:cNvSpPr>
          <p:nvPr>
            <p:ph type="ftr" sz="quarter" idx="11"/>
          </p:nvPr>
        </p:nvSpPr>
        <p:spPr/>
        <p:txBody>
          <a:bodyPr/>
          <a:lstStyle/>
          <a:p>
            <a:endParaRPr lang="es-BO"/>
          </a:p>
        </p:txBody>
      </p:sp>
      <p:sp>
        <p:nvSpPr>
          <p:cNvPr id="9" name="Marcador de número de diapositiva 8"/>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117980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fecha 2"/>
          <p:cNvSpPr>
            <a:spLocks noGrp="1"/>
          </p:cNvSpPr>
          <p:nvPr>
            <p:ph type="dt" sz="half" idx="10"/>
          </p:nvPr>
        </p:nvSpPr>
        <p:spPr/>
        <p:txBody>
          <a:bodyPr/>
          <a:lstStyle/>
          <a:p>
            <a:fld id="{79C7D884-0DA1-4A31-A16D-319D17DC7961}" type="datetimeFigureOut">
              <a:rPr lang="es-BO" smtClean="0"/>
              <a:t>26/4/2026</a:t>
            </a:fld>
            <a:endParaRPr lang="es-BO"/>
          </a:p>
        </p:txBody>
      </p:sp>
      <p:sp>
        <p:nvSpPr>
          <p:cNvPr id="4" name="Marcador de pie de página 3"/>
          <p:cNvSpPr>
            <a:spLocks noGrp="1"/>
          </p:cNvSpPr>
          <p:nvPr>
            <p:ph type="ftr" sz="quarter" idx="11"/>
          </p:nvPr>
        </p:nvSpPr>
        <p:spPr/>
        <p:txBody>
          <a:bodyPr/>
          <a:lstStyle/>
          <a:p>
            <a:endParaRPr lang="es-BO"/>
          </a:p>
        </p:txBody>
      </p:sp>
      <p:sp>
        <p:nvSpPr>
          <p:cNvPr id="5" name="Marcador de número de diapositiva 4"/>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316051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C7D884-0DA1-4A31-A16D-319D17DC7961}" type="datetimeFigureOut">
              <a:rPr lang="es-BO" smtClean="0"/>
              <a:t>26/4/2026</a:t>
            </a:fld>
            <a:endParaRPr lang="es-BO"/>
          </a:p>
        </p:txBody>
      </p:sp>
      <p:sp>
        <p:nvSpPr>
          <p:cNvPr id="3" name="Marcador de pie de página 2"/>
          <p:cNvSpPr>
            <a:spLocks noGrp="1"/>
          </p:cNvSpPr>
          <p:nvPr>
            <p:ph type="ftr" sz="quarter" idx="11"/>
          </p:nvPr>
        </p:nvSpPr>
        <p:spPr/>
        <p:txBody>
          <a:bodyPr/>
          <a:lstStyle/>
          <a:p>
            <a:endParaRPr lang="es-BO"/>
          </a:p>
        </p:txBody>
      </p:sp>
      <p:sp>
        <p:nvSpPr>
          <p:cNvPr id="4" name="Marcador de número de diapositiva 3"/>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60580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C7D884-0DA1-4A31-A16D-319D17DC7961}" type="datetimeFigureOut">
              <a:rPr lang="es-BO" smtClean="0"/>
              <a:t>26/4/2026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177922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9C7D884-0DA1-4A31-A16D-319D17DC7961}" type="datetimeFigureOut">
              <a:rPr lang="es-BO" smtClean="0"/>
              <a:t>26/4/2026</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0512FB1-B1DC-444C-9244-F3D45EA3BC6A}" type="slidenum">
              <a:rPr lang="es-BO" smtClean="0"/>
              <a:t>‹Nº›</a:t>
            </a:fld>
            <a:endParaRPr lang="es-BO"/>
          </a:p>
        </p:txBody>
      </p:sp>
    </p:spTree>
    <p:extLst>
      <p:ext uri="{BB962C8B-B14F-4D97-AF65-F5344CB8AC3E}">
        <p14:creationId xmlns:p14="http://schemas.microsoft.com/office/powerpoint/2010/main" val="408454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7D884-0DA1-4A31-A16D-319D17DC7961}" type="datetimeFigureOut">
              <a:rPr lang="es-BO" smtClean="0"/>
              <a:t>26/4/2026</a:t>
            </a:fld>
            <a:endParaRPr lang="es-B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12FB1-B1DC-444C-9244-F3D45EA3BC6A}" type="slidenum">
              <a:rPr lang="es-BO" smtClean="0"/>
              <a:t>‹Nº›</a:t>
            </a:fld>
            <a:endParaRPr lang="es-BO"/>
          </a:p>
        </p:txBody>
      </p:sp>
    </p:spTree>
    <p:extLst>
      <p:ext uri="{BB962C8B-B14F-4D97-AF65-F5344CB8AC3E}">
        <p14:creationId xmlns:p14="http://schemas.microsoft.com/office/powerpoint/2010/main" val="1637910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fi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9.pn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s>
</file>

<file path=ppt/slides/_rels/slide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png"/><Relationship Id="rId7"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QuickStyle" Target="../diagrams/quickStyle2.xml"/><Relationship Id="rId1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7.jpeg"/><Relationship Id="rId12" Type="http://schemas.openxmlformats.org/officeDocument/2006/relationships/diagramLayout" Target="../diagrams/layout2.xml"/><Relationship Id="rId17" Type="http://schemas.openxmlformats.org/officeDocument/2006/relationships/image" Target="../media/image11.png"/><Relationship Id="rId2" Type="http://schemas.openxmlformats.org/officeDocument/2006/relationships/diagramData" Target="../diagrams/data1.xml"/><Relationship Id="rId16"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Data" Target="../diagrams/data2.xml"/><Relationship Id="rId5" Type="http://schemas.openxmlformats.org/officeDocument/2006/relationships/diagramColors" Target="../diagrams/colors1.xml"/><Relationship Id="rId15" Type="http://schemas.microsoft.com/office/2007/relationships/diagramDrawing" Target="../diagrams/drawing2.xml"/><Relationship Id="rId10" Type="http://schemas.microsoft.com/office/2007/relationships/hdphoto" Target="../media/hdphoto1.wdp"/><Relationship Id="rId19"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diagramColors" Target="../diagrams/colors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90.svg"/><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9.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diagramColors" Target="../diagrams/colors3.xm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1.png"/><Relationship Id="rId5" Type="http://schemas.openxmlformats.org/officeDocument/2006/relationships/diagramLayout" Target="../diagrams/layout3.xml"/><Relationship Id="rId10" Type="http://schemas.openxmlformats.org/officeDocument/2006/relationships/image" Target="../media/image10.png"/><Relationship Id="rId4" Type="http://schemas.openxmlformats.org/officeDocument/2006/relationships/diagramData" Target="../diagrams/data3.xml"/><Relationship Id="rId9" Type="http://schemas.openxmlformats.org/officeDocument/2006/relationships/image" Target="../media/image8.png"/><Relationship Id="rId1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seie.minedu.gob.bo/reportes/indicadores/grupo3/b10"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2.png"/><Relationship Id="rId7"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22E3C-0EED-2A01-31D7-194C2A97998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002C59E6-0816-2809-4291-9FEDB23D4226}"/>
              </a:ext>
            </a:extLst>
          </p:cNvPr>
          <p:cNvPicPr>
            <a:picLocks noChangeAspect="1"/>
          </p:cNvPicPr>
          <p:nvPr/>
        </p:nvPicPr>
        <p:blipFill>
          <a:blip r:embed="rId2">
            <a:lum bright="70000" contrast="-70000"/>
          </a:blip>
          <a:stretch>
            <a:fillRect/>
          </a:stretch>
        </p:blipFill>
        <p:spPr>
          <a:xfrm>
            <a:off x="3421250" y="-348158"/>
            <a:ext cx="6472987" cy="4326975"/>
          </a:xfrm>
          <a:prstGeom prst="rect">
            <a:avLst/>
          </a:prstGeom>
        </p:spPr>
      </p:pic>
      <p:pic>
        <p:nvPicPr>
          <p:cNvPr id="11" name="Imagen 10">
            <a:extLst>
              <a:ext uri="{FF2B5EF4-FFF2-40B4-BE49-F238E27FC236}">
                <a16:creationId xmlns:a16="http://schemas.microsoft.com/office/drawing/2014/main" id="{67083B83-5585-EA63-F76C-A0A0E5E051A8}"/>
              </a:ext>
            </a:extLst>
          </p:cNvPr>
          <p:cNvPicPr>
            <a:picLocks noChangeAspect="1"/>
          </p:cNvPicPr>
          <p:nvPr/>
        </p:nvPicPr>
        <p:blipFill>
          <a:blip r:embed="rId3"/>
          <a:stretch>
            <a:fillRect/>
          </a:stretch>
        </p:blipFill>
        <p:spPr>
          <a:xfrm>
            <a:off x="5299355" y="3391648"/>
            <a:ext cx="2809421" cy="1174338"/>
          </a:xfrm>
          <a:prstGeom prst="rect">
            <a:avLst/>
          </a:prstGeom>
        </p:spPr>
      </p:pic>
      <p:pic>
        <p:nvPicPr>
          <p:cNvPr id="19" name="Imagen 18">
            <a:extLst>
              <a:ext uri="{FF2B5EF4-FFF2-40B4-BE49-F238E27FC236}">
                <a16:creationId xmlns:a16="http://schemas.microsoft.com/office/drawing/2014/main" id="{C368AC78-F387-1E3E-AC51-597828EC1A2C}"/>
              </a:ext>
            </a:extLst>
          </p:cNvPr>
          <p:cNvPicPr>
            <a:picLocks noChangeAspect="1"/>
          </p:cNvPicPr>
          <p:nvPr/>
        </p:nvPicPr>
        <p:blipFill>
          <a:blip r:embed="rId2"/>
          <a:stretch>
            <a:fillRect/>
          </a:stretch>
        </p:blipFill>
        <p:spPr>
          <a:xfrm>
            <a:off x="4418787" y="336385"/>
            <a:ext cx="4570555" cy="3055263"/>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09DFA466-5B3C-0E42-CECE-B8F51F06C9A2}"/>
              </a:ext>
            </a:extLst>
          </p:cNvPr>
          <p:cNvSpPr txBox="1"/>
          <p:nvPr/>
        </p:nvSpPr>
        <p:spPr>
          <a:xfrm>
            <a:off x="3421250" y="4851400"/>
            <a:ext cx="7550658" cy="1015663"/>
          </a:xfrm>
          <a:prstGeom prst="rect">
            <a:avLst/>
          </a:prstGeom>
          <a:noFill/>
        </p:spPr>
        <p:txBody>
          <a:bodyPr wrap="none" rtlCol="0">
            <a:spAutoFit/>
          </a:bodyPr>
          <a:lstStyle/>
          <a:p>
            <a:pPr algn="ctr"/>
            <a:r>
              <a:rPr lang="es-BO" sz="2000" dirty="0">
                <a:latin typeface="Arial Black" panose="020B0A04020102020204" pitchFamily="34" charset="0"/>
              </a:rPr>
              <a:t>GOBIERNO AUTÓNOMO MUNICIPAL DE LA PAZ</a:t>
            </a:r>
          </a:p>
          <a:p>
            <a:pPr algn="ctr"/>
            <a:r>
              <a:rPr lang="es-BO" sz="2000" dirty="0">
                <a:latin typeface="Arial Black" panose="020B0A04020102020204" pitchFamily="34" charset="0"/>
              </a:rPr>
              <a:t>SECRETARÍA MUNICIPAL DE DESARROLLO HUMANO</a:t>
            </a:r>
          </a:p>
          <a:p>
            <a:pPr algn="ctr"/>
            <a:r>
              <a:rPr lang="es-BO" sz="2000" dirty="0">
                <a:latin typeface="Arial Black" panose="020B0A04020102020204" pitchFamily="34" charset="0"/>
              </a:rPr>
              <a:t>DIRECCIÓN DE EDUCACIÓN</a:t>
            </a:r>
          </a:p>
        </p:txBody>
      </p:sp>
      <p:grpSp>
        <p:nvGrpSpPr>
          <p:cNvPr id="8" name="Grupo 7">
            <a:extLst>
              <a:ext uri="{FF2B5EF4-FFF2-40B4-BE49-F238E27FC236}">
                <a16:creationId xmlns:a16="http://schemas.microsoft.com/office/drawing/2014/main" id="{BED6D7DD-3D43-ACBD-FA2F-532B9B0AC386}"/>
              </a:ext>
            </a:extLst>
          </p:cNvPr>
          <p:cNvGrpSpPr/>
          <p:nvPr/>
        </p:nvGrpSpPr>
        <p:grpSpPr>
          <a:xfrm>
            <a:off x="0" y="0"/>
            <a:ext cx="2430780" cy="6858000"/>
            <a:chOff x="0" y="0"/>
            <a:chExt cx="2430780" cy="6858000"/>
          </a:xfrm>
        </p:grpSpPr>
        <p:pic>
          <p:nvPicPr>
            <p:cNvPr id="3" name="Imagen 2">
              <a:extLst>
                <a:ext uri="{FF2B5EF4-FFF2-40B4-BE49-F238E27FC236}">
                  <a16:creationId xmlns:a16="http://schemas.microsoft.com/office/drawing/2014/main" id="{75BA2DFE-9BB9-23E3-5DE4-A6984BF22712}"/>
                </a:ext>
              </a:extLst>
            </p:cNvPr>
            <p:cNvPicPr>
              <a:picLocks noChangeAspect="1"/>
            </p:cNvPicPr>
            <p:nvPr/>
          </p:nvPicPr>
          <p:blipFill>
            <a:blip r:embed="rId4"/>
            <a:stretch>
              <a:fillRect/>
            </a:stretch>
          </p:blipFill>
          <p:spPr>
            <a:xfrm>
              <a:off x="0" y="0"/>
              <a:ext cx="2430780" cy="6858000"/>
            </a:xfrm>
            <a:prstGeom prst="rect">
              <a:avLst/>
            </a:prstGeom>
          </p:spPr>
        </p:pic>
        <p:sp>
          <p:nvSpPr>
            <p:cNvPr id="5" name="Rectángulo 4">
              <a:extLst>
                <a:ext uri="{FF2B5EF4-FFF2-40B4-BE49-F238E27FC236}">
                  <a16:creationId xmlns:a16="http://schemas.microsoft.com/office/drawing/2014/main" id="{4E40DF97-C04F-DE44-C9B2-702031CEB06F}"/>
                </a:ext>
              </a:extLst>
            </p:cNvPr>
            <p:cNvSpPr/>
            <p:nvPr/>
          </p:nvSpPr>
          <p:spPr>
            <a:xfrm>
              <a:off x="1744269" y="0"/>
              <a:ext cx="6145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6" name="Rectángulo 5">
              <a:extLst>
                <a:ext uri="{FF2B5EF4-FFF2-40B4-BE49-F238E27FC236}">
                  <a16:creationId xmlns:a16="http://schemas.microsoft.com/office/drawing/2014/main" id="{A2699A9E-3BAC-4EEA-60A7-F62D67E67735}"/>
                </a:ext>
              </a:extLst>
            </p:cNvPr>
            <p:cNvSpPr/>
            <p:nvPr/>
          </p:nvSpPr>
          <p:spPr>
            <a:xfrm>
              <a:off x="1220092" y="0"/>
              <a:ext cx="2794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a:extLst>
                <a:ext uri="{FF2B5EF4-FFF2-40B4-BE49-F238E27FC236}">
                  <a16:creationId xmlns:a16="http://schemas.microsoft.com/office/drawing/2014/main" id="{382C0624-3AAD-B63E-AB29-A73FF9D885C5}"/>
                </a:ext>
              </a:extLst>
            </p:cNvPr>
            <p:cNvSpPr/>
            <p:nvPr/>
          </p:nvSpPr>
          <p:spPr>
            <a:xfrm>
              <a:off x="704439" y="0"/>
              <a:ext cx="6549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grpSp>
    </p:spTree>
    <p:extLst>
      <p:ext uri="{BB962C8B-B14F-4D97-AF65-F5344CB8AC3E}">
        <p14:creationId xmlns:p14="http://schemas.microsoft.com/office/powerpoint/2010/main" val="159360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3006-10F4-E7C7-67D7-55B3814D25F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BD51FB7-E8EB-8D62-8BAB-2D99BC0CB8BE}"/>
              </a:ext>
            </a:extLst>
          </p:cNvPr>
          <p:cNvSpPr>
            <a:spLocks noGrp="1"/>
          </p:cNvSpPr>
          <p:nvPr>
            <p:ph type="title"/>
          </p:nvPr>
        </p:nvSpPr>
        <p:spPr>
          <a:xfrm>
            <a:off x="1412178" y="677997"/>
            <a:ext cx="10515600" cy="660181"/>
          </a:xfrm>
        </p:spPr>
        <p:txBody>
          <a:bodyPr>
            <a:normAutofit/>
          </a:bodyPr>
          <a:lstStyle/>
          <a:p>
            <a:r>
              <a:rPr lang="es-ES" sz="3200" b="1" dirty="0">
                <a:solidFill>
                  <a:srgbClr val="03D2CA"/>
                </a:solidFill>
                <a:latin typeface="Arial" panose="020B0604020202020204" pitchFamily="34" charset="0"/>
                <a:ea typeface="+mn-ea"/>
                <a:cs typeface="Arial" panose="020B0604020202020204" pitchFamily="34" charset="0"/>
              </a:rPr>
              <a:t>Producción de pizarras</a:t>
            </a:r>
            <a:endParaRPr lang="es-BO" sz="3200" b="1" dirty="0">
              <a:solidFill>
                <a:srgbClr val="03D2CA"/>
              </a:solidFill>
              <a:latin typeface="Arial" panose="020B0604020202020204" pitchFamily="34" charset="0"/>
              <a:ea typeface="+mn-ea"/>
              <a:cs typeface="Arial" panose="020B0604020202020204" pitchFamily="34" charset="0"/>
            </a:endParaRPr>
          </a:p>
        </p:txBody>
      </p:sp>
      <p:sp>
        <p:nvSpPr>
          <p:cNvPr id="7" name="Marcador de contenido 2">
            <a:extLst>
              <a:ext uri="{FF2B5EF4-FFF2-40B4-BE49-F238E27FC236}">
                <a16:creationId xmlns:a16="http://schemas.microsoft.com/office/drawing/2014/main" id="{6D078F8B-FDF6-0D08-7700-1A9BD3A7C251}"/>
              </a:ext>
            </a:extLst>
          </p:cNvPr>
          <p:cNvSpPr txBox="1">
            <a:spLocks/>
          </p:cNvSpPr>
          <p:nvPr/>
        </p:nvSpPr>
        <p:spPr>
          <a:xfrm>
            <a:off x="1412178" y="1919977"/>
            <a:ext cx="4338172" cy="31668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s-ES" sz="2800" dirty="0"/>
              <a:t>Producción importante de pizarras fue en la gestión 2022 produciendo</a:t>
            </a:r>
            <a:r>
              <a:rPr lang="es-ES" sz="2800" b="1" dirty="0"/>
              <a:t> 844 </a:t>
            </a:r>
            <a:r>
              <a:rPr lang="es-ES" sz="2800" dirty="0"/>
              <a:t>pizarras  y durante toda la gestión 2021 – 2026 1114 pizarras que fueron distribuidas en 196 unidades educativas </a:t>
            </a:r>
            <a:endParaRPr lang="es-BO" sz="2800" dirty="0"/>
          </a:p>
        </p:txBody>
      </p:sp>
      <p:pic>
        <p:nvPicPr>
          <p:cNvPr id="10" name="Imagen 9">
            <a:extLst>
              <a:ext uri="{FF2B5EF4-FFF2-40B4-BE49-F238E27FC236}">
                <a16:creationId xmlns:a16="http://schemas.microsoft.com/office/drawing/2014/main" id="{3DBB6A8B-71C2-64C4-1152-29F536608E89}"/>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11" name="Triángulo rectángulo 10">
            <a:extLst>
              <a:ext uri="{FF2B5EF4-FFF2-40B4-BE49-F238E27FC236}">
                <a16:creationId xmlns:a16="http://schemas.microsoft.com/office/drawing/2014/main" id="{53EE93B4-C645-0907-C3E2-8BE7736D43A1}"/>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2" name="Imagen 11">
            <a:extLst>
              <a:ext uri="{FF2B5EF4-FFF2-40B4-BE49-F238E27FC236}">
                <a16:creationId xmlns:a16="http://schemas.microsoft.com/office/drawing/2014/main" id="{232F144D-585E-3602-4BF6-C050BC5C2307}"/>
              </a:ext>
            </a:extLst>
          </p:cNvPr>
          <p:cNvPicPr>
            <a:picLocks noChangeAspect="1"/>
          </p:cNvPicPr>
          <p:nvPr/>
        </p:nvPicPr>
        <p:blipFill>
          <a:blip r:embed="rId3"/>
          <a:stretch>
            <a:fillRect/>
          </a:stretch>
        </p:blipFill>
        <p:spPr>
          <a:xfrm>
            <a:off x="0" y="5750004"/>
            <a:ext cx="1561166" cy="1041901"/>
          </a:xfrm>
          <a:prstGeom prst="rect">
            <a:avLst/>
          </a:prstGeom>
        </p:spPr>
      </p:pic>
      <p:pic>
        <p:nvPicPr>
          <p:cNvPr id="6" name="Imagen 5">
            <a:extLst>
              <a:ext uri="{FF2B5EF4-FFF2-40B4-BE49-F238E27FC236}">
                <a16:creationId xmlns:a16="http://schemas.microsoft.com/office/drawing/2014/main" id="{EC2D8420-9CC5-C8A0-0066-5A46DF8C9D6F}"/>
              </a:ext>
            </a:extLst>
          </p:cNvPr>
          <p:cNvPicPr>
            <a:picLocks noChangeAspect="1"/>
          </p:cNvPicPr>
          <p:nvPr/>
        </p:nvPicPr>
        <p:blipFill rotWithShape="1">
          <a:blip r:embed="rId4"/>
          <a:srcRect l="19797" t="4434" r="4294" b="23518"/>
          <a:stretch/>
        </p:blipFill>
        <p:spPr>
          <a:xfrm>
            <a:off x="6788947" y="1999863"/>
            <a:ext cx="4622470" cy="3166838"/>
          </a:xfrm>
          <a:prstGeom prst="rect">
            <a:avLst/>
          </a:prstGeom>
          <a:ln w="38100" cap="sq">
            <a:solidFill>
              <a:srgbClr val="5CF4E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4701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AA77565-B002-8549-BFC5-6E95EDF37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5583"/>
            <a:ext cx="12203849" cy="7536483"/>
          </a:xfrm>
          <a:prstGeom prst="rect">
            <a:avLst/>
          </a:prstGeom>
        </p:spPr>
      </p:pic>
    </p:spTree>
    <p:extLst>
      <p:ext uri="{BB962C8B-B14F-4D97-AF65-F5344CB8AC3E}">
        <p14:creationId xmlns:p14="http://schemas.microsoft.com/office/powerpoint/2010/main" val="140820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419C-8D87-DE18-DFC3-2E237C0B32C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D2340B3-D92D-14D3-8033-ACAE96B7DD30}"/>
              </a:ext>
            </a:extLst>
          </p:cNvPr>
          <p:cNvSpPr>
            <a:spLocks noGrp="1"/>
          </p:cNvSpPr>
          <p:nvPr>
            <p:ph type="title"/>
          </p:nvPr>
        </p:nvSpPr>
        <p:spPr>
          <a:xfrm>
            <a:off x="780583" y="693722"/>
            <a:ext cx="10515600" cy="660181"/>
          </a:xfrm>
        </p:spPr>
        <p:txBody>
          <a:bodyPr>
            <a:normAutofit/>
          </a:bodyPr>
          <a:lstStyle/>
          <a:p>
            <a:r>
              <a:rPr lang="es-ES" sz="3200" b="1" dirty="0">
                <a:solidFill>
                  <a:srgbClr val="03D2CA"/>
                </a:solidFill>
                <a:latin typeface="Arial" panose="020B0604020202020204" pitchFamily="34" charset="0"/>
                <a:ea typeface="+mn-ea"/>
                <a:cs typeface="Arial" panose="020B0604020202020204" pitchFamily="34" charset="0"/>
              </a:rPr>
              <a:t>Refacción de mobiliario y otros</a:t>
            </a:r>
            <a:endParaRPr lang="es-BO" sz="3200" b="1" dirty="0">
              <a:solidFill>
                <a:srgbClr val="03D2CA"/>
              </a:solidFill>
              <a:latin typeface="Arial" panose="020B0604020202020204" pitchFamily="34" charset="0"/>
              <a:ea typeface="+mn-ea"/>
              <a:cs typeface="Arial" panose="020B0604020202020204" pitchFamily="34" charset="0"/>
            </a:endParaRPr>
          </a:p>
        </p:txBody>
      </p:sp>
      <p:sp>
        <p:nvSpPr>
          <p:cNvPr id="7" name="Marcador de contenido 2">
            <a:extLst>
              <a:ext uri="{FF2B5EF4-FFF2-40B4-BE49-F238E27FC236}">
                <a16:creationId xmlns:a16="http://schemas.microsoft.com/office/drawing/2014/main" id="{099747EF-21C8-4B7F-11C5-87DC098BF803}"/>
              </a:ext>
            </a:extLst>
          </p:cNvPr>
          <p:cNvSpPr txBox="1">
            <a:spLocks/>
          </p:cNvSpPr>
          <p:nvPr/>
        </p:nvSpPr>
        <p:spPr>
          <a:xfrm>
            <a:off x="780583" y="1788002"/>
            <a:ext cx="4554988" cy="89400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 dirty="0"/>
              <a:t>Se intervinieron 47 infraestructuras educativas con refacción de mobiliario escolar logrando reparar 10691 muebles</a:t>
            </a:r>
            <a:endParaRPr lang="es-BO" dirty="0"/>
          </a:p>
        </p:txBody>
      </p:sp>
      <p:pic>
        <p:nvPicPr>
          <p:cNvPr id="10" name="Imagen 9">
            <a:extLst>
              <a:ext uri="{FF2B5EF4-FFF2-40B4-BE49-F238E27FC236}">
                <a16:creationId xmlns:a16="http://schemas.microsoft.com/office/drawing/2014/main" id="{AAD6C70C-9B60-0C22-7D18-D46E3336F262}"/>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11" name="Triángulo rectángulo 10">
            <a:extLst>
              <a:ext uri="{FF2B5EF4-FFF2-40B4-BE49-F238E27FC236}">
                <a16:creationId xmlns:a16="http://schemas.microsoft.com/office/drawing/2014/main" id="{6A34EE76-0805-CBF9-88CE-0190CCB630E9}"/>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2" name="Imagen 11">
            <a:extLst>
              <a:ext uri="{FF2B5EF4-FFF2-40B4-BE49-F238E27FC236}">
                <a16:creationId xmlns:a16="http://schemas.microsoft.com/office/drawing/2014/main" id="{8DB30ADA-DCF8-B7E2-1A26-D5C58450DAE7}"/>
              </a:ext>
            </a:extLst>
          </p:cNvPr>
          <p:cNvPicPr>
            <a:picLocks noChangeAspect="1"/>
          </p:cNvPicPr>
          <p:nvPr/>
        </p:nvPicPr>
        <p:blipFill>
          <a:blip r:embed="rId3"/>
          <a:stretch>
            <a:fillRect/>
          </a:stretch>
        </p:blipFill>
        <p:spPr>
          <a:xfrm>
            <a:off x="0" y="5750004"/>
            <a:ext cx="1561166" cy="1041901"/>
          </a:xfrm>
          <a:prstGeom prst="rect">
            <a:avLst/>
          </a:prstGeom>
        </p:spPr>
      </p:pic>
      <p:sp>
        <p:nvSpPr>
          <p:cNvPr id="3" name="Marcador de contenido 2">
            <a:extLst>
              <a:ext uri="{FF2B5EF4-FFF2-40B4-BE49-F238E27FC236}">
                <a16:creationId xmlns:a16="http://schemas.microsoft.com/office/drawing/2014/main" id="{0FE0352B-EB44-3B1A-12BB-94C41733B25E}"/>
              </a:ext>
            </a:extLst>
          </p:cNvPr>
          <p:cNvSpPr txBox="1">
            <a:spLocks/>
          </p:cNvSpPr>
          <p:nvPr/>
        </p:nvSpPr>
        <p:spPr>
          <a:xfrm>
            <a:off x="6343968" y="1667025"/>
            <a:ext cx="4554988" cy="89400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r>
              <a:rPr lang="es-ES" dirty="0"/>
              <a:t>Atención a 22 infraestructuras educativas con otros trabajos como rejas barandas y otros.</a:t>
            </a:r>
            <a:endParaRPr lang="es-BO" dirty="0"/>
          </a:p>
        </p:txBody>
      </p:sp>
      <p:pic>
        <p:nvPicPr>
          <p:cNvPr id="4" name="Imagen 3">
            <a:extLst>
              <a:ext uri="{FF2B5EF4-FFF2-40B4-BE49-F238E27FC236}">
                <a16:creationId xmlns:a16="http://schemas.microsoft.com/office/drawing/2014/main" id="{4B1FED08-006C-C9EF-1C0D-1BE2DFF1A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524" y="2682011"/>
            <a:ext cx="3827875" cy="3415205"/>
          </a:xfrm>
          <a:prstGeom prst="rect">
            <a:avLst/>
          </a:prstGeom>
          <a:ln w="28575">
            <a:solidFill>
              <a:srgbClr val="F23889"/>
            </a:solidFill>
          </a:ln>
        </p:spPr>
      </p:pic>
      <p:pic>
        <p:nvPicPr>
          <p:cNvPr id="5" name="Imagen 4">
            <a:extLst>
              <a:ext uri="{FF2B5EF4-FFF2-40B4-BE49-F238E27FC236}">
                <a16:creationId xmlns:a16="http://schemas.microsoft.com/office/drawing/2014/main" id="{A400E46C-EDEA-7F3C-880A-69C1D2C6BA1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5415" y="3111491"/>
            <a:ext cx="4079062" cy="2251236"/>
          </a:xfrm>
          <a:prstGeom prst="rect">
            <a:avLst/>
          </a:prstGeom>
          <a:noFill/>
          <a:ln w="38100">
            <a:solidFill>
              <a:srgbClr val="7030A0"/>
            </a:solidFill>
          </a:ln>
        </p:spPr>
      </p:pic>
    </p:spTree>
    <p:extLst>
      <p:ext uri="{BB962C8B-B14F-4D97-AF65-F5344CB8AC3E}">
        <p14:creationId xmlns:p14="http://schemas.microsoft.com/office/powerpoint/2010/main" val="760848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B80D-090D-BE8E-25B0-DAC0BD5421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176D53B-433F-03CB-13AF-1AE72D9DDA48}"/>
              </a:ext>
            </a:extLst>
          </p:cNvPr>
          <p:cNvSpPr>
            <a:spLocks noGrp="1"/>
          </p:cNvSpPr>
          <p:nvPr>
            <p:ph type="title"/>
          </p:nvPr>
        </p:nvSpPr>
        <p:spPr>
          <a:xfrm>
            <a:off x="780583" y="693722"/>
            <a:ext cx="10515600" cy="660181"/>
          </a:xfrm>
        </p:spPr>
        <p:txBody>
          <a:bodyPr>
            <a:normAutofit/>
          </a:bodyPr>
          <a:lstStyle/>
          <a:p>
            <a:r>
              <a:rPr lang="es-ES" sz="3200" b="1" dirty="0">
                <a:solidFill>
                  <a:srgbClr val="03D2CA"/>
                </a:solidFill>
                <a:latin typeface="Arial" panose="020B0604020202020204" pitchFamily="34" charset="0"/>
                <a:ea typeface="+mn-ea"/>
                <a:cs typeface="Arial" panose="020B0604020202020204" pitchFamily="34" charset="0"/>
              </a:rPr>
              <a:t>Entregas de mobiliario escolar </a:t>
            </a:r>
            <a:endParaRPr lang="es-BO" sz="3200" b="1" dirty="0">
              <a:solidFill>
                <a:srgbClr val="03D2CA"/>
              </a:solidFill>
              <a:latin typeface="Arial" panose="020B0604020202020204" pitchFamily="34" charset="0"/>
              <a:ea typeface="+mn-ea"/>
              <a:cs typeface="Arial" panose="020B0604020202020204" pitchFamily="34" charset="0"/>
            </a:endParaRPr>
          </a:p>
        </p:txBody>
      </p:sp>
      <p:sp>
        <p:nvSpPr>
          <p:cNvPr id="7" name="Marcador de contenido 2">
            <a:extLst>
              <a:ext uri="{FF2B5EF4-FFF2-40B4-BE49-F238E27FC236}">
                <a16:creationId xmlns:a16="http://schemas.microsoft.com/office/drawing/2014/main" id="{CC2C4E68-25A7-7A7C-0528-6C359E6DC129}"/>
              </a:ext>
            </a:extLst>
          </p:cNvPr>
          <p:cNvSpPr txBox="1">
            <a:spLocks/>
          </p:cNvSpPr>
          <p:nvPr/>
        </p:nvSpPr>
        <p:spPr>
          <a:xfrm>
            <a:off x="855780" y="1410639"/>
            <a:ext cx="5507095" cy="26275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 sz="2800" dirty="0"/>
              <a:t>Atención a 377 Unidades Educativas con la entrega de mobiliario escolar</a:t>
            </a:r>
            <a:endParaRPr lang="es-BO" sz="4000" dirty="0"/>
          </a:p>
        </p:txBody>
      </p:sp>
      <p:pic>
        <p:nvPicPr>
          <p:cNvPr id="10" name="Imagen 9">
            <a:extLst>
              <a:ext uri="{FF2B5EF4-FFF2-40B4-BE49-F238E27FC236}">
                <a16:creationId xmlns:a16="http://schemas.microsoft.com/office/drawing/2014/main" id="{6D86A3C1-CE89-E448-488D-20FA96CAFF93}"/>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11" name="Triángulo rectángulo 10">
            <a:extLst>
              <a:ext uri="{FF2B5EF4-FFF2-40B4-BE49-F238E27FC236}">
                <a16:creationId xmlns:a16="http://schemas.microsoft.com/office/drawing/2014/main" id="{7CA88B3D-814E-A488-054C-DB393B6B9581}"/>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2" name="Imagen 11">
            <a:extLst>
              <a:ext uri="{FF2B5EF4-FFF2-40B4-BE49-F238E27FC236}">
                <a16:creationId xmlns:a16="http://schemas.microsoft.com/office/drawing/2014/main" id="{898F02F8-853B-2569-54A7-9359C4E72822}"/>
              </a:ext>
            </a:extLst>
          </p:cNvPr>
          <p:cNvPicPr>
            <a:picLocks noChangeAspect="1"/>
          </p:cNvPicPr>
          <p:nvPr/>
        </p:nvPicPr>
        <p:blipFill>
          <a:blip r:embed="rId3"/>
          <a:stretch>
            <a:fillRect/>
          </a:stretch>
        </p:blipFill>
        <p:spPr>
          <a:xfrm>
            <a:off x="0" y="5750004"/>
            <a:ext cx="1561166" cy="1041901"/>
          </a:xfrm>
          <a:prstGeom prst="rect">
            <a:avLst/>
          </a:prstGeom>
        </p:spPr>
      </p:pic>
      <p:pic>
        <p:nvPicPr>
          <p:cNvPr id="4" name="Imagen 3">
            <a:extLst>
              <a:ext uri="{FF2B5EF4-FFF2-40B4-BE49-F238E27FC236}">
                <a16:creationId xmlns:a16="http://schemas.microsoft.com/office/drawing/2014/main" id="{A27FE91F-9736-3E56-7E60-54686325C539}"/>
              </a:ext>
            </a:extLst>
          </p:cNvPr>
          <p:cNvPicPr>
            <a:picLocks noChangeAspect="1"/>
          </p:cNvPicPr>
          <p:nvPr/>
        </p:nvPicPr>
        <p:blipFill>
          <a:blip r:embed="rId4"/>
          <a:stretch>
            <a:fillRect/>
          </a:stretch>
        </p:blipFill>
        <p:spPr>
          <a:xfrm>
            <a:off x="9015381" y="1023812"/>
            <a:ext cx="2494748" cy="4473091"/>
          </a:xfrm>
          <a:prstGeom prst="rect">
            <a:avLst/>
          </a:prstGeom>
          <a:ln w="38100">
            <a:solidFill>
              <a:srgbClr val="FF0000"/>
            </a:solidFill>
          </a:ln>
        </p:spPr>
      </p:pic>
      <p:pic>
        <p:nvPicPr>
          <p:cNvPr id="6" name="Imagen 5">
            <a:extLst>
              <a:ext uri="{FF2B5EF4-FFF2-40B4-BE49-F238E27FC236}">
                <a16:creationId xmlns:a16="http://schemas.microsoft.com/office/drawing/2014/main" id="{AA8D811A-7485-E1A4-C970-1DDA107FF7E9}"/>
              </a:ext>
            </a:extLst>
          </p:cNvPr>
          <p:cNvPicPr>
            <a:picLocks noChangeAspect="1"/>
          </p:cNvPicPr>
          <p:nvPr/>
        </p:nvPicPr>
        <p:blipFill>
          <a:blip r:embed="rId5"/>
          <a:stretch>
            <a:fillRect/>
          </a:stretch>
        </p:blipFill>
        <p:spPr>
          <a:xfrm>
            <a:off x="5969030" y="2224819"/>
            <a:ext cx="2571655" cy="4336651"/>
          </a:xfrm>
          <a:prstGeom prst="rect">
            <a:avLst/>
          </a:prstGeom>
          <a:ln w="28575">
            <a:solidFill>
              <a:srgbClr val="E4AB38"/>
            </a:solidFill>
          </a:ln>
        </p:spPr>
      </p:pic>
      <p:pic>
        <p:nvPicPr>
          <p:cNvPr id="9" name="Imagen 8">
            <a:extLst>
              <a:ext uri="{FF2B5EF4-FFF2-40B4-BE49-F238E27FC236}">
                <a16:creationId xmlns:a16="http://schemas.microsoft.com/office/drawing/2014/main" id="{F6F1C9A3-52DF-8DBE-0310-22B307F5D88F}"/>
              </a:ext>
            </a:extLst>
          </p:cNvPr>
          <p:cNvPicPr>
            <a:picLocks noChangeAspect="1"/>
          </p:cNvPicPr>
          <p:nvPr/>
        </p:nvPicPr>
        <p:blipFill>
          <a:blip r:embed="rId6"/>
          <a:stretch>
            <a:fillRect/>
          </a:stretch>
        </p:blipFill>
        <p:spPr>
          <a:xfrm>
            <a:off x="1408697" y="3159859"/>
            <a:ext cx="3978878" cy="3111095"/>
          </a:xfrm>
          <a:prstGeom prst="rect">
            <a:avLst/>
          </a:prstGeom>
          <a:ln w="38100">
            <a:solidFill>
              <a:srgbClr val="5CF4E8"/>
            </a:solidFill>
          </a:ln>
        </p:spPr>
      </p:pic>
    </p:spTree>
    <p:extLst>
      <p:ext uri="{BB962C8B-B14F-4D97-AF65-F5344CB8AC3E}">
        <p14:creationId xmlns:p14="http://schemas.microsoft.com/office/powerpoint/2010/main" val="3305757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887" y="248547"/>
            <a:ext cx="8291659" cy="622011"/>
          </a:xfrm>
        </p:spPr>
        <p:txBody>
          <a:bodyPr>
            <a:normAutofit fontScale="90000"/>
          </a:bodyPr>
          <a:lstStyle/>
          <a:p>
            <a:r>
              <a:rPr lang="es-ES" sz="3600" b="1" dirty="0">
                <a:solidFill>
                  <a:srgbClr val="03D2CA"/>
                </a:solidFill>
                <a:latin typeface="Arial" panose="020B0604020202020204" pitchFamily="34" charset="0"/>
                <a:ea typeface="+mn-ea"/>
                <a:cs typeface="Arial" panose="020B0604020202020204" pitchFamily="34" charset="0"/>
              </a:rPr>
              <a:t>MOBILIARIO ESCOLAR (DONACION )</a:t>
            </a:r>
            <a:endParaRPr lang="es-BO" sz="3600" b="1" dirty="0">
              <a:solidFill>
                <a:srgbClr val="03D2CA"/>
              </a:solidFill>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5C147F18-B20E-B347-A10C-8B846CA6DA6D}"/>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6" name="Triángulo rectángulo 5">
            <a:extLst>
              <a:ext uri="{FF2B5EF4-FFF2-40B4-BE49-F238E27FC236}">
                <a16:creationId xmlns:a16="http://schemas.microsoft.com/office/drawing/2014/main" id="{04387DB8-75E7-1344-8BCE-D5E90492F1A2}"/>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7" name="Imagen 6">
            <a:extLst>
              <a:ext uri="{FF2B5EF4-FFF2-40B4-BE49-F238E27FC236}">
                <a16:creationId xmlns:a16="http://schemas.microsoft.com/office/drawing/2014/main" id="{218A5113-9A99-DC4E-AEA0-89FF23214A42}"/>
              </a:ext>
            </a:extLst>
          </p:cNvPr>
          <p:cNvPicPr>
            <a:picLocks noChangeAspect="1"/>
          </p:cNvPicPr>
          <p:nvPr/>
        </p:nvPicPr>
        <p:blipFill>
          <a:blip r:embed="rId3"/>
          <a:stretch>
            <a:fillRect/>
          </a:stretch>
        </p:blipFill>
        <p:spPr>
          <a:xfrm>
            <a:off x="0" y="5750004"/>
            <a:ext cx="1561166" cy="1041901"/>
          </a:xfrm>
          <a:prstGeom prst="rect">
            <a:avLst/>
          </a:prstGeom>
        </p:spPr>
      </p:pic>
      <p:pic>
        <p:nvPicPr>
          <p:cNvPr id="18" name="Imagen 17">
            <a:extLst>
              <a:ext uri="{FF2B5EF4-FFF2-40B4-BE49-F238E27FC236}">
                <a16:creationId xmlns:a16="http://schemas.microsoft.com/office/drawing/2014/main" id="{A96B1FD1-F907-4F69-B93F-2DF681D11EC1}"/>
              </a:ext>
            </a:extLst>
          </p:cNvPr>
          <p:cNvPicPr>
            <a:picLocks noChangeAspect="1"/>
          </p:cNvPicPr>
          <p:nvPr/>
        </p:nvPicPr>
        <p:blipFill>
          <a:blip r:embed="rId2"/>
          <a:stretch>
            <a:fillRect/>
          </a:stretch>
        </p:blipFill>
        <p:spPr>
          <a:xfrm>
            <a:off x="9964600" y="5808157"/>
            <a:ext cx="2085976" cy="871938"/>
          </a:xfrm>
          <a:prstGeom prst="rect">
            <a:avLst/>
          </a:prstGeom>
        </p:spPr>
      </p:pic>
      <p:sp>
        <p:nvSpPr>
          <p:cNvPr id="19" name="Triángulo rectángulo 18">
            <a:extLst>
              <a:ext uri="{FF2B5EF4-FFF2-40B4-BE49-F238E27FC236}">
                <a16:creationId xmlns:a16="http://schemas.microsoft.com/office/drawing/2014/main" id="{601AEADD-9E2C-4FEF-8457-E47A5046C900}"/>
              </a:ext>
            </a:extLst>
          </p:cNvPr>
          <p:cNvSpPr/>
          <p:nvPr/>
        </p:nvSpPr>
        <p:spPr>
          <a:xfrm>
            <a:off x="0" y="4236990"/>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20" name="Imagen 19">
            <a:extLst>
              <a:ext uri="{FF2B5EF4-FFF2-40B4-BE49-F238E27FC236}">
                <a16:creationId xmlns:a16="http://schemas.microsoft.com/office/drawing/2014/main" id="{5A96DA81-F9D9-4E90-9F58-BE9694925BFC}"/>
              </a:ext>
            </a:extLst>
          </p:cNvPr>
          <p:cNvPicPr>
            <a:picLocks noChangeAspect="1"/>
          </p:cNvPicPr>
          <p:nvPr/>
        </p:nvPicPr>
        <p:blipFill>
          <a:blip r:embed="rId3"/>
          <a:stretch>
            <a:fillRect/>
          </a:stretch>
        </p:blipFill>
        <p:spPr>
          <a:xfrm>
            <a:off x="11017" y="5745500"/>
            <a:ext cx="1561166" cy="1041901"/>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16772" t="22460" b="6451"/>
          <a:stretch/>
        </p:blipFill>
        <p:spPr>
          <a:xfrm>
            <a:off x="4807056" y="3411581"/>
            <a:ext cx="2020108" cy="3313768"/>
          </a:xfrm>
          <a:prstGeom prst="rect">
            <a:avLst/>
          </a:prstGeom>
          <a:ln w="38100">
            <a:solidFill>
              <a:srgbClr val="00B0F0"/>
            </a:solidFill>
          </a:ln>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t="19803" b="17427"/>
          <a:stretch/>
        </p:blipFill>
        <p:spPr>
          <a:xfrm>
            <a:off x="5511643" y="965770"/>
            <a:ext cx="1729619" cy="2350597"/>
          </a:xfrm>
          <a:prstGeom prst="rect">
            <a:avLst/>
          </a:prstGeom>
          <a:ln w="28575">
            <a:solidFill>
              <a:srgbClr val="F23889"/>
            </a:solidFill>
          </a:ln>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t="10764" b="27531"/>
          <a:stretch/>
        </p:blipFill>
        <p:spPr>
          <a:xfrm>
            <a:off x="2133603" y="3411581"/>
            <a:ext cx="2446552" cy="3268514"/>
          </a:xfrm>
          <a:prstGeom prst="rect">
            <a:avLst/>
          </a:prstGeom>
          <a:ln w="28575">
            <a:solidFill>
              <a:srgbClr val="FFFF00"/>
            </a:solidFill>
          </a:ln>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33" y="965770"/>
            <a:ext cx="4909865" cy="2267744"/>
          </a:xfrm>
          <a:prstGeom prst="rect">
            <a:avLst/>
          </a:prstGeom>
          <a:ln w="28575">
            <a:solidFill>
              <a:srgbClr val="92D050"/>
            </a:solidFill>
          </a:ln>
        </p:spPr>
      </p:pic>
      <p:graphicFrame>
        <p:nvGraphicFramePr>
          <p:cNvPr id="22" name="Tabla 21"/>
          <p:cNvGraphicFramePr>
            <a:graphicFrameLocks noGrp="1"/>
          </p:cNvGraphicFramePr>
          <p:nvPr/>
        </p:nvGraphicFramePr>
        <p:xfrm>
          <a:off x="7682605" y="1887898"/>
          <a:ext cx="3706338" cy="2424048"/>
        </p:xfrm>
        <a:graphic>
          <a:graphicData uri="http://schemas.openxmlformats.org/drawingml/2006/table">
            <a:tbl>
              <a:tblPr firstRow="1" firstCol="1" bandRow="1">
                <a:tableStyleId>{BDBED569-4797-4DF1-A0F4-6AAB3CD982D8}</a:tableStyleId>
              </a:tblPr>
              <a:tblGrid>
                <a:gridCol w="352322">
                  <a:extLst>
                    <a:ext uri="{9D8B030D-6E8A-4147-A177-3AD203B41FA5}">
                      <a16:colId xmlns:a16="http://schemas.microsoft.com/office/drawing/2014/main" val="20000"/>
                    </a:ext>
                  </a:extLst>
                </a:gridCol>
                <a:gridCol w="2299367">
                  <a:extLst>
                    <a:ext uri="{9D8B030D-6E8A-4147-A177-3AD203B41FA5}">
                      <a16:colId xmlns:a16="http://schemas.microsoft.com/office/drawing/2014/main" val="20001"/>
                    </a:ext>
                  </a:extLst>
                </a:gridCol>
                <a:gridCol w="1054649">
                  <a:extLst>
                    <a:ext uri="{9D8B030D-6E8A-4147-A177-3AD203B41FA5}">
                      <a16:colId xmlns:a16="http://schemas.microsoft.com/office/drawing/2014/main" val="20002"/>
                    </a:ext>
                  </a:extLst>
                </a:gridCol>
              </a:tblGrid>
              <a:tr h="303006">
                <a:tc>
                  <a:txBody>
                    <a:bodyPr/>
                    <a:lstStyle/>
                    <a:p>
                      <a:pPr algn="just">
                        <a:spcAft>
                          <a:spcPts val="0"/>
                        </a:spcAft>
                      </a:pPr>
                      <a:r>
                        <a:rPr lang="es-ES" sz="1100">
                          <a:effectLst/>
                        </a:rPr>
                        <a:t>Nº</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ITEM</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CANTIDAD</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3006">
                <a:tc>
                  <a:txBody>
                    <a:bodyPr/>
                    <a:lstStyle/>
                    <a:p>
                      <a:pPr algn="just">
                        <a:spcAft>
                          <a:spcPts val="0"/>
                        </a:spcAft>
                      </a:pPr>
                      <a:r>
                        <a:rPr lang="es-ES" sz="1100">
                          <a:effectLst/>
                        </a:rPr>
                        <a:t>1</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Mesas nivel inicial</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150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03006">
                <a:tc>
                  <a:txBody>
                    <a:bodyPr/>
                    <a:lstStyle/>
                    <a:p>
                      <a:pPr algn="just">
                        <a:spcAft>
                          <a:spcPts val="0"/>
                        </a:spcAft>
                      </a:pPr>
                      <a:r>
                        <a:rPr lang="es-ES" sz="1100">
                          <a:effectLst/>
                        </a:rPr>
                        <a:t>2</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Sillas nivel inicial</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300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03006">
                <a:tc>
                  <a:txBody>
                    <a:bodyPr/>
                    <a:lstStyle/>
                    <a:p>
                      <a:pPr algn="just">
                        <a:spcAft>
                          <a:spcPts val="0"/>
                        </a:spcAft>
                      </a:pPr>
                      <a:r>
                        <a:rPr lang="es-ES" sz="1100">
                          <a:effectLst/>
                        </a:rPr>
                        <a:t>3</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Mesas nivel primario </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300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03006">
                <a:tc>
                  <a:txBody>
                    <a:bodyPr/>
                    <a:lstStyle/>
                    <a:p>
                      <a:pPr algn="just">
                        <a:spcAft>
                          <a:spcPts val="0"/>
                        </a:spcAft>
                      </a:pPr>
                      <a:r>
                        <a:rPr lang="es-ES" sz="1100">
                          <a:effectLst/>
                        </a:rPr>
                        <a:t>4</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Sillas nivel primario</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600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03006">
                <a:tc>
                  <a:txBody>
                    <a:bodyPr/>
                    <a:lstStyle/>
                    <a:p>
                      <a:pPr algn="just">
                        <a:spcAft>
                          <a:spcPts val="0"/>
                        </a:spcAft>
                      </a:pPr>
                      <a:r>
                        <a:rPr lang="es-ES" sz="1100">
                          <a:effectLst/>
                        </a:rPr>
                        <a:t>5</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Mesas nivel secundario</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480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03006">
                <a:tc>
                  <a:txBody>
                    <a:bodyPr/>
                    <a:lstStyle/>
                    <a:p>
                      <a:pPr algn="just">
                        <a:spcAft>
                          <a:spcPts val="0"/>
                        </a:spcAft>
                      </a:pPr>
                      <a:r>
                        <a:rPr lang="es-ES" sz="1100">
                          <a:effectLst/>
                        </a:rPr>
                        <a:t>6</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Sillas nivel secundario</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100">
                          <a:effectLst/>
                        </a:rPr>
                        <a:t>960</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03006">
                <a:tc gridSpan="2">
                  <a:txBody>
                    <a:bodyPr/>
                    <a:lstStyle/>
                    <a:p>
                      <a:pPr algn="just">
                        <a:spcAft>
                          <a:spcPts val="0"/>
                        </a:spcAft>
                      </a:pPr>
                      <a:r>
                        <a:rPr lang="es-ES" sz="1100">
                          <a:effectLst/>
                        </a:rPr>
                        <a:t>TOTAL</a:t>
                      </a:r>
                      <a:endParaRPr lang="es-B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BO"/>
                    </a:p>
                  </a:txBody>
                  <a:tcPr/>
                </a:tc>
                <a:tc>
                  <a:txBody>
                    <a:bodyPr/>
                    <a:lstStyle/>
                    <a:p>
                      <a:pPr algn="just">
                        <a:spcAft>
                          <a:spcPts val="0"/>
                        </a:spcAft>
                      </a:pPr>
                      <a:r>
                        <a:rPr lang="es-ES" sz="1100" dirty="0">
                          <a:effectLst/>
                        </a:rPr>
                        <a:t>2790</a:t>
                      </a:r>
                      <a:endParaRPr lang="es-B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5182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C692-74CB-B621-AB49-B463406E3DD3}"/>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6D23206F-3EAE-416C-4DD2-EACD3C4EDB5B}"/>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Rectángulo 12">
            <a:extLst>
              <a:ext uri="{FF2B5EF4-FFF2-40B4-BE49-F238E27FC236}">
                <a16:creationId xmlns:a16="http://schemas.microsoft.com/office/drawing/2014/main" id="{249D9831-24B0-6484-6A6B-E40EE04D1042}"/>
              </a:ext>
            </a:extLst>
          </p:cNvPr>
          <p:cNvSpPr/>
          <p:nvPr/>
        </p:nvSpPr>
        <p:spPr>
          <a:xfrm>
            <a:off x="9274536" y="4724048"/>
            <a:ext cx="918841" cy="1053237"/>
          </a:xfrm>
          <a:prstGeom prst="rect">
            <a:avLst/>
          </a:prstGeom>
        </p:spPr>
        <p:txBody>
          <a:bodyPr wrap="none">
            <a:spAutoFit/>
          </a:bodyPr>
          <a:lstStyle/>
          <a:p>
            <a:pPr algn="r">
              <a:lnSpc>
                <a:spcPts val="6900"/>
              </a:lnSpc>
            </a:pPr>
            <a:r>
              <a:rPr lang="es-ES" sz="8800" b="1" spc="-150" dirty="0">
                <a:solidFill>
                  <a:schemeClr val="bg1"/>
                </a:solidFill>
                <a:latin typeface="Arial Black" panose="020B0A04020102020204" pitchFamily="34" charset="0"/>
              </a:rPr>
              <a:t>7</a:t>
            </a:r>
            <a:endParaRPr lang="es-BO" sz="8800" b="1" spc="-150" dirty="0">
              <a:solidFill>
                <a:schemeClr val="bg1"/>
              </a:solidFill>
              <a:latin typeface="Arial Black" panose="020B0A04020102020204" pitchFamily="34" charset="0"/>
            </a:endParaRPr>
          </a:p>
        </p:txBody>
      </p:sp>
      <p:pic>
        <p:nvPicPr>
          <p:cNvPr id="12" name="Imagen 11">
            <a:extLst>
              <a:ext uri="{FF2B5EF4-FFF2-40B4-BE49-F238E27FC236}">
                <a16:creationId xmlns:a16="http://schemas.microsoft.com/office/drawing/2014/main" id="{E35A611B-CC1C-BA6D-4493-B99A6D9502EA}"/>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graphicFrame>
        <p:nvGraphicFramePr>
          <p:cNvPr id="3" name="Gráfico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488757194"/>
              </p:ext>
            </p:extLst>
          </p:nvPr>
        </p:nvGraphicFramePr>
        <p:xfrm>
          <a:off x="1310976" y="1740925"/>
          <a:ext cx="6043553" cy="2619682"/>
        </p:xfrm>
        <a:graphic>
          <a:graphicData uri="http://schemas.openxmlformats.org/drawingml/2006/chart">
            <c:chart xmlns:c="http://schemas.openxmlformats.org/drawingml/2006/chart" xmlns:r="http://schemas.openxmlformats.org/officeDocument/2006/relationships" r:id="rId4"/>
          </a:graphicData>
        </a:graphic>
      </p:graphicFrame>
      <p:sp>
        <p:nvSpPr>
          <p:cNvPr id="4" name="2 Rectángulo">
            <a:extLst>
              <a:ext uri="{FF2B5EF4-FFF2-40B4-BE49-F238E27FC236}">
                <a16:creationId xmlns:a16="http://schemas.microsoft.com/office/drawing/2014/main" id="{FCA0BE57-EBF2-DD98-4713-5ADCB1AE8124}"/>
              </a:ext>
            </a:extLst>
          </p:cNvPr>
          <p:cNvSpPr/>
          <p:nvPr/>
        </p:nvSpPr>
        <p:spPr>
          <a:xfrm>
            <a:off x="1573866" y="594684"/>
            <a:ext cx="7700670" cy="461665"/>
          </a:xfrm>
          <a:prstGeom prst="rect">
            <a:avLst/>
          </a:prstGeom>
        </p:spPr>
        <p:txBody>
          <a:bodyPr vert="horz" wrap="square" lIns="0" tIns="0" rIns="0" bIns="0" rtlCol="0">
            <a:noAutofit/>
          </a:bodyPr>
          <a:lstStyle/>
          <a:p>
            <a:pPr marL="17780"/>
            <a:r>
              <a:rPr lang="es-BO" sz="4400" b="1" spc="-200" dirty="0">
                <a:solidFill>
                  <a:srgbClr val="03C2CC"/>
                </a:solidFill>
                <a:latin typeface="Arial Black"/>
                <a:cs typeface="Arial Black"/>
              </a:rPr>
              <a:t>I</a:t>
            </a:r>
            <a:r>
              <a:rPr lang="es-BO" sz="3200" b="1" spc="-200" dirty="0">
                <a:solidFill>
                  <a:srgbClr val="03C2CC"/>
                </a:solidFill>
                <a:latin typeface="Arial Black"/>
                <a:cs typeface="Arial Black"/>
              </a:rPr>
              <a:t>NFRAESTRUCTURAS </a:t>
            </a:r>
            <a:r>
              <a:rPr lang="es-BO" sz="4400" b="1" spc="-200" dirty="0">
                <a:solidFill>
                  <a:srgbClr val="03C2CC"/>
                </a:solidFill>
                <a:latin typeface="Arial Black"/>
                <a:cs typeface="Arial Black"/>
              </a:rPr>
              <a:t>E</a:t>
            </a:r>
            <a:r>
              <a:rPr lang="es-BO" sz="3200" b="1" spc="-200" dirty="0">
                <a:solidFill>
                  <a:srgbClr val="03C2CC"/>
                </a:solidFill>
                <a:latin typeface="Arial Black"/>
                <a:cs typeface="Arial Black"/>
              </a:rPr>
              <a:t>DUCATIVAS</a:t>
            </a:r>
            <a:endParaRPr lang="es-ES" sz="3200" b="1" spc="-200" dirty="0">
              <a:solidFill>
                <a:srgbClr val="03C2CC"/>
              </a:solidFill>
              <a:latin typeface="Arial Black"/>
              <a:cs typeface="Arial Black"/>
            </a:endParaRPr>
          </a:p>
        </p:txBody>
      </p:sp>
      <p:sp>
        <p:nvSpPr>
          <p:cNvPr id="5" name="Rectángulo: esquina doblada 4">
            <a:extLst>
              <a:ext uri="{FF2B5EF4-FFF2-40B4-BE49-F238E27FC236}">
                <a16:creationId xmlns:a16="http://schemas.microsoft.com/office/drawing/2014/main" id="{B2773184-D675-83EA-FBE5-6467D79FE941}"/>
              </a:ext>
            </a:extLst>
          </p:cNvPr>
          <p:cNvSpPr/>
          <p:nvPr/>
        </p:nvSpPr>
        <p:spPr>
          <a:xfrm>
            <a:off x="6012910" y="1617407"/>
            <a:ext cx="1061884" cy="614058"/>
          </a:xfrm>
          <a:prstGeom prst="foldedCorner">
            <a:avLst/>
          </a:prstGeom>
          <a:noFill/>
          <a:ln w="9525" cap="flat" cmpd="sng" algn="ctr">
            <a:solidFill>
              <a:srgbClr val="FF2F9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ES" sz="2800" b="1" dirty="0">
                <a:ln w="0"/>
                <a:solidFill>
                  <a:schemeClr val="tx1"/>
                </a:solidFill>
              </a:rPr>
              <a:t>226</a:t>
            </a:r>
            <a:endParaRPr lang="es-BO" sz="2800" b="1" dirty="0">
              <a:ln w="0"/>
              <a:solidFill>
                <a:schemeClr val="tx1"/>
              </a:solidFill>
            </a:endParaRPr>
          </a:p>
        </p:txBody>
      </p:sp>
      <p:graphicFrame>
        <p:nvGraphicFramePr>
          <p:cNvPr id="6" name="Gráfico 5">
            <a:extLst>
              <a:ext uri="{FF2B5EF4-FFF2-40B4-BE49-F238E27FC236}">
                <a16:creationId xmlns:a16="http://schemas.microsoft.com/office/drawing/2014/main" id="{FEBB4165-0F7B-09E5-C28B-F71AC774D2B0}"/>
              </a:ext>
            </a:extLst>
          </p:cNvPr>
          <p:cNvGraphicFramePr>
            <a:graphicFrameLocks/>
          </p:cNvGraphicFramePr>
          <p:nvPr>
            <p:extLst>
              <p:ext uri="{D42A27DB-BD31-4B8C-83A1-F6EECF244321}">
                <p14:modId xmlns:p14="http://schemas.microsoft.com/office/powerpoint/2010/main" val="2620302894"/>
              </p:ext>
            </p:extLst>
          </p:nvPr>
        </p:nvGraphicFramePr>
        <p:xfrm>
          <a:off x="8042678" y="1560257"/>
          <a:ext cx="4255049" cy="280035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ángulo 8">
            <a:extLst>
              <a:ext uri="{FF2B5EF4-FFF2-40B4-BE49-F238E27FC236}">
                <a16:creationId xmlns:a16="http://schemas.microsoft.com/office/drawing/2014/main" id="{1FEBB6A5-B503-22A5-773E-DB887756EBF4}"/>
              </a:ext>
            </a:extLst>
          </p:cNvPr>
          <p:cNvSpPr/>
          <p:nvPr/>
        </p:nvSpPr>
        <p:spPr>
          <a:xfrm>
            <a:off x="9531562" y="2606489"/>
            <a:ext cx="963725" cy="707886"/>
          </a:xfrm>
          <a:prstGeom prst="rect">
            <a:avLst/>
          </a:prstGeom>
          <a:noFill/>
        </p:spPr>
        <p:txBody>
          <a:bodyPr wrap="none" lIns="91440" tIns="45720" rIns="91440" bIns="45720">
            <a:spAutoFit/>
          </a:bodyPr>
          <a:lstStyle/>
          <a:p>
            <a:pPr algn="ctr"/>
            <a:r>
              <a:rPr lang="es-BO" sz="4000" b="0" u="none" strike="noStrike" cap="none" spc="0" dirty="0">
                <a:ln w="0"/>
                <a:solidFill>
                  <a:schemeClr val="tx1"/>
                </a:solidFill>
                <a:effectLst>
                  <a:outerShdw blurRad="38100" dist="19050" dir="2700000" algn="tl" rotWithShape="0">
                    <a:schemeClr val="dk1">
                      <a:alpha val="40000"/>
                    </a:schemeClr>
                  </a:outerShdw>
                </a:effectLst>
              </a:rPr>
              <a:t>418</a:t>
            </a:r>
            <a:endParaRPr lang="es-BO"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0" name="Gráfico 9">
            <a:extLst>
              <a:ext uri="{FF2B5EF4-FFF2-40B4-BE49-F238E27FC236}">
                <a16:creationId xmlns:a16="http://schemas.microsoft.com/office/drawing/2014/main" id="{023749E2-9C80-54E5-6C97-4C21251F05E5}"/>
              </a:ext>
            </a:extLst>
          </p:cNvPr>
          <p:cNvGraphicFramePr>
            <a:graphicFrameLocks/>
          </p:cNvGraphicFramePr>
          <p:nvPr>
            <p:extLst>
              <p:ext uri="{D42A27DB-BD31-4B8C-83A1-F6EECF244321}">
                <p14:modId xmlns:p14="http://schemas.microsoft.com/office/powerpoint/2010/main" val="2062854806"/>
              </p:ext>
            </p:extLst>
          </p:nvPr>
        </p:nvGraphicFramePr>
        <p:xfrm>
          <a:off x="5441425" y="4124734"/>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 name="CuadroTexto 10">
            <a:extLst>
              <a:ext uri="{FF2B5EF4-FFF2-40B4-BE49-F238E27FC236}">
                <a16:creationId xmlns:a16="http://schemas.microsoft.com/office/drawing/2014/main" id="{6382A767-74C5-ECAE-A9E6-9897AC3A1F9C}"/>
              </a:ext>
            </a:extLst>
          </p:cNvPr>
          <p:cNvSpPr txBox="1"/>
          <p:nvPr/>
        </p:nvSpPr>
        <p:spPr>
          <a:xfrm>
            <a:off x="10013424" y="5397247"/>
            <a:ext cx="2159566" cy="1015663"/>
          </a:xfrm>
          <a:prstGeom prst="rect">
            <a:avLst/>
          </a:prstGeom>
          <a:noFill/>
        </p:spPr>
        <p:txBody>
          <a:bodyPr wrap="none" rtlCol="0">
            <a:spAutoFit/>
          </a:bodyPr>
          <a:lstStyle/>
          <a:p>
            <a:r>
              <a:rPr lang="es-ES" sz="1000" dirty="0"/>
              <a:t>UE   : Unidad Educativa</a:t>
            </a:r>
          </a:p>
          <a:p>
            <a:r>
              <a:rPr lang="es-ES" sz="1000" dirty="0"/>
              <a:t>CEE : Centro de Educación Especial</a:t>
            </a:r>
          </a:p>
          <a:p>
            <a:r>
              <a:rPr lang="es-ES" sz="1000" dirty="0"/>
              <a:t>CEA : Centro de Educación Alternativa</a:t>
            </a:r>
          </a:p>
          <a:p>
            <a:r>
              <a:rPr lang="es-ES" sz="1000" dirty="0"/>
              <a:t>I: Inicial</a:t>
            </a:r>
          </a:p>
          <a:p>
            <a:r>
              <a:rPr lang="es-ES" sz="1000" dirty="0"/>
              <a:t>P:Primaria</a:t>
            </a:r>
          </a:p>
          <a:p>
            <a:r>
              <a:rPr lang="es-ES" sz="1000" dirty="0"/>
              <a:t>S: Secundaria</a:t>
            </a:r>
            <a:endParaRPr lang="es-BO" sz="1000" dirty="0"/>
          </a:p>
        </p:txBody>
      </p:sp>
      <p:sp>
        <p:nvSpPr>
          <p:cNvPr id="14" name="Triángulo isósceles 13">
            <a:extLst>
              <a:ext uri="{FF2B5EF4-FFF2-40B4-BE49-F238E27FC236}">
                <a16:creationId xmlns:a16="http://schemas.microsoft.com/office/drawing/2014/main" id="{CC3FDE5D-D15F-EC61-350E-FE0FEDE77FB2}"/>
              </a:ext>
            </a:extLst>
          </p:cNvPr>
          <p:cNvSpPr/>
          <p:nvPr/>
        </p:nvSpPr>
        <p:spPr>
          <a:xfrm rot="5400000">
            <a:off x="1099582" y="834845"/>
            <a:ext cx="422787" cy="22082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996435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6077-9A25-A45E-C7F4-DFFED54C8150}"/>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F339C353-EC13-9270-A79D-7EF68125502F}"/>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6" name="Rectángulo 2">
            <a:extLst>
              <a:ext uri="{FF2B5EF4-FFF2-40B4-BE49-F238E27FC236}">
                <a16:creationId xmlns:a16="http://schemas.microsoft.com/office/drawing/2014/main" id="{1B81556B-C342-7E4D-8145-1136729DCE90}"/>
              </a:ext>
            </a:extLst>
          </p:cNvPr>
          <p:cNvSpPr/>
          <p:nvPr/>
        </p:nvSpPr>
        <p:spPr>
          <a:xfrm>
            <a:off x="7568914" y="757878"/>
            <a:ext cx="4200035" cy="566822"/>
          </a:xfrm>
          <a:prstGeom prst="rect">
            <a:avLst/>
          </a:prstGeom>
        </p:spPr>
        <p:txBody>
          <a:bodyPr wrap="square" lIns="91440" tIns="45720" rIns="91440" bIns="45720" anchor="t">
            <a:spAutoFit/>
          </a:bodyPr>
          <a:lstStyle/>
          <a:p>
            <a:pPr algn="ctr" fontAlgn="b">
              <a:lnSpc>
                <a:spcPts val="3700"/>
              </a:lnSpc>
            </a:pPr>
            <a:r>
              <a:rPr lang="es-BO" sz="4400" b="1" dirty="0">
                <a:solidFill>
                  <a:schemeClr val="bg1"/>
                </a:solidFill>
                <a:latin typeface="Arial Black"/>
                <a:cs typeface="Arial"/>
              </a:rPr>
              <a:t>EUCACIÓN</a:t>
            </a:r>
            <a:endParaRPr lang="es-BO" sz="3600" b="1" dirty="0">
              <a:solidFill>
                <a:schemeClr val="bg1"/>
              </a:solidFill>
              <a:latin typeface="Arial Black"/>
              <a:cs typeface="Arial"/>
            </a:endParaRPr>
          </a:p>
        </p:txBody>
      </p:sp>
      <p:pic>
        <p:nvPicPr>
          <p:cNvPr id="12" name="Imagen 11">
            <a:extLst>
              <a:ext uri="{FF2B5EF4-FFF2-40B4-BE49-F238E27FC236}">
                <a16:creationId xmlns:a16="http://schemas.microsoft.com/office/drawing/2014/main" id="{A03ED10A-83C5-60BA-21C1-CA2ADA071B69}"/>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
        <p:nvSpPr>
          <p:cNvPr id="2" name="2 Rectángulo">
            <a:extLst>
              <a:ext uri="{FF2B5EF4-FFF2-40B4-BE49-F238E27FC236}">
                <a16:creationId xmlns:a16="http://schemas.microsoft.com/office/drawing/2014/main" id="{79D23E09-CC72-92EE-D14C-EA80A0495322}"/>
              </a:ext>
            </a:extLst>
          </p:cNvPr>
          <p:cNvSpPr/>
          <p:nvPr/>
        </p:nvSpPr>
        <p:spPr>
          <a:xfrm>
            <a:off x="1573866" y="604082"/>
            <a:ext cx="7700670" cy="461665"/>
          </a:xfrm>
          <a:prstGeom prst="rect">
            <a:avLst/>
          </a:prstGeom>
        </p:spPr>
        <p:txBody>
          <a:bodyPr vert="horz" wrap="square" lIns="0" tIns="0" rIns="0" bIns="0" rtlCol="0">
            <a:noAutofit/>
          </a:bodyPr>
          <a:lstStyle/>
          <a:p>
            <a:pPr marL="17780"/>
            <a:r>
              <a:rPr lang="es-BO" sz="4400" b="1" spc="-200" dirty="0">
                <a:solidFill>
                  <a:srgbClr val="03C2CC"/>
                </a:solidFill>
                <a:latin typeface="Arial Black"/>
                <a:cs typeface="Arial Black"/>
              </a:rPr>
              <a:t>E</a:t>
            </a:r>
            <a:r>
              <a:rPr lang="es-BO" sz="3200" b="1" spc="-200" dirty="0">
                <a:solidFill>
                  <a:srgbClr val="03C2CC"/>
                </a:solidFill>
                <a:latin typeface="Arial Black"/>
                <a:cs typeface="Arial Black"/>
              </a:rPr>
              <a:t>STUDIANES</a:t>
            </a:r>
            <a:endParaRPr lang="es-ES" sz="3200" b="1" spc="-200" dirty="0">
              <a:solidFill>
                <a:srgbClr val="03C2CC"/>
              </a:solidFill>
              <a:latin typeface="Arial Black"/>
              <a:cs typeface="Arial Black"/>
            </a:endParaRPr>
          </a:p>
        </p:txBody>
      </p:sp>
      <p:sp>
        <p:nvSpPr>
          <p:cNvPr id="3" name="Triángulo isósceles 2">
            <a:extLst>
              <a:ext uri="{FF2B5EF4-FFF2-40B4-BE49-F238E27FC236}">
                <a16:creationId xmlns:a16="http://schemas.microsoft.com/office/drawing/2014/main" id="{78EAF62B-055F-2A1E-4648-D87CFE3CA57D}"/>
              </a:ext>
            </a:extLst>
          </p:cNvPr>
          <p:cNvSpPr/>
          <p:nvPr/>
        </p:nvSpPr>
        <p:spPr>
          <a:xfrm rot="5400000">
            <a:off x="1099582" y="834845"/>
            <a:ext cx="422787" cy="22082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graphicFrame>
        <p:nvGraphicFramePr>
          <p:cNvPr id="4" name="Gráfico 3">
            <a:extLst>
              <a:ext uri="{FF2B5EF4-FFF2-40B4-BE49-F238E27FC236}">
                <a16:creationId xmlns:a16="http://schemas.microsoft.com/office/drawing/2014/main" id="{287F83CF-8229-EA5A-96EE-85CC91CA2129}"/>
              </a:ext>
            </a:extLst>
          </p:cNvPr>
          <p:cNvGraphicFramePr>
            <a:graphicFrameLocks/>
          </p:cNvGraphicFramePr>
          <p:nvPr>
            <p:extLst>
              <p:ext uri="{D42A27DB-BD31-4B8C-83A1-F6EECF244321}">
                <p14:modId xmlns:p14="http://schemas.microsoft.com/office/powerpoint/2010/main" val="1696429264"/>
              </p:ext>
            </p:extLst>
          </p:nvPr>
        </p:nvGraphicFramePr>
        <p:xfrm>
          <a:off x="2979878" y="2342136"/>
          <a:ext cx="5112069"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a:extLst>
              <a:ext uri="{FF2B5EF4-FFF2-40B4-BE49-F238E27FC236}">
                <a16:creationId xmlns:a16="http://schemas.microsoft.com/office/drawing/2014/main" id="{58F6D458-8996-0F61-753C-9936A8AFBA77}"/>
              </a:ext>
            </a:extLst>
          </p:cNvPr>
          <p:cNvSpPr txBox="1"/>
          <p:nvPr/>
        </p:nvSpPr>
        <p:spPr>
          <a:xfrm>
            <a:off x="5736598" y="1317371"/>
            <a:ext cx="1113503" cy="550962"/>
          </a:xfrm>
          <a:prstGeom prst="foldedCorner">
            <a:avLst/>
          </a:prstGeom>
          <a:solidFill>
            <a:schemeClr val="bg1"/>
          </a:solidFill>
          <a:ln w="9525"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wrap="square">
            <a:spAutoFit/>
          </a:bodyPr>
          <a:lstStyle/>
          <a:p>
            <a:r>
              <a:rPr lang="es-BO" sz="2400" b="1" dirty="0"/>
              <a:t>117187</a:t>
            </a:r>
          </a:p>
        </p:txBody>
      </p:sp>
      <p:sp>
        <p:nvSpPr>
          <p:cNvPr id="7" name="CuadroTexto 6">
            <a:extLst>
              <a:ext uri="{FF2B5EF4-FFF2-40B4-BE49-F238E27FC236}">
                <a16:creationId xmlns:a16="http://schemas.microsoft.com/office/drawing/2014/main" id="{E9DA90BB-32D1-1F06-EC0F-1E920F5064BB}"/>
              </a:ext>
            </a:extLst>
          </p:cNvPr>
          <p:cNvSpPr txBox="1"/>
          <p:nvPr/>
        </p:nvSpPr>
        <p:spPr>
          <a:xfrm>
            <a:off x="1877962" y="1403333"/>
            <a:ext cx="3870098" cy="369332"/>
          </a:xfrm>
          <a:prstGeom prst="rect">
            <a:avLst/>
          </a:prstGeom>
          <a:noFill/>
        </p:spPr>
        <p:txBody>
          <a:bodyPr wrap="none" rtlCol="0">
            <a:spAutoFit/>
          </a:bodyPr>
          <a:lstStyle/>
          <a:p>
            <a:r>
              <a:rPr lang="es-BO" dirty="0">
                <a:solidFill>
                  <a:srgbClr val="03C2CC"/>
                </a:solidFill>
              </a:rPr>
              <a:t>CANTIDAD DE ESTUDIANTES POR NIVEL</a:t>
            </a:r>
          </a:p>
        </p:txBody>
      </p:sp>
      <p:pic>
        <p:nvPicPr>
          <p:cNvPr id="2050" name="Picture 2" descr="Colegios de El Alto y La Paz dan tolerancia a estudiantes por bloqueo de  choferes | El Alteño">
            <a:extLst>
              <a:ext uri="{FF2B5EF4-FFF2-40B4-BE49-F238E27FC236}">
                <a16:creationId xmlns:a16="http://schemas.microsoft.com/office/drawing/2014/main" id="{1D64B520-444A-6418-90EF-561D98B5DC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7751" y="1977803"/>
            <a:ext cx="3470373" cy="163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01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6C78-EE9A-E4DD-71A0-DD110C766400}"/>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22698020-9C0F-89BE-14D4-9B0089D0C39D}"/>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Rectángulo 12">
            <a:extLst>
              <a:ext uri="{FF2B5EF4-FFF2-40B4-BE49-F238E27FC236}">
                <a16:creationId xmlns:a16="http://schemas.microsoft.com/office/drawing/2014/main" id="{084DE1E1-4EBA-1A82-1071-98A3C390799A}"/>
              </a:ext>
            </a:extLst>
          </p:cNvPr>
          <p:cNvSpPr/>
          <p:nvPr/>
        </p:nvSpPr>
        <p:spPr>
          <a:xfrm>
            <a:off x="9274536" y="4724048"/>
            <a:ext cx="918841" cy="1053237"/>
          </a:xfrm>
          <a:prstGeom prst="rect">
            <a:avLst/>
          </a:prstGeom>
        </p:spPr>
        <p:txBody>
          <a:bodyPr wrap="none">
            <a:spAutoFit/>
          </a:bodyPr>
          <a:lstStyle/>
          <a:p>
            <a:pPr algn="r">
              <a:lnSpc>
                <a:spcPts val="6900"/>
              </a:lnSpc>
            </a:pPr>
            <a:r>
              <a:rPr lang="es-ES" sz="8800" b="1" spc="-150" dirty="0">
                <a:solidFill>
                  <a:schemeClr val="bg1"/>
                </a:solidFill>
                <a:latin typeface="Arial Black" panose="020B0A04020102020204" pitchFamily="34" charset="0"/>
              </a:rPr>
              <a:t>7</a:t>
            </a:r>
            <a:endParaRPr lang="es-BO" sz="8800" b="1" spc="-150" dirty="0">
              <a:solidFill>
                <a:schemeClr val="bg1"/>
              </a:solidFill>
              <a:latin typeface="Arial Black" panose="020B0A04020102020204" pitchFamily="34" charset="0"/>
            </a:endParaRPr>
          </a:p>
        </p:txBody>
      </p:sp>
      <p:sp>
        <p:nvSpPr>
          <p:cNvPr id="16" name="Rectángulo 2">
            <a:extLst>
              <a:ext uri="{FF2B5EF4-FFF2-40B4-BE49-F238E27FC236}">
                <a16:creationId xmlns:a16="http://schemas.microsoft.com/office/drawing/2014/main" id="{547B83F8-BE9B-5291-A0A0-0F054BEB63B2}"/>
              </a:ext>
            </a:extLst>
          </p:cNvPr>
          <p:cNvSpPr/>
          <p:nvPr/>
        </p:nvSpPr>
        <p:spPr>
          <a:xfrm>
            <a:off x="7568914" y="757878"/>
            <a:ext cx="4200035" cy="566822"/>
          </a:xfrm>
          <a:prstGeom prst="rect">
            <a:avLst/>
          </a:prstGeom>
        </p:spPr>
        <p:txBody>
          <a:bodyPr wrap="square" lIns="91440" tIns="45720" rIns="91440" bIns="45720" anchor="t">
            <a:spAutoFit/>
          </a:bodyPr>
          <a:lstStyle/>
          <a:p>
            <a:pPr algn="ctr" fontAlgn="b">
              <a:lnSpc>
                <a:spcPts val="3700"/>
              </a:lnSpc>
            </a:pPr>
            <a:r>
              <a:rPr lang="es-BO" sz="4400" b="1" dirty="0">
                <a:solidFill>
                  <a:schemeClr val="bg1"/>
                </a:solidFill>
                <a:latin typeface="Arial Black"/>
                <a:cs typeface="Arial"/>
              </a:rPr>
              <a:t>EUCACIÓN</a:t>
            </a:r>
            <a:endParaRPr lang="es-BO" sz="3600" b="1" dirty="0">
              <a:solidFill>
                <a:schemeClr val="bg1"/>
              </a:solidFill>
              <a:latin typeface="Arial Black"/>
              <a:cs typeface="Arial"/>
            </a:endParaRPr>
          </a:p>
        </p:txBody>
      </p:sp>
      <p:pic>
        <p:nvPicPr>
          <p:cNvPr id="12" name="Imagen 11">
            <a:extLst>
              <a:ext uri="{FF2B5EF4-FFF2-40B4-BE49-F238E27FC236}">
                <a16:creationId xmlns:a16="http://schemas.microsoft.com/office/drawing/2014/main" id="{2A5D05CB-7865-B6FB-AE3B-D2E078821489}"/>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
        <p:nvSpPr>
          <p:cNvPr id="2" name="Título 1">
            <a:extLst>
              <a:ext uri="{FF2B5EF4-FFF2-40B4-BE49-F238E27FC236}">
                <a16:creationId xmlns:a16="http://schemas.microsoft.com/office/drawing/2014/main" id="{5F5B6203-A41B-B81D-497C-5C0CD253672D}"/>
              </a:ext>
            </a:extLst>
          </p:cNvPr>
          <p:cNvSpPr txBox="1">
            <a:spLocks/>
          </p:cNvSpPr>
          <p:nvPr/>
        </p:nvSpPr>
        <p:spPr>
          <a:xfrm>
            <a:off x="1897626" y="1347242"/>
            <a:ext cx="7973961" cy="1053237"/>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solidFill>
                  <a:srgbClr val="03C2CC"/>
                </a:solidFill>
                <a:latin typeface="Arial Black" panose="020B0A04020102020204" pitchFamily="34" charset="0"/>
              </a:rPr>
              <a:t>M</a:t>
            </a:r>
            <a:r>
              <a:rPr lang="es-ES" sz="3200" b="1" dirty="0">
                <a:solidFill>
                  <a:srgbClr val="03C2CC"/>
                </a:solidFill>
                <a:latin typeface="Arial Black" panose="020B0A04020102020204" pitchFamily="34" charset="0"/>
              </a:rPr>
              <a:t>OCHILA Y </a:t>
            </a:r>
            <a:r>
              <a:rPr lang="es-ES" sz="4400" b="1" dirty="0">
                <a:solidFill>
                  <a:srgbClr val="03C2CC"/>
                </a:solidFill>
                <a:latin typeface="Arial Black" panose="020B0A04020102020204" pitchFamily="34" charset="0"/>
              </a:rPr>
              <a:t>M</a:t>
            </a:r>
            <a:r>
              <a:rPr lang="es-ES" sz="3200" b="1" dirty="0">
                <a:solidFill>
                  <a:srgbClr val="03C2CC"/>
                </a:solidFill>
                <a:latin typeface="Arial Black" panose="020B0A04020102020204" pitchFamily="34" charset="0"/>
              </a:rPr>
              <a:t>ATERIAL </a:t>
            </a:r>
            <a:r>
              <a:rPr lang="es-ES" sz="4400" b="1" dirty="0">
                <a:solidFill>
                  <a:srgbClr val="03C2CC"/>
                </a:solidFill>
                <a:latin typeface="Arial Black" panose="020B0A04020102020204" pitchFamily="34" charset="0"/>
              </a:rPr>
              <a:t>E</a:t>
            </a:r>
            <a:r>
              <a:rPr lang="es-ES" sz="3200" b="1" dirty="0">
                <a:solidFill>
                  <a:srgbClr val="03C2CC"/>
                </a:solidFill>
                <a:latin typeface="Arial Black" panose="020B0A04020102020204" pitchFamily="34" charset="0"/>
              </a:rPr>
              <a:t>SCOLAR</a:t>
            </a:r>
            <a:endParaRPr lang="es-BO" sz="3200" b="1" dirty="0">
              <a:solidFill>
                <a:srgbClr val="03C2CC"/>
              </a:solidFill>
              <a:latin typeface="Arial Black" panose="020B0A04020102020204" pitchFamily="34" charset="0"/>
            </a:endParaRPr>
          </a:p>
        </p:txBody>
      </p:sp>
      <p:pic>
        <p:nvPicPr>
          <p:cNvPr id="4" name="Imagen 3">
            <a:extLst>
              <a:ext uri="{FF2B5EF4-FFF2-40B4-BE49-F238E27FC236}">
                <a16:creationId xmlns:a16="http://schemas.microsoft.com/office/drawing/2014/main" id="{F689B277-C6D4-E800-3448-E1100EE20986}"/>
              </a:ext>
            </a:extLst>
          </p:cNvPr>
          <p:cNvPicPr>
            <a:picLocks noChangeAspect="1"/>
          </p:cNvPicPr>
          <p:nvPr/>
        </p:nvPicPr>
        <p:blipFill>
          <a:blip r:embed="rId4"/>
          <a:stretch>
            <a:fillRect/>
          </a:stretch>
        </p:blipFill>
        <p:spPr>
          <a:xfrm>
            <a:off x="4074258" y="2757847"/>
            <a:ext cx="4332323" cy="2888215"/>
          </a:xfrm>
          <a:prstGeom prst="rect">
            <a:avLst/>
          </a:prstGeom>
        </p:spPr>
      </p:pic>
      <p:sp>
        <p:nvSpPr>
          <p:cNvPr id="5" name="Triángulo isósceles 4">
            <a:extLst>
              <a:ext uri="{FF2B5EF4-FFF2-40B4-BE49-F238E27FC236}">
                <a16:creationId xmlns:a16="http://schemas.microsoft.com/office/drawing/2014/main" id="{1432B94F-1A46-A3E4-A8B0-758DD0EC9358}"/>
              </a:ext>
            </a:extLst>
          </p:cNvPr>
          <p:cNvSpPr/>
          <p:nvPr/>
        </p:nvSpPr>
        <p:spPr>
          <a:xfrm rot="5400000">
            <a:off x="1438167" y="1903062"/>
            <a:ext cx="422787" cy="220827"/>
          </a:xfrm>
          <a:prstGeom prst="triangle">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28925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C0443C65-5573-98C6-BCA2-8E46515E6109}"/>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0" name="Subtítulo 2">
            <a:extLst>
              <a:ext uri="{FF2B5EF4-FFF2-40B4-BE49-F238E27FC236}">
                <a16:creationId xmlns:a16="http://schemas.microsoft.com/office/drawing/2014/main" id="{EFB4EEF1-C453-C367-BE6D-E6E00906B52D}"/>
              </a:ext>
            </a:extLst>
          </p:cNvPr>
          <p:cNvSpPr txBox="1">
            <a:spLocks/>
          </p:cNvSpPr>
          <p:nvPr/>
        </p:nvSpPr>
        <p:spPr>
          <a:xfrm>
            <a:off x="779418" y="692305"/>
            <a:ext cx="86693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2026</a:t>
            </a:r>
            <a:r>
              <a:rPr lang="es-ES" sz="2400" b="1" dirty="0">
                <a:solidFill>
                  <a:schemeClr val="accent1"/>
                </a:solidFill>
                <a:latin typeface="Arial Black" panose="020B0A04020102020204" pitchFamily="34" charset="0"/>
              </a:rPr>
              <a:t> –</a:t>
            </a:r>
            <a:r>
              <a:rPr lang="es-ES" sz="2400" b="1" dirty="0">
                <a:solidFill>
                  <a:srgbClr val="03C2CC"/>
                </a:solidFill>
                <a:latin typeface="Arial Black" panose="020B0A04020102020204" pitchFamily="34" charset="0"/>
              </a:rPr>
              <a:t> PROCESO DE CONTRATACIÓN</a:t>
            </a:r>
            <a:endParaRPr lang="es-BO" sz="2400" b="1" dirty="0">
              <a:solidFill>
                <a:srgbClr val="03C2CC"/>
              </a:solidFill>
              <a:latin typeface="Arial Black" panose="020B0A04020102020204" pitchFamily="34" charset="0"/>
            </a:endParaRPr>
          </a:p>
        </p:txBody>
      </p:sp>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6" name="Subtítulo 2">
            <a:extLst>
              <a:ext uri="{FF2B5EF4-FFF2-40B4-BE49-F238E27FC236}">
                <a16:creationId xmlns:a16="http://schemas.microsoft.com/office/drawing/2014/main" id="{4D0B2F07-FC8E-D89C-3F45-95CD2941DBE2}"/>
              </a:ext>
            </a:extLst>
          </p:cNvPr>
          <p:cNvSpPr txBox="1">
            <a:spLocks/>
          </p:cNvSpPr>
          <p:nvPr/>
        </p:nvSpPr>
        <p:spPr>
          <a:xfrm>
            <a:off x="779418" y="1305056"/>
            <a:ext cx="10633161" cy="947367"/>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800" dirty="0">
                <a:solidFill>
                  <a:schemeClr val="tx1"/>
                </a:solidFill>
              </a:rPr>
              <a:t>Minuta de Contrato GAMLP-56/2026 </a:t>
            </a:r>
            <a:r>
              <a:rPr lang="es-ES" sz="1800" b="1" dirty="0">
                <a:solidFill>
                  <a:schemeClr val="tx1"/>
                </a:solidFill>
              </a:rPr>
              <a:t>“ADQUISICIÓN DE MOCHILAS PARA LAS UNIDADES EDUCATIVAS FISCALES Y DE CONVENIO DE LOS NIVELES INICIAL, PRIMARIA, SECUNDARIA, CENTROS DE EDUCACIÓN ESPECIAL Y MORRALES PARA LOS CENTROS DE EDUCACIÓN ALTERNATIVA - GESTIÓN 2026”</a:t>
            </a:r>
            <a:endParaRPr lang="es-419" sz="1800" b="1" dirty="0">
              <a:solidFill>
                <a:schemeClr val="tx1"/>
              </a:solidFill>
            </a:endParaRPr>
          </a:p>
        </p:txBody>
      </p:sp>
      <p:graphicFrame>
        <p:nvGraphicFramePr>
          <p:cNvPr id="18" name="Tabla 17"/>
          <p:cNvGraphicFramePr>
            <a:graphicFrameLocks noGrp="1"/>
          </p:cNvGraphicFramePr>
          <p:nvPr>
            <p:extLst>
              <p:ext uri="{D42A27DB-BD31-4B8C-83A1-F6EECF244321}">
                <p14:modId xmlns:p14="http://schemas.microsoft.com/office/powerpoint/2010/main" val="725228427"/>
              </p:ext>
            </p:extLst>
          </p:nvPr>
        </p:nvGraphicFramePr>
        <p:xfrm>
          <a:off x="779419" y="2411722"/>
          <a:ext cx="10633161" cy="3141221"/>
        </p:xfrm>
        <a:graphic>
          <a:graphicData uri="http://schemas.openxmlformats.org/drawingml/2006/table">
            <a:tbl>
              <a:tblPr firstRow="1" firstCol="1" bandRow="1">
                <a:tableStyleId>{E8034E78-7F5D-4C2E-B375-FC64B27BC917}</a:tableStyleId>
              </a:tblPr>
              <a:tblGrid>
                <a:gridCol w="381000">
                  <a:extLst>
                    <a:ext uri="{9D8B030D-6E8A-4147-A177-3AD203B41FA5}">
                      <a16:colId xmlns:a16="http://schemas.microsoft.com/office/drawing/2014/main" val="20000"/>
                    </a:ext>
                  </a:extLst>
                </a:gridCol>
                <a:gridCol w="5002683">
                  <a:extLst>
                    <a:ext uri="{9D8B030D-6E8A-4147-A177-3AD203B41FA5}">
                      <a16:colId xmlns:a16="http://schemas.microsoft.com/office/drawing/2014/main" val="20001"/>
                    </a:ext>
                  </a:extLst>
                </a:gridCol>
                <a:gridCol w="3029509">
                  <a:extLst>
                    <a:ext uri="{9D8B030D-6E8A-4147-A177-3AD203B41FA5}">
                      <a16:colId xmlns:a16="http://schemas.microsoft.com/office/drawing/2014/main" val="20002"/>
                    </a:ext>
                  </a:extLst>
                </a:gridCol>
                <a:gridCol w="2219969">
                  <a:extLst>
                    <a:ext uri="{9D8B030D-6E8A-4147-A177-3AD203B41FA5}">
                      <a16:colId xmlns:a16="http://schemas.microsoft.com/office/drawing/2014/main" val="20003"/>
                    </a:ext>
                  </a:extLst>
                </a:gridCol>
              </a:tblGrid>
              <a:tr h="338201">
                <a:tc>
                  <a:txBody>
                    <a:bodyPr/>
                    <a:lstStyle/>
                    <a:p>
                      <a:pPr algn="ctr">
                        <a:lnSpc>
                          <a:spcPct val="115000"/>
                        </a:lnSpc>
                        <a:spcAft>
                          <a:spcPts val="600"/>
                        </a:spcAft>
                      </a:pPr>
                      <a:r>
                        <a:rPr lang="es-ES" sz="1800" b="1" dirty="0">
                          <a:solidFill>
                            <a:schemeClr val="bg1"/>
                          </a:solidFill>
                          <a:effectLst/>
                        </a:rPr>
                        <a:t>N°</a:t>
                      </a:r>
                      <a:endParaRPr lang="es-419"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800" b="1" dirty="0">
                          <a:solidFill>
                            <a:schemeClr val="bg1"/>
                          </a:solidFill>
                          <a:effectLst/>
                        </a:rPr>
                        <a:t>DESCRIPCIÓN</a:t>
                      </a:r>
                      <a:endParaRPr lang="es-419"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800" b="1" dirty="0">
                          <a:solidFill>
                            <a:schemeClr val="bg1"/>
                          </a:solidFill>
                          <a:effectLst/>
                        </a:rPr>
                        <a:t>UNIDAD DE MEDIDA</a:t>
                      </a:r>
                      <a:endParaRPr lang="es-419"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800" b="1" dirty="0">
                          <a:solidFill>
                            <a:schemeClr val="bg1"/>
                          </a:solidFill>
                          <a:effectLst/>
                        </a:rPr>
                        <a:t>CANTIDAD</a:t>
                      </a:r>
                      <a:endParaRPr lang="es-419"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142875">
                <a:tc>
                  <a:txBody>
                    <a:bodyPr/>
                    <a:lstStyle/>
                    <a:p>
                      <a:pPr algn="ctr">
                        <a:lnSpc>
                          <a:spcPct val="115000"/>
                        </a:lnSpc>
                        <a:spcAft>
                          <a:spcPts val="600"/>
                        </a:spcAft>
                      </a:pPr>
                      <a:r>
                        <a:rPr lang="es-ES" sz="1600" b="0" dirty="0">
                          <a:solidFill>
                            <a:srgbClr val="000000"/>
                          </a:solidFill>
                          <a:effectLst/>
                        </a:rPr>
                        <a:t>1</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600" b="0" dirty="0">
                          <a:solidFill>
                            <a:srgbClr val="000000"/>
                          </a:solidFill>
                          <a:effectLst/>
                        </a:rPr>
                        <a:t>MOCHILAS DE TELA NIVEL SECUNDARIO</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dirty="0">
                          <a:solidFill>
                            <a:srgbClr val="000000"/>
                          </a:solidFill>
                          <a:effectLst/>
                        </a:rPr>
                        <a:t>UNIDAD/PIEZA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a:solidFill>
                            <a:srgbClr val="000000"/>
                          </a:solidFill>
                          <a:effectLst/>
                        </a:rPr>
                        <a:t>55.876</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42875">
                <a:tc>
                  <a:txBody>
                    <a:bodyPr/>
                    <a:lstStyle/>
                    <a:p>
                      <a:pPr algn="ctr">
                        <a:lnSpc>
                          <a:spcPct val="115000"/>
                        </a:lnSpc>
                        <a:spcAft>
                          <a:spcPts val="600"/>
                        </a:spcAft>
                      </a:pPr>
                      <a:r>
                        <a:rPr lang="es-ES" sz="1600" b="0">
                          <a:solidFill>
                            <a:srgbClr val="000000"/>
                          </a:solidFill>
                          <a:effectLst/>
                        </a:rPr>
                        <a:t>2</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600" b="0" dirty="0">
                          <a:solidFill>
                            <a:srgbClr val="000000"/>
                          </a:solidFill>
                          <a:effectLst/>
                        </a:rPr>
                        <a:t>MOCHILAS DE TELA NIVEL PRIMARIO Y CENTROS DE EDUCACION ESPECIAL </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dirty="0">
                          <a:solidFill>
                            <a:srgbClr val="000000"/>
                          </a:solidFill>
                          <a:effectLst/>
                        </a:rPr>
                        <a:t>UNIDAD/PIEZA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a:solidFill>
                            <a:srgbClr val="000000"/>
                          </a:solidFill>
                          <a:effectLst/>
                        </a:rPr>
                        <a:t>51.397</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42875">
                <a:tc>
                  <a:txBody>
                    <a:bodyPr/>
                    <a:lstStyle/>
                    <a:p>
                      <a:pPr algn="ctr">
                        <a:lnSpc>
                          <a:spcPct val="115000"/>
                        </a:lnSpc>
                        <a:spcAft>
                          <a:spcPts val="600"/>
                        </a:spcAft>
                      </a:pPr>
                      <a:r>
                        <a:rPr lang="es-ES" sz="1600" b="0">
                          <a:solidFill>
                            <a:srgbClr val="000000"/>
                          </a:solidFill>
                          <a:effectLst/>
                        </a:rPr>
                        <a:t>3</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600" b="0" dirty="0">
                          <a:solidFill>
                            <a:srgbClr val="000000"/>
                          </a:solidFill>
                          <a:effectLst/>
                        </a:rPr>
                        <a:t>MOCHILAS DE TELA NIVEL INICIAL</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dirty="0">
                          <a:solidFill>
                            <a:srgbClr val="000000"/>
                          </a:solidFill>
                          <a:effectLst/>
                        </a:rPr>
                        <a:t>UNIDAD/PIEZA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a:solidFill>
                            <a:srgbClr val="000000"/>
                          </a:solidFill>
                          <a:effectLst/>
                        </a:rPr>
                        <a:t>12.500</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42875">
                <a:tc>
                  <a:txBody>
                    <a:bodyPr/>
                    <a:lstStyle/>
                    <a:p>
                      <a:pPr algn="ctr">
                        <a:lnSpc>
                          <a:spcPct val="115000"/>
                        </a:lnSpc>
                        <a:spcAft>
                          <a:spcPts val="600"/>
                        </a:spcAft>
                      </a:pPr>
                      <a:r>
                        <a:rPr lang="es-ES" sz="1600" b="0">
                          <a:solidFill>
                            <a:srgbClr val="000000"/>
                          </a:solidFill>
                          <a:effectLst/>
                        </a:rPr>
                        <a:t>4</a:t>
                      </a:r>
                      <a:endParaRPr lang="es-419" sz="1600" b="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600" b="0" dirty="0">
                          <a:solidFill>
                            <a:srgbClr val="000000"/>
                          </a:solidFill>
                          <a:effectLst/>
                        </a:rPr>
                        <a:t>MORRAL DE TELA PARA LOS CENTROS DE EDUCACION ALTERNATIVA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dirty="0">
                          <a:solidFill>
                            <a:srgbClr val="000000"/>
                          </a:solidFill>
                          <a:effectLst/>
                        </a:rPr>
                        <a:t>UNIDAD/PIEZA</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600" b="0" dirty="0">
                          <a:solidFill>
                            <a:srgbClr val="000000"/>
                          </a:solidFill>
                          <a:effectLst/>
                        </a:rPr>
                        <a:t>5.570</a:t>
                      </a:r>
                      <a:endParaRPr lang="es-419"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42875">
                <a:tc gridSpan="3">
                  <a:txBody>
                    <a:bodyPr/>
                    <a:lstStyle/>
                    <a:p>
                      <a:pPr algn="r">
                        <a:lnSpc>
                          <a:spcPct val="115000"/>
                        </a:lnSpc>
                        <a:spcAft>
                          <a:spcPts val="600"/>
                        </a:spcAft>
                      </a:pPr>
                      <a:r>
                        <a:rPr lang="es-ES" sz="1600" b="1" dirty="0">
                          <a:solidFill>
                            <a:srgbClr val="000000"/>
                          </a:solidFill>
                          <a:effectLst/>
                        </a:rPr>
                        <a:t>TOTAL ADQUIRIDO</a:t>
                      </a:r>
                      <a:endParaRPr lang="es-419" sz="24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a:txBody>
                    <a:bodyPr/>
                    <a:lstStyle/>
                    <a:p>
                      <a:pPr algn="ctr">
                        <a:lnSpc>
                          <a:spcPct val="115000"/>
                        </a:lnSpc>
                        <a:spcAft>
                          <a:spcPts val="600"/>
                        </a:spcAft>
                      </a:pPr>
                      <a:r>
                        <a:rPr lang="es-ES" sz="1600" b="1" dirty="0">
                          <a:solidFill>
                            <a:srgbClr val="000000"/>
                          </a:solidFill>
                          <a:effectLst/>
                        </a:rPr>
                        <a:t>125.343</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42875">
                <a:tc gridSpan="4">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s-ES" sz="1200" b="1" dirty="0">
                        <a:solidFill>
                          <a:srgbClr val="000000"/>
                        </a:solidFill>
                        <a:effectLs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ES" sz="1400" b="1" dirty="0">
                          <a:solidFill>
                            <a:srgbClr val="000000"/>
                          </a:solidFill>
                          <a:effectLst/>
                        </a:rPr>
                        <a:t>Inversión de: Bs. 12.584.437.20 (Doce millones quinientos ochenta y cuatro mil cuatrocientos treinta y siete 20/100 bolivianos)</a:t>
                      </a:r>
                      <a:endParaRPr lang="es-419" sz="2000" b="1" dirty="0">
                        <a:effectLst/>
                        <a:latin typeface="Arial" panose="020B060402020202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S" sz="1400" b="1" dirty="0">
                          <a:solidFill>
                            <a:srgbClr val="000000"/>
                          </a:solidFill>
                          <a:effectLst/>
                        </a:rPr>
                        <a:t>Proceso: LICITACION PÚBLICA</a:t>
                      </a:r>
                      <a:endParaRPr lang="es-419" sz="2000" b="1" dirty="0">
                        <a:effectLst/>
                      </a:endParaRPr>
                    </a:p>
                    <a:p>
                      <a:pPr algn="l">
                        <a:lnSpc>
                          <a:spcPct val="115000"/>
                        </a:lnSpc>
                        <a:spcAft>
                          <a:spcPts val="600"/>
                        </a:spcAft>
                      </a:pPr>
                      <a:r>
                        <a:rPr lang="es-ES" sz="1400" b="1" dirty="0">
                          <a:solidFill>
                            <a:srgbClr val="000000"/>
                          </a:solidFill>
                          <a:effectLst/>
                        </a:rPr>
                        <a:t>Empresa Proveedora: ROJAYLLON SOLUCIONES TEXTILES S.R.L.</a:t>
                      </a:r>
                      <a:endParaRPr lang="es-419"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7"/>
                  </a:ext>
                </a:extLst>
              </a:tr>
            </a:tbl>
          </a:graphicData>
        </a:graphic>
      </p:graphicFrame>
      <p:pic>
        <p:nvPicPr>
          <p:cNvPr id="3" name="Imagen 2">
            <a:extLst>
              <a:ext uri="{FF2B5EF4-FFF2-40B4-BE49-F238E27FC236}">
                <a16:creationId xmlns:a16="http://schemas.microsoft.com/office/drawing/2014/main" id="{8C57C4E3-673C-F39A-935F-59ACD2BF773E}"/>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
        <p:nvSpPr>
          <p:cNvPr id="7" name="Rectángulo 6">
            <a:extLst>
              <a:ext uri="{FF2B5EF4-FFF2-40B4-BE49-F238E27FC236}">
                <a16:creationId xmlns:a16="http://schemas.microsoft.com/office/drawing/2014/main" id="{ED7B0ED0-C4A1-28FD-46EF-B4A0473F6DD8}"/>
              </a:ext>
            </a:extLst>
          </p:cNvPr>
          <p:cNvSpPr/>
          <p:nvPr/>
        </p:nvSpPr>
        <p:spPr>
          <a:xfrm>
            <a:off x="711117" y="666623"/>
            <a:ext cx="45719" cy="1560118"/>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62258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366B04A1-3DE1-F817-61D9-66DF5A35FA99}"/>
              </a:ext>
            </a:extLst>
          </p:cNvPr>
          <p:cNvSpPr txBox="1">
            <a:spLocks/>
          </p:cNvSpPr>
          <p:nvPr/>
        </p:nvSpPr>
        <p:spPr>
          <a:xfrm>
            <a:off x="343275" y="3014939"/>
            <a:ext cx="6095942" cy="45720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2400" b="1" dirty="0">
                <a:solidFill>
                  <a:schemeClr val="bg1"/>
                </a:solidFill>
              </a:rPr>
              <a:t>DISEÑOS DE LAS MOCHILAS ESCOLARES </a:t>
            </a:r>
            <a:endParaRPr lang="es-BO" sz="2400" b="1" dirty="0">
              <a:solidFill>
                <a:schemeClr val="bg1"/>
              </a:solidFill>
            </a:endParaRPr>
          </a:p>
        </p:txBody>
      </p:sp>
      <p:sp>
        <p:nvSpPr>
          <p:cNvPr id="8" name="Rectangle 2"/>
          <p:cNvSpPr>
            <a:spLocks noChangeArrowheads="1"/>
          </p:cNvSpPr>
          <p:nvPr/>
        </p:nvSpPr>
        <p:spPr bwMode="auto">
          <a:xfrm flipV="1">
            <a:off x="246317" y="-2971437"/>
            <a:ext cx="60277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pic>
        <p:nvPicPr>
          <p:cNvPr id="6145" name="Picture 1" descr="52bbd577-827d-48c7-b697-0d2695b0b16b"/>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8" t="10121" r="10361" b="9359"/>
          <a:stretch/>
        </p:blipFill>
        <p:spPr bwMode="auto">
          <a:xfrm>
            <a:off x="555328" y="3664857"/>
            <a:ext cx="1645893" cy="19459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flipV="1">
            <a:off x="3603152" y="1644821"/>
            <a:ext cx="620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sp>
        <p:nvSpPr>
          <p:cNvPr id="10" name="Rectangle 6"/>
          <p:cNvSpPr>
            <a:spLocks noChangeArrowheads="1"/>
          </p:cNvSpPr>
          <p:nvPr/>
        </p:nvSpPr>
        <p:spPr bwMode="auto">
          <a:xfrm flipV="1">
            <a:off x="7910833" y="-1949305"/>
            <a:ext cx="75270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pic>
        <p:nvPicPr>
          <p:cNvPr id="5" name="Imagen 4">
            <a:extLst>
              <a:ext uri="{FF2B5EF4-FFF2-40B4-BE49-F238E27FC236}">
                <a16:creationId xmlns:a16="http://schemas.microsoft.com/office/drawing/2014/main" id="{A47588E6-510E-F154-F958-F5C5A2B5E7E1}"/>
              </a:ext>
            </a:extLst>
          </p:cNvPr>
          <p:cNvPicPr>
            <a:picLocks noChangeAspect="1"/>
          </p:cNvPicPr>
          <p:nvPr/>
        </p:nvPicPr>
        <p:blipFill>
          <a:blip r:embed="rId3"/>
          <a:stretch>
            <a:fillRect/>
          </a:stretch>
        </p:blipFill>
        <p:spPr>
          <a:xfrm>
            <a:off x="2872488" y="3664857"/>
            <a:ext cx="1844797" cy="2347683"/>
          </a:xfrm>
          <a:prstGeom prst="rect">
            <a:avLst/>
          </a:prstGeom>
        </p:spPr>
      </p:pic>
      <p:pic>
        <p:nvPicPr>
          <p:cNvPr id="6" name="Imagen 5">
            <a:extLst>
              <a:ext uri="{FF2B5EF4-FFF2-40B4-BE49-F238E27FC236}">
                <a16:creationId xmlns:a16="http://schemas.microsoft.com/office/drawing/2014/main" id="{30021574-7706-D7CE-7D78-1F6CE5C8FA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78" t="11163" r="10949" b="15946"/>
          <a:stretch/>
        </p:blipFill>
        <p:spPr>
          <a:xfrm>
            <a:off x="5579708" y="3673171"/>
            <a:ext cx="2118391" cy="2697186"/>
          </a:xfrm>
          <a:prstGeom prst="rect">
            <a:avLst/>
          </a:prstGeom>
        </p:spPr>
      </p:pic>
      <p:sp>
        <p:nvSpPr>
          <p:cNvPr id="12" name="Subtítulo 2">
            <a:extLst>
              <a:ext uri="{FF2B5EF4-FFF2-40B4-BE49-F238E27FC236}">
                <a16:creationId xmlns:a16="http://schemas.microsoft.com/office/drawing/2014/main" id="{0DB2DFEE-39D4-6F21-E860-1F050798BABE}"/>
              </a:ext>
            </a:extLst>
          </p:cNvPr>
          <p:cNvSpPr txBox="1">
            <a:spLocks/>
          </p:cNvSpPr>
          <p:nvPr/>
        </p:nvSpPr>
        <p:spPr>
          <a:xfrm>
            <a:off x="795754" y="3299185"/>
            <a:ext cx="1152842" cy="259630"/>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400" b="1" dirty="0">
                <a:solidFill>
                  <a:srgbClr val="FF2F92"/>
                </a:solidFill>
              </a:rPr>
              <a:t>INICIAL</a:t>
            </a:r>
            <a:r>
              <a:rPr lang="es-ES" sz="1800" b="1" dirty="0">
                <a:solidFill>
                  <a:srgbClr val="FF2F92"/>
                </a:solidFill>
              </a:rPr>
              <a:t> </a:t>
            </a:r>
            <a:endParaRPr lang="es-BO" sz="1800" b="1" dirty="0">
              <a:solidFill>
                <a:srgbClr val="FF2F92"/>
              </a:solidFill>
            </a:endParaRPr>
          </a:p>
        </p:txBody>
      </p:sp>
      <p:sp>
        <p:nvSpPr>
          <p:cNvPr id="13" name="Subtítulo 2">
            <a:extLst>
              <a:ext uri="{FF2B5EF4-FFF2-40B4-BE49-F238E27FC236}">
                <a16:creationId xmlns:a16="http://schemas.microsoft.com/office/drawing/2014/main" id="{F2E36727-32A0-22CF-55DD-FFFBF09DC15F}"/>
              </a:ext>
            </a:extLst>
          </p:cNvPr>
          <p:cNvSpPr txBox="1">
            <a:spLocks/>
          </p:cNvSpPr>
          <p:nvPr/>
        </p:nvSpPr>
        <p:spPr>
          <a:xfrm>
            <a:off x="2903910" y="3266189"/>
            <a:ext cx="1813375" cy="249291"/>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400" b="1" dirty="0">
                <a:solidFill>
                  <a:srgbClr val="FF2F92"/>
                </a:solidFill>
              </a:rPr>
              <a:t>PRIMARIA Y CEES</a:t>
            </a:r>
            <a:endParaRPr lang="es-BO" sz="1400" b="1" dirty="0">
              <a:solidFill>
                <a:srgbClr val="FF2F92"/>
              </a:solidFill>
            </a:endParaRPr>
          </a:p>
        </p:txBody>
      </p:sp>
      <p:sp>
        <p:nvSpPr>
          <p:cNvPr id="14" name="Subtítulo 2">
            <a:extLst>
              <a:ext uri="{FF2B5EF4-FFF2-40B4-BE49-F238E27FC236}">
                <a16:creationId xmlns:a16="http://schemas.microsoft.com/office/drawing/2014/main" id="{4D913354-E4C1-94BD-4BE9-EC0CEF8DA2EB}"/>
              </a:ext>
            </a:extLst>
          </p:cNvPr>
          <p:cNvSpPr txBox="1">
            <a:spLocks/>
          </p:cNvSpPr>
          <p:nvPr/>
        </p:nvSpPr>
        <p:spPr>
          <a:xfrm>
            <a:off x="5669334" y="3243982"/>
            <a:ext cx="1767543" cy="237499"/>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400" b="1" dirty="0">
                <a:solidFill>
                  <a:srgbClr val="FF2F92"/>
                </a:solidFill>
              </a:rPr>
              <a:t>SECUNDARIA</a:t>
            </a:r>
            <a:r>
              <a:rPr lang="es-ES" sz="2400" b="1" dirty="0">
                <a:solidFill>
                  <a:schemeClr val="bg1"/>
                </a:solidFill>
              </a:rPr>
              <a:t> </a:t>
            </a:r>
            <a:endParaRPr lang="es-BO" sz="2400" b="1" dirty="0">
              <a:solidFill>
                <a:schemeClr val="bg1"/>
              </a:solidFill>
            </a:endParaRPr>
          </a:p>
        </p:txBody>
      </p:sp>
      <p:sp>
        <p:nvSpPr>
          <p:cNvPr id="15" name="Subtítulo 2">
            <a:extLst>
              <a:ext uri="{FF2B5EF4-FFF2-40B4-BE49-F238E27FC236}">
                <a16:creationId xmlns:a16="http://schemas.microsoft.com/office/drawing/2014/main" id="{C78AC6B3-8711-AAC8-9B32-D61F12CAE7BD}"/>
              </a:ext>
            </a:extLst>
          </p:cNvPr>
          <p:cNvSpPr txBox="1">
            <a:spLocks/>
          </p:cNvSpPr>
          <p:nvPr/>
        </p:nvSpPr>
        <p:spPr>
          <a:xfrm>
            <a:off x="8742510" y="3266189"/>
            <a:ext cx="934537" cy="257525"/>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400" b="1" dirty="0">
                <a:solidFill>
                  <a:srgbClr val="FF2F92"/>
                </a:solidFill>
              </a:rPr>
              <a:t>CEAS</a:t>
            </a:r>
            <a:r>
              <a:rPr lang="es-ES" sz="2400" b="1" dirty="0">
                <a:solidFill>
                  <a:schemeClr val="bg1"/>
                </a:solidFill>
              </a:rPr>
              <a:t> </a:t>
            </a:r>
            <a:endParaRPr lang="es-BO" sz="2400" b="1" dirty="0">
              <a:solidFill>
                <a:schemeClr val="bg1"/>
              </a:solidFill>
            </a:endParaRPr>
          </a:p>
        </p:txBody>
      </p:sp>
      <p:sp>
        <p:nvSpPr>
          <p:cNvPr id="19" name="Subtítulo 2"/>
          <p:cNvSpPr txBox="1">
            <a:spLocks/>
          </p:cNvSpPr>
          <p:nvPr/>
        </p:nvSpPr>
        <p:spPr>
          <a:xfrm>
            <a:off x="795754" y="1148047"/>
            <a:ext cx="9566264" cy="706570"/>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600" dirty="0">
                <a:solidFill>
                  <a:schemeClr val="tx1"/>
                </a:solidFill>
              </a:rPr>
              <a:t>A la fecha, la empresa proveedora realizo la primera entrega, que consiste en el 30% de la totalidad de las mochilas, la segunda entrega del 70% restante, esta programada para el mes de abril. </a:t>
            </a:r>
            <a:endParaRPr lang="es-419" sz="1600" dirty="0">
              <a:solidFill>
                <a:schemeClr val="tx1"/>
              </a:solidFill>
            </a:endParaRPr>
          </a:p>
        </p:txBody>
      </p:sp>
      <p:sp>
        <p:nvSpPr>
          <p:cNvPr id="20" name="Subtítulo 2"/>
          <p:cNvSpPr txBox="1">
            <a:spLocks/>
          </p:cNvSpPr>
          <p:nvPr/>
        </p:nvSpPr>
        <p:spPr>
          <a:xfrm>
            <a:off x="795754" y="2046852"/>
            <a:ext cx="5499377" cy="987297"/>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600" dirty="0">
                <a:solidFill>
                  <a:schemeClr val="tx1"/>
                </a:solidFill>
              </a:rPr>
              <a:t>El proceso de entrega comenzó el mes de marzo, llegando a la fecha a realizar la distribución de las mochilas escolares a </a:t>
            </a:r>
            <a:r>
              <a:rPr lang="es-ES" sz="1600" b="1" dirty="0">
                <a:solidFill>
                  <a:schemeClr val="tx1"/>
                </a:solidFill>
              </a:rPr>
              <a:t>66 Unidades Educativas</a:t>
            </a:r>
            <a:r>
              <a:rPr lang="es-ES" sz="1600" dirty="0">
                <a:solidFill>
                  <a:schemeClr val="tx1"/>
                </a:solidFill>
              </a:rPr>
              <a:t>, las cuales cumplieron con la entrega de los requisitos solicitados.</a:t>
            </a:r>
            <a:endParaRPr lang="es-419" sz="1600" dirty="0">
              <a:solidFill>
                <a:schemeClr val="tx1"/>
              </a:solidFill>
            </a:endParaRPr>
          </a:p>
        </p:txBody>
      </p:sp>
      <p:pic>
        <p:nvPicPr>
          <p:cNvPr id="21" name="Imagen 20">
            <a:extLst>
              <a:ext uri="{FF2B5EF4-FFF2-40B4-BE49-F238E27FC236}">
                <a16:creationId xmlns:a16="http://schemas.microsoft.com/office/drawing/2014/main" id="{B96D5869-DD0C-D7FB-03C3-561C3E658D11}"/>
              </a:ext>
            </a:extLst>
          </p:cNvPr>
          <p:cNvPicPr>
            <a:picLocks noChangeAspect="1"/>
          </p:cNvPicPr>
          <p:nvPr/>
        </p:nvPicPr>
        <p:blipFill>
          <a:blip r:embed="rId5"/>
          <a:stretch>
            <a:fillRect/>
          </a:stretch>
        </p:blipFill>
        <p:spPr>
          <a:xfrm>
            <a:off x="10217557" y="1148047"/>
            <a:ext cx="1936338" cy="3016322"/>
          </a:xfrm>
          <a:prstGeom prst="rect">
            <a:avLst/>
          </a:prstGeom>
        </p:spPr>
      </p:pic>
      <p:sp>
        <p:nvSpPr>
          <p:cNvPr id="22" name="Subtítulo 2"/>
          <p:cNvSpPr txBox="1">
            <a:spLocks/>
          </p:cNvSpPr>
          <p:nvPr/>
        </p:nvSpPr>
        <p:spPr>
          <a:xfrm>
            <a:off x="8721893" y="2187314"/>
            <a:ext cx="1640125" cy="742818"/>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400" b="1" dirty="0">
                <a:solidFill>
                  <a:srgbClr val="FF2F92"/>
                </a:solidFill>
              </a:rPr>
              <a:t>COBERTOR Y CAPUCHA IMPERMEABLES</a:t>
            </a:r>
            <a:endParaRPr lang="es-419" sz="1400" b="1" dirty="0">
              <a:solidFill>
                <a:srgbClr val="FF2F92"/>
              </a:solidFill>
            </a:endParaRPr>
          </a:p>
        </p:txBody>
      </p:sp>
      <p:sp>
        <p:nvSpPr>
          <p:cNvPr id="3" name="Subtítulo 2">
            <a:extLst>
              <a:ext uri="{FF2B5EF4-FFF2-40B4-BE49-F238E27FC236}">
                <a16:creationId xmlns:a16="http://schemas.microsoft.com/office/drawing/2014/main" id="{7F6607FE-AF2A-FBDC-BDD1-B03F08870EC2}"/>
              </a:ext>
            </a:extLst>
          </p:cNvPr>
          <p:cNvSpPr txBox="1">
            <a:spLocks/>
          </p:cNvSpPr>
          <p:nvPr/>
        </p:nvSpPr>
        <p:spPr>
          <a:xfrm>
            <a:off x="779418" y="692305"/>
            <a:ext cx="86693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2026</a:t>
            </a:r>
            <a:r>
              <a:rPr lang="es-ES" sz="2400" b="1" dirty="0">
                <a:solidFill>
                  <a:schemeClr val="accent1"/>
                </a:solidFill>
                <a:latin typeface="Arial Black" panose="020B0A04020102020204" pitchFamily="34" charset="0"/>
              </a:rPr>
              <a:t>–</a:t>
            </a:r>
            <a:r>
              <a:rPr lang="es-ES" sz="2400" b="1" dirty="0">
                <a:solidFill>
                  <a:srgbClr val="03C2CC"/>
                </a:solidFill>
                <a:latin typeface="Arial Black" panose="020B0A04020102020204" pitchFamily="34" charset="0"/>
              </a:rPr>
              <a:t> PROCESO DE DIASTRIBUCIÓN</a:t>
            </a:r>
            <a:endParaRPr lang="es-BO" sz="2400" b="1" dirty="0">
              <a:solidFill>
                <a:srgbClr val="03C2CC"/>
              </a:solidFill>
              <a:latin typeface="Arial Black" panose="020B0A04020102020204" pitchFamily="34" charset="0"/>
            </a:endParaRPr>
          </a:p>
        </p:txBody>
      </p:sp>
      <p:sp>
        <p:nvSpPr>
          <p:cNvPr id="16" name="Rectángulo 15">
            <a:extLst>
              <a:ext uri="{FF2B5EF4-FFF2-40B4-BE49-F238E27FC236}">
                <a16:creationId xmlns:a16="http://schemas.microsoft.com/office/drawing/2014/main" id="{B08F7CB2-EBC8-B1EB-A176-498B1D6A671B}"/>
              </a:ext>
            </a:extLst>
          </p:cNvPr>
          <p:cNvSpPr/>
          <p:nvPr/>
        </p:nvSpPr>
        <p:spPr>
          <a:xfrm>
            <a:off x="711117" y="666623"/>
            <a:ext cx="68301" cy="2348316"/>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23" name="Picture 36">
            <a:extLst>
              <a:ext uri="{FF2B5EF4-FFF2-40B4-BE49-F238E27FC236}">
                <a16:creationId xmlns:a16="http://schemas.microsoft.com/office/drawing/2014/main" id="{FE5A7148-D396-9E2E-CFF0-E39F51E0610A}"/>
              </a:ext>
            </a:extLst>
          </p:cNvPr>
          <p:cNvPicPr>
            <a:picLocks noChangeAspect="1"/>
          </p:cNvPicPr>
          <p:nvPr/>
        </p:nvPicPr>
        <p:blipFill>
          <a:blip r:embed="rId6"/>
          <a:srcRect t="310" b="34111"/>
          <a:stretch>
            <a:fillRect/>
          </a:stretch>
        </p:blipFill>
        <p:spPr>
          <a:xfrm rot="963002">
            <a:off x="-1635509" y="5568439"/>
            <a:ext cx="7316370" cy="3870308"/>
          </a:xfrm>
          <a:prstGeom prst="rect">
            <a:avLst/>
          </a:prstGeom>
        </p:spPr>
      </p:pic>
      <p:pic>
        <p:nvPicPr>
          <p:cNvPr id="24" name="Imagen 23">
            <a:extLst>
              <a:ext uri="{FF2B5EF4-FFF2-40B4-BE49-F238E27FC236}">
                <a16:creationId xmlns:a16="http://schemas.microsoft.com/office/drawing/2014/main" id="{7A1D2555-4DCA-F810-2403-8690F28856B5}"/>
              </a:ext>
            </a:extLst>
          </p:cNvPr>
          <p:cNvPicPr>
            <a:picLocks noChangeAspect="1"/>
          </p:cNvPicPr>
          <p:nvPr/>
        </p:nvPicPr>
        <p:blipFill>
          <a:blip r:embed="rId7">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pic>
        <p:nvPicPr>
          <p:cNvPr id="11" name="Picture 2" descr="a274f58b-3ed7-4803-90f3-b274385d80d7">
            <a:extLst>
              <a:ext uri="{FF2B5EF4-FFF2-40B4-BE49-F238E27FC236}">
                <a16:creationId xmlns:a16="http://schemas.microsoft.com/office/drawing/2014/main" id="{4AF03D18-42C2-2B44-71DB-0C8DE64F634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3" t="9292" r="3939" b="4480"/>
          <a:stretch/>
        </p:blipFill>
        <p:spPr bwMode="auto">
          <a:xfrm>
            <a:off x="7821575" y="3859771"/>
            <a:ext cx="2995874" cy="22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64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flipV="1">
            <a:off x="246317" y="-2971437"/>
            <a:ext cx="60277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sp>
        <p:nvSpPr>
          <p:cNvPr id="9" name="Rectangle 4"/>
          <p:cNvSpPr>
            <a:spLocks noChangeArrowheads="1"/>
          </p:cNvSpPr>
          <p:nvPr/>
        </p:nvSpPr>
        <p:spPr bwMode="auto">
          <a:xfrm flipV="1">
            <a:off x="3760780" y="1696495"/>
            <a:ext cx="620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sp>
        <p:nvSpPr>
          <p:cNvPr id="10" name="Rectangle 6"/>
          <p:cNvSpPr>
            <a:spLocks noChangeArrowheads="1"/>
          </p:cNvSpPr>
          <p:nvPr/>
        </p:nvSpPr>
        <p:spPr bwMode="auto">
          <a:xfrm flipV="1">
            <a:off x="7910833" y="-1949305"/>
            <a:ext cx="75270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sp>
        <p:nvSpPr>
          <p:cNvPr id="5" name="Rectangle 2"/>
          <p:cNvSpPr>
            <a:spLocks noChangeArrowheads="1"/>
          </p:cNvSpPr>
          <p:nvPr/>
        </p:nvSpPr>
        <p:spPr bwMode="auto">
          <a:xfrm flipV="1">
            <a:off x="122065" y="-2336376"/>
            <a:ext cx="6658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419"/>
          </a:p>
        </p:txBody>
      </p:sp>
      <p:pic>
        <p:nvPicPr>
          <p:cNvPr id="13" name="Imagen 12" descr="Diagrama&#10;&#10;El contenido generado por IA puede ser incorrecto.">
            <a:extLst>
              <a:ext uri="{FF2B5EF4-FFF2-40B4-BE49-F238E27FC236}">
                <a16:creationId xmlns:a16="http://schemas.microsoft.com/office/drawing/2014/main" id="{2FF3EB77-8C7F-F407-190E-C2617D0BB5DA}"/>
              </a:ext>
            </a:extLst>
          </p:cNvPr>
          <p:cNvPicPr>
            <a:picLocks noChangeAspect="1"/>
          </p:cNvPicPr>
          <p:nvPr/>
        </p:nvPicPr>
        <p:blipFill>
          <a:blip r:embed="rId2"/>
          <a:stretch>
            <a:fillRect/>
          </a:stretch>
        </p:blipFill>
        <p:spPr>
          <a:xfrm>
            <a:off x="7370430" y="1191046"/>
            <a:ext cx="4575906" cy="3431930"/>
          </a:xfrm>
          <a:prstGeom prst="rect">
            <a:avLst/>
          </a:prstGeom>
        </p:spPr>
      </p:pic>
      <p:pic>
        <p:nvPicPr>
          <p:cNvPr id="15" name="Imagen 14" descr="Código QR&#10;&#10;El contenido generado por IA puede ser incorrecto.">
            <a:extLst>
              <a:ext uri="{FF2B5EF4-FFF2-40B4-BE49-F238E27FC236}">
                <a16:creationId xmlns:a16="http://schemas.microsoft.com/office/drawing/2014/main" id="{B77E5D46-6213-DED3-C36A-88AE5664DAE2}"/>
              </a:ext>
            </a:extLst>
          </p:cNvPr>
          <p:cNvPicPr>
            <a:picLocks noChangeAspect="1"/>
          </p:cNvPicPr>
          <p:nvPr/>
        </p:nvPicPr>
        <p:blipFill>
          <a:blip r:embed="rId3"/>
          <a:stretch>
            <a:fillRect/>
          </a:stretch>
        </p:blipFill>
        <p:spPr>
          <a:xfrm>
            <a:off x="8612145" y="4624923"/>
            <a:ext cx="2194690" cy="2194690"/>
          </a:xfrm>
          <a:prstGeom prst="rect">
            <a:avLst/>
          </a:prstGeom>
        </p:spPr>
      </p:pic>
      <p:sp>
        <p:nvSpPr>
          <p:cNvPr id="16" name="Subtítulo 2">
            <a:extLst>
              <a:ext uri="{FF2B5EF4-FFF2-40B4-BE49-F238E27FC236}">
                <a16:creationId xmlns:a16="http://schemas.microsoft.com/office/drawing/2014/main" id="{ADBB93AE-61C7-0B09-18AD-AAF3F1328201}"/>
              </a:ext>
            </a:extLst>
          </p:cNvPr>
          <p:cNvSpPr txBox="1">
            <a:spLocks/>
          </p:cNvSpPr>
          <p:nvPr/>
        </p:nvSpPr>
        <p:spPr>
          <a:xfrm>
            <a:off x="779418" y="1514063"/>
            <a:ext cx="6372478" cy="3110860"/>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800" dirty="0">
                <a:solidFill>
                  <a:schemeClr val="tx1"/>
                </a:solidFill>
              </a:rPr>
              <a:t>El Gobierno Autónomo Municipal de La Paz adiciona a las mochilas y morrales, el Portal Educativo </a:t>
            </a:r>
            <a:r>
              <a:rPr lang="es-ES" sz="1800" b="1" dirty="0">
                <a:solidFill>
                  <a:schemeClr val="tx1"/>
                </a:solidFill>
              </a:rPr>
              <a:t>“</a:t>
            </a:r>
            <a:r>
              <a:rPr lang="es-ES" sz="1800" b="1" dirty="0" err="1">
                <a:solidFill>
                  <a:schemeClr val="tx1"/>
                </a:solidFill>
              </a:rPr>
              <a:t>EducaLaPaz</a:t>
            </a:r>
            <a:r>
              <a:rPr lang="es-ES" sz="1800" b="1" dirty="0">
                <a:solidFill>
                  <a:schemeClr val="tx1"/>
                </a:solidFill>
              </a:rPr>
              <a:t>” </a:t>
            </a:r>
            <a:r>
              <a:rPr lang="es-ES" sz="1800" dirty="0">
                <a:solidFill>
                  <a:schemeClr val="tx1"/>
                </a:solidFill>
              </a:rPr>
              <a:t>en el cual mediante una tarjeta con un código QR es posible ingresar a una biblioteca virtual con más de 250 textos en digital (PDF). </a:t>
            </a:r>
            <a:endParaRPr lang="es-BO" sz="1800" dirty="0">
              <a:solidFill>
                <a:schemeClr val="tx1"/>
              </a:solidFill>
            </a:endParaRPr>
          </a:p>
          <a:p>
            <a:pPr marL="0" indent="0" algn="just">
              <a:buNone/>
            </a:pPr>
            <a:r>
              <a:rPr lang="es-ES" sz="1800" dirty="0">
                <a:solidFill>
                  <a:schemeClr val="tx1"/>
                </a:solidFill>
              </a:rPr>
              <a:t>Adjunta textos oficiales del Ministerio de Educación, además de la normativa actualizada de esta institución. </a:t>
            </a:r>
            <a:endParaRPr lang="es-BO" sz="1800" dirty="0">
              <a:solidFill>
                <a:schemeClr val="tx1"/>
              </a:solidFill>
            </a:endParaRPr>
          </a:p>
          <a:p>
            <a:pPr marL="0" indent="0" algn="just">
              <a:buNone/>
            </a:pPr>
            <a:r>
              <a:rPr lang="es-ES" sz="1800" dirty="0">
                <a:solidFill>
                  <a:schemeClr val="tx1"/>
                </a:solidFill>
              </a:rPr>
              <a:t>El material educativo está dirigido a estudiantes, madres, padres, tutores, maestras y maestros, comprendiendo los niveles Inicial, Primaria y Secundaria, Educación Alternativa y Especial.</a:t>
            </a:r>
            <a:r>
              <a:rPr lang="es-ES" sz="1800" b="1" dirty="0">
                <a:solidFill>
                  <a:schemeClr val="tx1"/>
                </a:solidFill>
              </a:rPr>
              <a:t> </a:t>
            </a:r>
            <a:endParaRPr lang="es-BO" sz="1800" dirty="0">
              <a:solidFill>
                <a:schemeClr val="tx1"/>
              </a:solidFill>
            </a:endParaRPr>
          </a:p>
        </p:txBody>
      </p:sp>
      <p:sp>
        <p:nvSpPr>
          <p:cNvPr id="3" name="Subtítulo 2">
            <a:extLst>
              <a:ext uri="{FF2B5EF4-FFF2-40B4-BE49-F238E27FC236}">
                <a16:creationId xmlns:a16="http://schemas.microsoft.com/office/drawing/2014/main" id="{0C5C4581-EF4F-EE76-E6C1-407E34FE985C}"/>
              </a:ext>
            </a:extLst>
          </p:cNvPr>
          <p:cNvSpPr txBox="1">
            <a:spLocks/>
          </p:cNvSpPr>
          <p:nvPr/>
        </p:nvSpPr>
        <p:spPr>
          <a:xfrm>
            <a:off x="779418" y="692305"/>
            <a:ext cx="86693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2026</a:t>
            </a:r>
            <a:r>
              <a:rPr lang="es-ES" sz="2400" b="1" dirty="0">
                <a:solidFill>
                  <a:schemeClr val="accent1"/>
                </a:solidFill>
                <a:latin typeface="Arial Black" panose="020B0A04020102020204" pitchFamily="34" charset="0"/>
              </a:rPr>
              <a:t>–</a:t>
            </a:r>
            <a:r>
              <a:rPr lang="es-ES" sz="2400" b="1" dirty="0">
                <a:solidFill>
                  <a:srgbClr val="03C2CC"/>
                </a:solidFill>
                <a:latin typeface="Arial Black" panose="020B0A04020102020204" pitchFamily="34" charset="0"/>
              </a:rPr>
              <a:t> CARTILLA EDUCATIVA</a:t>
            </a:r>
            <a:endParaRPr lang="es-BO" sz="2400" b="1" dirty="0">
              <a:solidFill>
                <a:srgbClr val="03C2CC"/>
              </a:solidFill>
              <a:latin typeface="Arial Black" panose="020B0A04020102020204" pitchFamily="34" charset="0"/>
            </a:endParaRPr>
          </a:p>
        </p:txBody>
      </p:sp>
      <p:sp>
        <p:nvSpPr>
          <p:cNvPr id="6" name="Rectángulo 5">
            <a:extLst>
              <a:ext uri="{FF2B5EF4-FFF2-40B4-BE49-F238E27FC236}">
                <a16:creationId xmlns:a16="http://schemas.microsoft.com/office/drawing/2014/main" id="{25BCB781-93D7-7B92-1282-6C5E3B9B3FAF}"/>
              </a:ext>
            </a:extLst>
          </p:cNvPr>
          <p:cNvSpPr/>
          <p:nvPr/>
        </p:nvSpPr>
        <p:spPr>
          <a:xfrm>
            <a:off x="711117" y="666623"/>
            <a:ext cx="68301" cy="3958300"/>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1" name="Picture 36">
            <a:extLst>
              <a:ext uri="{FF2B5EF4-FFF2-40B4-BE49-F238E27FC236}">
                <a16:creationId xmlns:a16="http://schemas.microsoft.com/office/drawing/2014/main" id="{2F586AFE-2F8C-7A17-6440-E02CB82DAD67}"/>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pic>
        <p:nvPicPr>
          <p:cNvPr id="12" name="Imagen 11">
            <a:extLst>
              <a:ext uri="{FF2B5EF4-FFF2-40B4-BE49-F238E27FC236}">
                <a16:creationId xmlns:a16="http://schemas.microsoft.com/office/drawing/2014/main" id="{E7E1BFDB-EAD1-88DF-A338-BECB917568C5}"/>
              </a:ext>
            </a:extLst>
          </p:cNvPr>
          <p:cNvPicPr>
            <a:picLocks noChangeAspect="1"/>
          </p:cNvPicPr>
          <p:nvPr/>
        </p:nvPicPr>
        <p:blipFill>
          <a:blip r:embed="rId5">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167372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DE2B-8F3D-D5E8-D81C-7EEF6C41CBC7}"/>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272E515B-E6F4-886A-7693-DB0C04DE9CFF}"/>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Rectángulo 12">
            <a:extLst>
              <a:ext uri="{FF2B5EF4-FFF2-40B4-BE49-F238E27FC236}">
                <a16:creationId xmlns:a16="http://schemas.microsoft.com/office/drawing/2014/main" id="{CFF8B72B-1A2C-E922-6C27-891B01F75316}"/>
              </a:ext>
            </a:extLst>
          </p:cNvPr>
          <p:cNvSpPr/>
          <p:nvPr/>
        </p:nvSpPr>
        <p:spPr>
          <a:xfrm>
            <a:off x="9274536" y="4724048"/>
            <a:ext cx="918841" cy="1053237"/>
          </a:xfrm>
          <a:prstGeom prst="rect">
            <a:avLst/>
          </a:prstGeom>
        </p:spPr>
        <p:txBody>
          <a:bodyPr wrap="none">
            <a:spAutoFit/>
          </a:bodyPr>
          <a:lstStyle/>
          <a:p>
            <a:pPr algn="r">
              <a:lnSpc>
                <a:spcPts val="6900"/>
              </a:lnSpc>
            </a:pPr>
            <a:r>
              <a:rPr lang="es-ES" sz="8800" b="1" spc="-150" dirty="0">
                <a:solidFill>
                  <a:schemeClr val="bg1"/>
                </a:solidFill>
                <a:latin typeface="Arial Black" panose="020B0A04020102020204" pitchFamily="34" charset="0"/>
              </a:rPr>
              <a:t>7</a:t>
            </a:r>
            <a:endParaRPr lang="es-BO" sz="8800" b="1" spc="-150" dirty="0">
              <a:solidFill>
                <a:schemeClr val="bg1"/>
              </a:solidFill>
              <a:latin typeface="Arial Black" panose="020B0A04020102020204" pitchFamily="34" charset="0"/>
            </a:endParaRPr>
          </a:p>
        </p:txBody>
      </p:sp>
      <p:sp>
        <p:nvSpPr>
          <p:cNvPr id="16" name="Rectángulo 2">
            <a:extLst>
              <a:ext uri="{FF2B5EF4-FFF2-40B4-BE49-F238E27FC236}">
                <a16:creationId xmlns:a16="http://schemas.microsoft.com/office/drawing/2014/main" id="{5E02D754-FF30-2DB1-8F51-A1EFD8F8B2AB}"/>
              </a:ext>
            </a:extLst>
          </p:cNvPr>
          <p:cNvSpPr/>
          <p:nvPr/>
        </p:nvSpPr>
        <p:spPr>
          <a:xfrm>
            <a:off x="7568914" y="757878"/>
            <a:ext cx="4200035" cy="566822"/>
          </a:xfrm>
          <a:prstGeom prst="rect">
            <a:avLst/>
          </a:prstGeom>
        </p:spPr>
        <p:txBody>
          <a:bodyPr wrap="square" lIns="91440" tIns="45720" rIns="91440" bIns="45720" anchor="t">
            <a:spAutoFit/>
          </a:bodyPr>
          <a:lstStyle/>
          <a:p>
            <a:pPr algn="ctr" fontAlgn="b">
              <a:lnSpc>
                <a:spcPts val="3700"/>
              </a:lnSpc>
            </a:pPr>
            <a:r>
              <a:rPr lang="es-BO" sz="4400" b="1" dirty="0">
                <a:solidFill>
                  <a:schemeClr val="bg1"/>
                </a:solidFill>
                <a:latin typeface="Arial Black"/>
                <a:cs typeface="Arial"/>
              </a:rPr>
              <a:t>EUCACIÓN</a:t>
            </a:r>
            <a:endParaRPr lang="es-BO" sz="3600" b="1" dirty="0">
              <a:solidFill>
                <a:schemeClr val="bg1"/>
              </a:solidFill>
              <a:latin typeface="Arial Black"/>
              <a:cs typeface="Arial"/>
            </a:endParaRPr>
          </a:p>
        </p:txBody>
      </p:sp>
      <p:pic>
        <p:nvPicPr>
          <p:cNvPr id="7" name="Imagen 6">
            <a:extLst>
              <a:ext uri="{FF2B5EF4-FFF2-40B4-BE49-F238E27FC236}">
                <a16:creationId xmlns:a16="http://schemas.microsoft.com/office/drawing/2014/main" id="{1FC1A2FA-A639-5FEC-437F-8C2011B5E3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9226" y="0"/>
            <a:ext cx="10262970" cy="6858000"/>
          </a:xfrm>
          <a:prstGeom prst="rect">
            <a:avLst/>
          </a:prstGeom>
          <a:noFill/>
          <a:ln>
            <a:noFill/>
          </a:ln>
        </p:spPr>
      </p:pic>
      <p:pic>
        <p:nvPicPr>
          <p:cNvPr id="12" name="Imagen 11">
            <a:extLst>
              <a:ext uri="{FF2B5EF4-FFF2-40B4-BE49-F238E27FC236}">
                <a16:creationId xmlns:a16="http://schemas.microsoft.com/office/drawing/2014/main" id="{EB0EA9BE-4BA4-1640-7372-208C9563BCBE}"/>
              </a:ext>
            </a:extLst>
          </p:cNvPr>
          <p:cNvPicPr>
            <a:picLocks noChangeAspect="1"/>
          </p:cNvPicPr>
          <p:nvPr/>
        </p:nvPicPr>
        <p:blipFill>
          <a:blip r:embed="rId4">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21830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5F191F-20F8-2F02-877C-BC403648DD68}"/>
              </a:ext>
            </a:extLst>
          </p:cNvPr>
          <p:cNvSpPr txBox="1">
            <a:spLocks/>
          </p:cNvSpPr>
          <p:nvPr/>
        </p:nvSpPr>
        <p:spPr>
          <a:xfrm>
            <a:off x="3389823" y="2669747"/>
            <a:ext cx="7117492" cy="215988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4400" dirty="0">
                <a:ln w="0"/>
                <a:solidFill>
                  <a:schemeClr val="tx1"/>
                </a:solidFill>
                <a:effectLst>
                  <a:outerShdw blurRad="38100" dist="19050" dir="2700000" algn="tl" rotWithShape="0">
                    <a:schemeClr val="dk1">
                      <a:alpha val="40000"/>
                    </a:schemeClr>
                  </a:outerShdw>
                </a:effectLst>
              </a:rPr>
              <a:t>MOCHILA ESCOLAR Y MATERIAL ESCOLAR - GESTIÓN 2025</a:t>
            </a:r>
            <a:endParaRPr lang="es-BO" sz="440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FDA3FFD4-514B-323A-8BC0-80BEAABF1F27}"/>
              </a:ext>
            </a:extLst>
          </p:cNvPr>
          <p:cNvPicPr>
            <a:picLocks noChangeAspect="1"/>
          </p:cNvPicPr>
          <p:nvPr/>
        </p:nvPicPr>
        <p:blipFill>
          <a:blip r:embed="rId2"/>
          <a:stretch>
            <a:fillRect/>
          </a:stretch>
        </p:blipFill>
        <p:spPr>
          <a:xfrm>
            <a:off x="0" y="0"/>
            <a:ext cx="2430780" cy="6858000"/>
          </a:xfrm>
          <a:prstGeom prst="rect">
            <a:avLst/>
          </a:prstGeom>
        </p:spPr>
      </p:pic>
    </p:spTree>
    <p:extLst>
      <p:ext uri="{BB962C8B-B14F-4D97-AF65-F5344CB8AC3E}">
        <p14:creationId xmlns:p14="http://schemas.microsoft.com/office/powerpoint/2010/main" val="1402082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2" name="Picture 36">
            <a:extLst>
              <a:ext uri="{FF2B5EF4-FFF2-40B4-BE49-F238E27FC236}">
                <a16:creationId xmlns:a16="http://schemas.microsoft.com/office/drawing/2014/main" id="{F8EE9B4D-FB6C-0138-D20D-86E980860974}"/>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0" name="Subtítulo 2">
            <a:extLst>
              <a:ext uri="{FF2B5EF4-FFF2-40B4-BE49-F238E27FC236}">
                <a16:creationId xmlns:a16="http://schemas.microsoft.com/office/drawing/2014/main" id="{EFB4EEF1-C453-C367-BE6D-E6E00906B52D}"/>
              </a:ext>
            </a:extLst>
          </p:cNvPr>
          <p:cNvSpPr txBox="1">
            <a:spLocks/>
          </p:cNvSpPr>
          <p:nvPr/>
        </p:nvSpPr>
        <p:spPr>
          <a:xfrm>
            <a:off x="779418" y="471991"/>
            <a:ext cx="88090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2025 </a:t>
            </a:r>
            <a:r>
              <a:rPr lang="es-ES" sz="2400" b="1" dirty="0">
                <a:solidFill>
                  <a:srgbClr val="03C2CC"/>
                </a:solidFill>
                <a:latin typeface="Arial Black" panose="020B0A04020102020204" pitchFamily="34" charset="0"/>
              </a:rPr>
              <a:t>– PROCESO DE CONTRATACION</a:t>
            </a:r>
            <a:endParaRPr lang="es-BO" sz="2400" b="1" dirty="0">
              <a:solidFill>
                <a:srgbClr val="03C2CC"/>
              </a:solidFill>
              <a:latin typeface="Arial Black" panose="020B0A04020102020204" pitchFamily="34" charset="0"/>
            </a:endParaRPr>
          </a:p>
        </p:txBody>
      </p:sp>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4" name="Subtítulo 2"/>
          <p:cNvSpPr txBox="1">
            <a:spLocks/>
          </p:cNvSpPr>
          <p:nvPr/>
        </p:nvSpPr>
        <p:spPr>
          <a:xfrm>
            <a:off x="239230" y="71709"/>
            <a:ext cx="3649030"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800" b="1" dirty="0">
                <a:solidFill>
                  <a:schemeClr val="accent2">
                    <a:lumMod val="50000"/>
                  </a:schemeClr>
                </a:solidFill>
              </a:rPr>
              <a:t>MOCHILA Y MATERIAL ESCOLAR</a:t>
            </a:r>
            <a:endParaRPr lang="es-BO" sz="1800" b="1" dirty="0">
              <a:solidFill>
                <a:schemeClr val="accent2">
                  <a:lumMod val="50000"/>
                </a:schemeClr>
              </a:solidFill>
            </a:endParaRPr>
          </a:p>
        </p:txBody>
      </p:sp>
      <p:sp>
        <p:nvSpPr>
          <p:cNvPr id="16" name="Subtítulo 2">
            <a:extLst>
              <a:ext uri="{FF2B5EF4-FFF2-40B4-BE49-F238E27FC236}">
                <a16:creationId xmlns:a16="http://schemas.microsoft.com/office/drawing/2014/main" id="{4D0B2F07-FC8E-D89C-3F45-95CD2941DBE2}"/>
              </a:ext>
            </a:extLst>
          </p:cNvPr>
          <p:cNvSpPr txBox="1">
            <a:spLocks/>
          </p:cNvSpPr>
          <p:nvPr/>
        </p:nvSpPr>
        <p:spPr>
          <a:xfrm>
            <a:off x="779417" y="961988"/>
            <a:ext cx="3184692" cy="278923"/>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b="1" dirty="0">
                <a:solidFill>
                  <a:srgbClr val="FF2F92"/>
                </a:solidFill>
              </a:rPr>
              <a:t>Contrato GAMLP-1/2025</a:t>
            </a:r>
            <a:endParaRPr lang="es-419" b="1" dirty="0">
              <a:solidFill>
                <a:srgbClr val="FF2F92"/>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413935759"/>
              </p:ext>
            </p:extLst>
          </p:nvPr>
        </p:nvGraphicFramePr>
        <p:xfrm>
          <a:off x="779417" y="1347659"/>
          <a:ext cx="9499599" cy="2528701"/>
        </p:xfrm>
        <a:graphic>
          <a:graphicData uri="http://schemas.openxmlformats.org/drawingml/2006/table">
            <a:tbl>
              <a:tblPr firstRow="1" firstCol="1" bandRow="1">
                <a:tableStyleId>{E8034E78-7F5D-4C2E-B375-FC64B27BC917}</a:tableStyleId>
              </a:tblPr>
              <a:tblGrid>
                <a:gridCol w="357371">
                  <a:extLst>
                    <a:ext uri="{9D8B030D-6E8A-4147-A177-3AD203B41FA5}">
                      <a16:colId xmlns:a16="http://schemas.microsoft.com/office/drawing/2014/main" val="20000"/>
                    </a:ext>
                  </a:extLst>
                </a:gridCol>
                <a:gridCol w="6127665">
                  <a:extLst>
                    <a:ext uri="{9D8B030D-6E8A-4147-A177-3AD203B41FA5}">
                      <a16:colId xmlns:a16="http://schemas.microsoft.com/office/drawing/2014/main" val="20001"/>
                    </a:ext>
                  </a:extLst>
                </a:gridCol>
                <a:gridCol w="1918358">
                  <a:extLst>
                    <a:ext uri="{9D8B030D-6E8A-4147-A177-3AD203B41FA5}">
                      <a16:colId xmlns:a16="http://schemas.microsoft.com/office/drawing/2014/main" val="20002"/>
                    </a:ext>
                  </a:extLst>
                </a:gridCol>
                <a:gridCol w="1096205">
                  <a:extLst>
                    <a:ext uri="{9D8B030D-6E8A-4147-A177-3AD203B41FA5}">
                      <a16:colId xmlns:a16="http://schemas.microsoft.com/office/drawing/2014/main" val="20003"/>
                    </a:ext>
                  </a:extLst>
                </a:gridCol>
              </a:tblGrid>
              <a:tr h="343942">
                <a:tc>
                  <a:txBody>
                    <a:bodyPr/>
                    <a:lstStyle/>
                    <a:p>
                      <a:pPr algn="ctr">
                        <a:lnSpc>
                          <a:spcPct val="115000"/>
                        </a:lnSpc>
                        <a:spcAft>
                          <a:spcPts val="600"/>
                        </a:spcAft>
                      </a:pPr>
                      <a:r>
                        <a:rPr lang="es-ES" sz="1400" b="1" dirty="0">
                          <a:solidFill>
                            <a:schemeClr val="bg1"/>
                          </a:solidFill>
                          <a:effectLst/>
                        </a:rPr>
                        <a:t>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DESCRIPCIÓN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UNIDAD DE MEDIDA</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CANTIDAD</a:t>
                      </a:r>
                      <a:endParaRPr lang="es-419"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249564">
                <a:tc>
                  <a:txBody>
                    <a:bodyPr/>
                    <a:lstStyle/>
                    <a:p>
                      <a:pPr algn="ctr">
                        <a:lnSpc>
                          <a:spcPct val="115000"/>
                        </a:lnSpc>
                        <a:spcAft>
                          <a:spcPts val="600"/>
                        </a:spcAft>
                      </a:pPr>
                      <a:r>
                        <a:rPr lang="es-ES" sz="1400" dirty="0">
                          <a:solidFill>
                            <a:srgbClr val="000000"/>
                          </a:solidFill>
                          <a:effectLst/>
                        </a:rPr>
                        <a:t>1</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MOCHILAS DE TELA NIVEL SECUNDARIO</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UNIDAD/PIEZA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dirty="0">
                          <a:solidFill>
                            <a:srgbClr val="000000"/>
                          </a:solidFill>
                          <a:effectLst/>
                        </a:rPr>
                        <a:t>56.042</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315989">
                <a:tc>
                  <a:txBody>
                    <a:bodyPr/>
                    <a:lstStyle/>
                    <a:p>
                      <a:pPr algn="ctr">
                        <a:lnSpc>
                          <a:spcPct val="115000"/>
                        </a:lnSpc>
                        <a:spcAft>
                          <a:spcPts val="600"/>
                        </a:spcAft>
                      </a:pPr>
                      <a:r>
                        <a:rPr lang="es-ES" sz="1400">
                          <a:solidFill>
                            <a:srgbClr val="000000"/>
                          </a:solidFill>
                          <a:effectLst/>
                        </a:rPr>
                        <a:t>2</a:t>
                      </a:r>
                      <a:endParaRPr lang="es-419"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MOCHILAS DE TELA NIVEL PRIMARIO Y CENTROS DE EDUCACION ESPECIAL </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UNIDAD/PIEZA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a:solidFill>
                            <a:srgbClr val="000000"/>
                          </a:solidFill>
                          <a:effectLst/>
                        </a:rPr>
                        <a:t>53.150</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82299">
                <a:tc>
                  <a:txBody>
                    <a:bodyPr/>
                    <a:lstStyle/>
                    <a:p>
                      <a:pPr algn="ctr">
                        <a:lnSpc>
                          <a:spcPct val="115000"/>
                        </a:lnSpc>
                        <a:spcAft>
                          <a:spcPts val="600"/>
                        </a:spcAft>
                      </a:pPr>
                      <a:r>
                        <a:rPr lang="es-ES" sz="1400">
                          <a:solidFill>
                            <a:srgbClr val="000000"/>
                          </a:solidFill>
                          <a:effectLst/>
                        </a:rPr>
                        <a:t>3</a:t>
                      </a:r>
                      <a:endParaRPr lang="es-419"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MOCHILAS DE TELA NIVEL INICIAL</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UNIDAD/PIEZA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dirty="0">
                          <a:solidFill>
                            <a:srgbClr val="000000"/>
                          </a:solidFill>
                          <a:effectLst/>
                        </a:rPr>
                        <a:t>13.572</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16795">
                <a:tc>
                  <a:txBody>
                    <a:bodyPr/>
                    <a:lstStyle/>
                    <a:p>
                      <a:pPr algn="ctr">
                        <a:lnSpc>
                          <a:spcPct val="115000"/>
                        </a:lnSpc>
                        <a:spcAft>
                          <a:spcPts val="600"/>
                        </a:spcAft>
                      </a:pPr>
                      <a:r>
                        <a:rPr lang="es-ES" sz="1400">
                          <a:solidFill>
                            <a:srgbClr val="000000"/>
                          </a:solidFill>
                          <a:effectLst/>
                        </a:rPr>
                        <a:t>4</a:t>
                      </a:r>
                      <a:endParaRPr lang="es-419"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MORRAL DE TELA PARA LOS CENTROS DE EDUCACION ALTERNATIVA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UNIDAD/PIEZA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dirty="0">
                          <a:solidFill>
                            <a:srgbClr val="000000"/>
                          </a:solidFill>
                          <a:effectLst/>
                        </a:rPr>
                        <a:t>11.361</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82139">
                <a:tc gridSpan="3">
                  <a:txBody>
                    <a:bodyPr/>
                    <a:lstStyle/>
                    <a:p>
                      <a:pPr algn="r">
                        <a:lnSpc>
                          <a:spcPct val="115000"/>
                        </a:lnSpc>
                        <a:spcAft>
                          <a:spcPts val="600"/>
                        </a:spcAft>
                      </a:pPr>
                      <a:r>
                        <a:rPr lang="es-ES" sz="1400" b="1" dirty="0">
                          <a:solidFill>
                            <a:srgbClr val="000000"/>
                          </a:solidFill>
                          <a:effectLst/>
                        </a:rPr>
                        <a:t>TOTAL ADQUIRIDO</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a:txBody>
                    <a:bodyPr/>
                    <a:lstStyle/>
                    <a:p>
                      <a:pPr algn="ctr">
                        <a:lnSpc>
                          <a:spcPct val="115000"/>
                        </a:lnSpc>
                        <a:spcAft>
                          <a:spcPts val="600"/>
                        </a:spcAft>
                      </a:pPr>
                      <a:r>
                        <a:rPr lang="es-ES" sz="1800" b="1" dirty="0">
                          <a:solidFill>
                            <a:srgbClr val="000000"/>
                          </a:solidFill>
                          <a:effectLst/>
                        </a:rPr>
                        <a:t>134.125</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05879">
                <a:tc gridSpan="4">
                  <a:txBody>
                    <a:bodyPr/>
                    <a:lstStyle/>
                    <a:p>
                      <a:pPr algn="l">
                        <a:lnSpc>
                          <a:spcPct val="115000"/>
                        </a:lnSpc>
                        <a:spcAft>
                          <a:spcPts val="600"/>
                        </a:spcAft>
                      </a:pPr>
                      <a:r>
                        <a:rPr lang="es-ES" sz="1400" dirty="0">
                          <a:solidFill>
                            <a:srgbClr val="000000"/>
                          </a:solidFill>
                          <a:effectLst/>
                        </a:rPr>
                        <a:t>Inversión de: Bs. 9.388.750,00 (nueve millones trescientos ochenta y ocho mil setecientos cincuenta 00/100 bolivianos)</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6"/>
                  </a:ext>
                </a:extLst>
              </a:tr>
              <a:tr h="282299">
                <a:tc gridSpan="4">
                  <a:txBody>
                    <a:bodyPr/>
                    <a:lstStyle/>
                    <a:p>
                      <a:pPr algn="l">
                        <a:lnSpc>
                          <a:spcPct val="115000"/>
                        </a:lnSpc>
                        <a:spcAft>
                          <a:spcPts val="600"/>
                        </a:spcAft>
                      </a:pPr>
                      <a:r>
                        <a:rPr lang="es-ES" sz="1400" dirty="0">
                          <a:solidFill>
                            <a:srgbClr val="000000"/>
                          </a:solidFill>
                          <a:effectLst/>
                        </a:rPr>
                        <a:t>Empresa Proveedora: SERVICIO NACIONAL TEXTIL “</a:t>
                      </a:r>
                      <a:r>
                        <a:rPr lang="es-419" sz="1400" dirty="0">
                          <a:solidFill>
                            <a:srgbClr val="000000"/>
                          </a:solidFill>
                          <a:effectLst/>
                        </a:rPr>
                        <a:t>SENATEX”</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7"/>
                  </a:ext>
                </a:extLst>
              </a:tr>
            </a:tbl>
          </a:graphicData>
        </a:graphic>
      </p:graphicFrame>
      <p:sp>
        <p:nvSpPr>
          <p:cNvPr id="12" name="Subtítulo 2">
            <a:extLst>
              <a:ext uri="{FF2B5EF4-FFF2-40B4-BE49-F238E27FC236}">
                <a16:creationId xmlns:a16="http://schemas.microsoft.com/office/drawing/2014/main" id="{4D0B2F07-FC8E-D89C-3F45-95CD2941DBE2}"/>
              </a:ext>
            </a:extLst>
          </p:cNvPr>
          <p:cNvSpPr txBox="1">
            <a:spLocks/>
          </p:cNvSpPr>
          <p:nvPr/>
        </p:nvSpPr>
        <p:spPr>
          <a:xfrm>
            <a:off x="2311400" y="4005921"/>
            <a:ext cx="3319819" cy="253962"/>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b="1" dirty="0">
                <a:solidFill>
                  <a:srgbClr val="FF2F92"/>
                </a:solidFill>
              </a:rPr>
              <a:t>Contrato GAMLP-44/2025</a:t>
            </a:r>
            <a:endParaRPr lang="es-419" b="1" dirty="0">
              <a:solidFill>
                <a:srgbClr val="FF2F92"/>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586054379"/>
              </p:ext>
            </p:extLst>
          </p:nvPr>
        </p:nvGraphicFramePr>
        <p:xfrm>
          <a:off x="2311400" y="4259883"/>
          <a:ext cx="9499599" cy="1404337"/>
        </p:xfrm>
        <a:graphic>
          <a:graphicData uri="http://schemas.openxmlformats.org/drawingml/2006/table">
            <a:tbl>
              <a:tblPr firstRow="1" firstCol="1" bandRow="1">
                <a:tableStyleId>{E8034E78-7F5D-4C2E-B375-FC64B27BC917}</a:tableStyleId>
              </a:tblPr>
              <a:tblGrid>
                <a:gridCol w="543073">
                  <a:extLst>
                    <a:ext uri="{9D8B030D-6E8A-4147-A177-3AD203B41FA5}">
                      <a16:colId xmlns:a16="http://schemas.microsoft.com/office/drawing/2014/main" val="20000"/>
                    </a:ext>
                  </a:extLst>
                </a:gridCol>
                <a:gridCol w="6042977">
                  <a:extLst>
                    <a:ext uri="{9D8B030D-6E8A-4147-A177-3AD203B41FA5}">
                      <a16:colId xmlns:a16="http://schemas.microsoft.com/office/drawing/2014/main" val="20001"/>
                    </a:ext>
                  </a:extLst>
                </a:gridCol>
                <a:gridCol w="1950199">
                  <a:extLst>
                    <a:ext uri="{9D8B030D-6E8A-4147-A177-3AD203B41FA5}">
                      <a16:colId xmlns:a16="http://schemas.microsoft.com/office/drawing/2014/main" val="20002"/>
                    </a:ext>
                  </a:extLst>
                </a:gridCol>
                <a:gridCol w="963350">
                  <a:extLst>
                    <a:ext uri="{9D8B030D-6E8A-4147-A177-3AD203B41FA5}">
                      <a16:colId xmlns:a16="http://schemas.microsoft.com/office/drawing/2014/main" val="20003"/>
                    </a:ext>
                  </a:extLst>
                </a:gridCol>
              </a:tblGrid>
              <a:tr h="274205">
                <a:tc>
                  <a:txBody>
                    <a:bodyPr/>
                    <a:lstStyle/>
                    <a:p>
                      <a:pPr algn="ctr">
                        <a:lnSpc>
                          <a:spcPct val="115000"/>
                        </a:lnSpc>
                        <a:spcAft>
                          <a:spcPts val="600"/>
                        </a:spcAft>
                      </a:pPr>
                      <a:r>
                        <a:rPr lang="es-ES" sz="1400" b="1" dirty="0">
                          <a:solidFill>
                            <a:schemeClr val="bg1"/>
                          </a:solidFill>
                          <a:effectLst/>
                        </a:rPr>
                        <a:t>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DESCRIPCIÓN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UNIDAD DE MEDIDA</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chemeClr val="bg1"/>
                          </a:solidFill>
                          <a:effectLst/>
                        </a:rPr>
                        <a:t>CANTIDAD</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250058">
                <a:tc>
                  <a:txBody>
                    <a:bodyPr/>
                    <a:lstStyle/>
                    <a:p>
                      <a:pPr algn="ctr">
                        <a:lnSpc>
                          <a:spcPct val="115000"/>
                        </a:lnSpc>
                        <a:spcAft>
                          <a:spcPts val="600"/>
                        </a:spcAft>
                      </a:pPr>
                      <a:r>
                        <a:rPr lang="es-ES" sz="1400" dirty="0">
                          <a:solidFill>
                            <a:srgbClr val="000000"/>
                          </a:solidFill>
                          <a:effectLst/>
                        </a:rPr>
                        <a:t>1</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CUADERNO CON ESPIRAL, CUADRICULADO TAMAÑO CARTA; 80 HOJAS</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600"/>
                        </a:spcAft>
                      </a:pPr>
                      <a:r>
                        <a:rPr lang="es-ES" sz="1400" dirty="0">
                          <a:solidFill>
                            <a:srgbClr val="000000"/>
                          </a:solidFill>
                          <a:effectLst/>
                        </a:rPr>
                        <a:t>UNIDAD/PIEZA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dirty="0">
                          <a:solidFill>
                            <a:srgbClr val="000000"/>
                          </a:solidFill>
                          <a:effectLst/>
                        </a:rPr>
                        <a:t>125.360</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496091">
                <a:tc gridSpan="4">
                  <a:txBody>
                    <a:bodyPr/>
                    <a:lstStyle/>
                    <a:p>
                      <a:pPr algn="l">
                        <a:lnSpc>
                          <a:spcPct val="115000"/>
                        </a:lnSpc>
                        <a:spcAft>
                          <a:spcPts val="600"/>
                        </a:spcAft>
                      </a:pPr>
                      <a:r>
                        <a:rPr lang="es-ES" sz="1400" dirty="0">
                          <a:solidFill>
                            <a:srgbClr val="000000"/>
                          </a:solidFill>
                          <a:effectLst/>
                        </a:rPr>
                        <a:t>Con un monto de inversión de: Bs. 1.935.558,40 (un millón novecientos treinta y cinco mil quinientos cincuenta y ocho 40/100 bolivianos)</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2"/>
                  </a:ext>
                </a:extLst>
              </a:tr>
              <a:tr h="338893">
                <a:tc gridSpan="4">
                  <a:txBody>
                    <a:bodyPr/>
                    <a:lstStyle/>
                    <a:p>
                      <a:pPr algn="l">
                        <a:lnSpc>
                          <a:spcPct val="115000"/>
                        </a:lnSpc>
                        <a:spcAft>
                          <a:spcPts val="600"/>
                        </a:spcAft>
                      </a:pPr>
                      <a:r>
                        <a:rPr lang="es-ES" sz="1400" dirty="0">
                          <a:solidFill>
                            <a:srgbClr val="000000"/>
                          </a:solidFill>
                          <a:effectLst/>
                        </a:rPr>
                        <a:t>EMPRESA PROVEEDORA: GRAFICATK</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3"/>
                  </a:ext>
                </a:extLst>
              </a:tr>
            </a:tbl>
          </a:graphicData>
        </a:graphic>
      </p:graphicFrame>
      <p:pic>
        <p:nvPicPr>
          <p:cNvPr id="4" name="Imagen 3">
            <a:extLst>
              <a:ext uri="{FF2B5EF4-FFF2-40B4-BE49-F238E27FC236}">
                <a16:creationId xmlns:a16="http://schemas.microsoft.com/office/drawing/2014/main" id="{B5C570DE-D615-B135-4FD9-D0D383B413EE}"/>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
        <p:nvSpPr>
          <p:cNvPr id="7" name="Rectángulo 6">
            <a:extLst>
              <a:ext uri="{FF2B5EF4-FFF2-40B4-BE49-F238E27FC236}">
                <a16:creationId xmlns:a16="http://schemas.microsoft.com/office/drawing/2014/main" id="{16A7B7E2-9A3B-A45E-2C74-96A0586D668D}"/>
              </a:ext>
            </a:extLst>
          </p:cNvPr>
          <p:cNvSpPr/>
          <p:nvPr/>
        </p:nvSpPr>
        <p:spPr>
          <a:xfrm>
            <a:off x="711118" y="495252"/>
            <a:ext cx="68299" cy="3381107"/>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Subtítulo 2">
            <a:extLst>
              <a:ext uri="{FF2B5EF4-FFF2-40B4-BE49-F238E27FC236}">
                <a16:creationId xmlns:a16="http://schemas.microsoft.com/office/drawing/2014/main" id="{A3B5F2C7-65F2-C8A8-84C3-DAA82D0B6A54}"/>
              </a:ext>
            </a:extLst>
          </p:cNvPr>
          <p:cNvSpPr txBox="1">
            <a:spLocks/>
          </p:cNvSpPr>
          <p:nvPr/>
        </p:nvSpPr>
        <p:spPr>
          <a:xfrm>
            <a:off x="5687902" y="794493"/>
            <a:ext cx="3649030"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800" b="1" dirty="0">
                <a:solidFill>
                  <a:schemeClr val="accent2">
                    <a:lumMod val="50000"/>
                  </a:schemeClr>
                </a:solidFill>
              </a:rPr>
              <a:t>MOCHILA Y MATERIAL ESCOLAR</a:t>
            </a:r>
            <a:endParaRPr lang="es-BO" sz="1800" b="1" dirty="0">
              <a:solidFill>
                <a:schemeClr val="accent2">
                  <a:lumMod val="50000"/>
                </a:schemeClr>
              </a:solidFill>
            </a:endParaRPr>
          </a:p>
        </p:txBody>
      </p:sp>
    </p:spTree>
    <p:extLst>
      <p:ext uri="{BB962C8B-B14F-4D97-AF65-F5344CB8AC3E}">
        <p14:creationId xmlns:p14="http://schemas.microsoft.com/office/powerpoint/2010/main" val="2724089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4" name="Picture 36">
            <a:extLst>
              <a:ext uri="{FF2B5EF4-FFF2-40B4-BE49-F238E27FC236}">
                <a16:creationId xmlns:a16="http://schemas.microsoft.com/office/drawing/2014/main" id="{C015AA0A-6DED-DA1A-ADE0-1310AA545D88}"/>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4" name="Subtítulo 2"/>
          <p:cNvSpPr txBox="1">
            <a:spLocks/>
          </p:cNvSpPr>
          <p:nvPr/>
        </p:nvSpPr>
        <p:spPr>
          <a:xfrm>
            <a:off x="5687902" y="794493"/>
            <a:ext cx="3649030"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800" b="1" dirty="0">
                <a:solidFill>
                  <a:schemeClr val="accent2">
                    <a:lumMod val="50000"/>
                  </a:schemeClr>
                </a:solidFill>
              </a:rPr>
              <a:t>MOCHILA Y MATERIAL ESCOLAR</a:t>
            </a:r>
            <a:endParaRPr lang="es-BO" sz="1800" b="1" dirty="0">
              <a:solidFill>
                <a:schemeClr val="accent2">
                  <a:lumMod val="50000"/>
                </a:schemeClr>
              </a:solidFill>
            </a:endParaRPr>
          </a:p>
        </p:txBody>
      </p:sp>
      <p:sp>
        <p:nvSpPr>
          <p:cNvPr id="16" name="Subtítulo 2">
            <a:extLst>
              <a:ext uri="{FF2B5EF4-FFF2-40B4-BE49-F238E27FC236}">
                <a16:creationId xmlns:a16="http://schemas.microsoft.com/office/drawing/2014/main" id="{4D0B2F07-FC8E-D89C-3F45-95CD2941DBE2}"/>
              </a:ext>
            </a:extLst>
          </p:cNvPr>
          <p:cNvSpPr txBox="1">
            <a:spLocks/>
          </p:cNvSpPr>
          <p:nvPr/>
        </p:nvSpPr>
        <p:spPr>
          <a:xfrm>
            <a:off x="779419" y="1087447"/>
            <a:ext cx="3108842" cy="456343"/>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b="1" dirty="0">
                <a:solidFill>
                  <a:srgbClr val="FF2F92"/>
                </a:solidFill>
              </a:rPr>
              <a:t>Contrato GAMLP-59/2025</a:t>
            </a:r>
            <a:endParaRPr lang="es-419" b="1" dirty="0">
              <a:solidFill>
                <a:srgbClr val="FF2F92"/>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498622329"/>
              </p:ext>
            </p:extLst>
          </p:nvPr>
        </p:nvGraphicFramePr>
        <p:xfrm>
          <a:off x="779418" y="1555562"/>
          <a:ext cx="9562456" cy="1199168"/>
        </p:xfrm>
        <a:graphic>
          <a:graphicData uri="http://schemas.openxmlformats.org/drawingml/2006/table">
            <a:tbl>
              <a:tblPr firstRow="1" firstCol="1" bandRow="1">
                <a:tableStyleId>{E8034E78-7F5D-4C2E-B375-FC64B27BC917}</a:tableStyleId>
              </a:tblPr>
              <a:tblGrid>
                <a:gridCol w="531780">
                  <a:extLst>
                    <a:ext uri="{9D8B030D-6E8A-4147-A177-3AD203B41FA5}">
                      <a16:colId xmlns:a16="http://schemas.microsoft.com/office/drawing/2014/main" val="20000"/>
                    </a:ext>
                  </a:extLst>
                </a:gridCol>
                <a:gridCol w="6000913">
                  <a:extLst>
                    <a:ext uri="{9D8B030D-6E8A-4147-A177-3AD203B41FA5}">
                      <a16:colId xmlns:a16="http://schemas.microsoft.com/office/drawing/2014/main" val="20001"/>
                    </a:ext>
                  </a:extLst>
                </a:gridCol>
                <a:gridCol w="1937982">
                  <a:extLst>
                    <a:ext uri="{9D8B030D-6E8A-4147-A177-3AD203B41FA5}">
                      <a16:colId xmlns:a16="http://schemas.microsoft.com/office/drawing/2014/main" val="20002"/>
                    </a:ext>
                  </a:extLst>
                </a:gridCol>
                <a:gridCol w="1091781">
                  <a:extLst>
                    <a:ext uri="{9D8B030D-6E8A-4147-A177-3AD203B41FA5}">
                      <a16:colId xmlns:a16="http://schemas.microsoft.com/office/drawing/2014/main" val="20003"/>
                    </a:ext>
                  </a:extLst>
                </a:gridCol>
              </a:tblGrid>
              <a:tr h="95829">
                <a:tc>
                  <a:txBody>
                    <a:bodyPr/>
                    <a:lstStyle/>
                    <a:p>
                      <a:pPr algn="ctr">
                        <a:lnSpc>
                          <a:spcPct val="115000"/>
                        </a:lnSpc>
                        <a:spcAft>
                          <a:spcPts val="600"/>
                        </a:spcAft>
                      </a:pPr>
                      <a:r>
                        <a:rPr lang="es-ES" sz="1400" b="1" dirty="0">
                          <a:solidFill>
                            <a:schemeClr val="bg1"/>
                          </a:solidFill>
                          <a:effectLst/>
                        </a:rPr>
                        <a:t>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DESCRIPCIÓN</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UNIDAD DE MEDIDA</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CANTIDAD</a:t>
                      </a:r>
                      <a:endParaRPr lang="es-419"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73190">
                <a:tc>
                  <a:txBody>
                    <a:bodyPr/>
                    <a:lstStyle/>
                    <a:p>
                      <a:pPr algn="ctr">
                        <a:lnSpc>
                          <a:spcPct val="115000"/>
                        </a:lnSpc>
                        <a:spcAft>
                          <a:spcPts val="600"/>
                        </a:spcAft>
                      </a:pPr>
                      <a:r>
                        <a:rPr lang="es-ES" sz="1400" dirty="0">
                          <a:solidFill>
                            <a:srgbClr val="000000"/>
                          </a:solidFill>
                          <a:effectLst/>
                        </a:rPr>
                        <a:t>1</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PAPEL BOND 75 GRAMOS OFICIO C/BLANCO PAQ. 125 HOJAS.</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600"/>
                        </a:spcAft>
                      </a:pPr>
                      <a:r>
                        <a:rPr lang="es-ES" sz="1400" dirty="0">
                          <a:solidFill>
                            <a:srgbClr val="000000"/>
                          </a:solidFill>
                          <a:effectLst/>
                        </a:rPr>
                        <a:t>PAQUETE</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800" dirty="0">
                          <a:solidFill>
                            <a:srgbClr val="000000"/>
                          </a:solidFill>
                          <a:effectLst/>
                        </a:rPr>
                        <a:t>14.625</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444914">
                <a:tc gridSpan="4">
                  <a:txBody>
                    <a:bodyPr/>
                    <a:lstStyle/>
                    <a:p>
                      <a:pPr algn="ctr">
                        <a:lnSpc>
                          <a:spcPct val="115000"/>
                        </a:lnSpc>
                        <a:spcAft>
                          <a:spcPts val="600"/>
                        </a:spcAft>
                      </a:pPr>
                      <a:r>
                        <a:rPr lang="es-ES" sz="1400" dirty="0">
                          <a:solidFill>
                            <a:srgbClr val="000000"/>
                          </a:solidFill>
                          <a:effectLst/>
                        </a:rPr>
                        <a:t>Con un monto de inversión de: Bs. 166.725,00 (ciento sesenta y seis mil setecientos veinticinco 00/100 Bolivianos)</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2"/>
                  </a:ext>
                </a:extLst>
              </a:tr>
              <a:tr h="172944">
                <a:tc gridSpan="4">
                  <a:txBody>
                    <a:bodyPr/>
                    <a:lstStyle/>
                    <a:p>
                      <a:pPr algn="ctr">
                        <a:lnSpc>
                          <a:spcPct val="115000"/>
                        </a:lnSpc>
                        <a:spcAft>
                          <a:spcPts val="600"/>
                        </a:spcAft>
                      </a:pPr>
                      <a:r>
                        <a:rPr lang="es-ES" sz="1400" dirty="0">
                          <a:solidFill>
                            <a:srgbClr val="000000"/>
                          </a:solidFill>
                          <a:effectLst/>
                        </a:rPr>
                        <a:t>EMPRESA PROVEEDORA: CONSTRUCTORA Y CONSULTORA NUEVAS IDEAS CAROLAY</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3"/>
                  </a:ext>
                </a:extLst>
              </a:tr>
            </a:tbl>
          </a:graphicData>
        </a:graphic>
      </p:graphicFrame>
      <p:sp>
        <p:nvSpPr>
          <p:cNvPr id="12" name="Subtítulo 2">
            <a:extLst>
              <a:ext uri="{FF2B5EF4-FFF2-40B4-BE49-F238E27FC236}">
                <a16:creationId xmlns:a16="http://schemas.microsoft.com/office/drawing/2014/main" id="{4D0B2F07-FC8E-D89C-3F45-95CD2941DBE2}"/>
              </a:ext>
            </a:extLst>
          </p:cNvPr>
          <p:cNvSpPr txBox="1">
            <a:spLocks/>
          </p:cNvSpPr>
          <p:nvPr/>
        </p:nvSpPr>
        <p:spPr>
          <a:xfrm>
            <a:off x="1994579" y="3212705"/>
            <a:ext cx="3444002" cy="374457"/>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b="1" dirty="0">
                <a:solidFill>
                  <a:srgbClr val="FF2F92"/>
                </a:solidFill>
              </a:rPr>
              <a:t>Contrato GAMLP-50/2025</a:t>
            </a:r>
            <a:endParaRPr lang="es-419" b="1" dirty="0">
              <a:solidFill>
                <a:srgbClr val="FF2F92"/>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2874850429"/>
              </p:ext>
            </p:extLst>
          </p:nvPr>
        </p:nvGraphicFramePr>
        <p:xfrm>
          <a:off x="1994579" y="3587162"/>
          <a:ext cx="9523639" cy="1603352"/>
        </p:xfrm>
        <a:graphic>
          <a:graphicData uri="http://schemas.openxmlformats.org/drawingml/2006/table">
            <a:tbl>
              <a:tblPr firstRow="1" firstCol="1" bandRow="1">
                <a:tableStyleId>{E8034E78-7F5D-4C2E-B375-FC64B27BC917}</a:tableStyleId>
              </a:tblPr>
              <a:tblGrid>
                <a:gridCol w="529151">
                  <a:extLst>
                    <a:ext uri="{9D8B030D-6E8A-4147-A177-3AD203B41FA5}">
                      <a16:colId xmlns:a16="http://schemas.microsoft.com/office/drawing/2014/main" val="20000"/>
                    </a:ext>
                  </a:extLst>
                </a:gridCol>
                <a:gridCol w="6011428">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154260">
                  <a:extLst>
                    <a:ext uri="{9D8B030D-6E8A-4147-A177-3AD203B41FA5}">
                      <a16:colId xmlns:a16="http://schemas.microsoft.com/office/drawing/2014/main" val="20003"/>
                    </a:ext>
                  </a:extLst>
                </a:gridCol>
              </a:tblGrid>
              <a:tr h="224111">
                <a:tc>
                  <a:txBody>
                    <a:bodyPr/>
                    <a:lstStyle/>
                    <a:p>
                      <a:pPr algn="ctr">
                        <a:lnSpc>
                          <a:spcPct val="115000"/>
                        </a:lnSpc>
                        <a:spcAft>
                          <a:spcPts val="600"/>
                        </a:spcAft>
                      </a:pPr>
                      <a:r>
                        <a:rPr lang="es-ES" sz="1400" b="1" dirty="0">
                          <a:solidFill>
                            <a:schemeClr val="bg1"/>
                          </a:solidFill>
                          <a:effectLst/>
                        </a:rPr>
                        <a:t>N°</a:t>
                      </a:r>
                      <a:endParaRPr lang="es-419"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DESCRIPCIÓN</a:t>
                      </a:r>
                      <a:endParaRPr lang="es-419"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UNIDAD DE MEDIDA</a:t>
                      </a:r>
                      <a:endParaRPr lang="es-419"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b="1" dirty="0">
                          <a:solidFill>
                            <a:schemeClr val="bg1"/>
                          </a:solidFill>
                          <a:effectLst/>
                        </a:rPr>
                        <a:t>CANTIDAD</a:t>
                      </a:r>
                      <a:endParaRPr lang="es-419"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541286">
                <a:tc>
                  <a:txBody>
                    <a:bodyPr/>
                    <a:lstStyle/>
                    <a:p>
                      <a:pPr algn="ctr">
                        <a:lnSpc>
                          <a:spcPct val="115000"/>
                        </a:lnSpc>
                        <a:spcAft>
                          <a:spcPts val="600"/>
                        </a:spcAft>
                      </a:pPr>
                      <a:r>
                        <a:rPr lang="es-ES" sz="1400" dirty="0">
                          <a:solidFill>
                            <a:srgbClr val="000000"/>
                          </a:solidFill>
                          <a:effectLst/>
                        </a:rPr>
                        <a:t>1</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600"/>
                        </a:spcAft>
                      </a:pPr>
                      <a:r>
                        <a:rPr lang="es-ES" sz="1400" dirty="0">
                          <a:solidFill>
                            <a:srgbClr val="000000"/>
                          </a:solidFill>
                          <a:effectLst/>
                        </a:rPr>
                        <a:t>HOJA DE CARPETA, CUADRICULADA 3 PERFORACIONES PAQUETE 200 HOJAS.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600"/>
                        </a:spcAft>
                      </a:pPr>
                      <a:r>
                        <a:rPr lang="es-ES" sz="1400" dirty="0">
                          <a:solidFill>
                            <a:srgbClr val="000000"/>
                          </a:solidFill>
                          <a:effectLst/>
                        </a:rPr>
                        <a:t>PAQUETE</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110.735</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559558">
                <a:tc gridSpan="4">
                  <a:txBody>
                    <a:bodyPr/>
                    <a:lstStyle/>
                    <a:p>
                      <a:pPr algn="ctr">
                        <a:lnSpc>
                          <a:spcPct val="115000"/>
                        </a:lnSpc>
                        <a:spcAft>
                          <a:spcPts val="600"/>
                        </a:spcAft>
                      </a:pPr>
                      <a:r>
                        <a:rPr lang="es-ES" sz="1400" dirty="0">
                          <a:solidFill>
                            <a:srgbClr val="000000"/>
                          </a:solidFill>
                          <a:effectLst/>
                        </a:rPr>
                        <a:t>Con un monto de inversión de: Bs. 1.505.996,00 (un millón quinientos cinco mil novecientos noventa y seis 00/100 bolivianos)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2"/>
                  </a:ext>
                </a:extLst>
              </a:tr>
              <a:tr h="272955">
                <a:tc gridSpan="4">
                  <a:txBody>
                    <a:bodyPr/>
                    <a:lstStyle/>
                    <a:p>
                      <a:pPr algn="ctr">
                        <a:lnSpc>
                          <a:spcPct val="115000"/>
                        </a:lnSpc>
                        <a:spcAft>
                          <a:spcPts val="600"/>
                        </a:spcAft>
                      </a:pPr>
                      <a:r>
                        <a:rPr lang="es-ES" sz="1400" dirty="0">
                          <a:solidFill>
                            <a:srgbClr val="000000"/>
                          </a:solidFill>
                          <a:effectLst/>
                        </a:rPr>
                        <a:t>EMPRESA PROVEEDORA:  LIBRERÍA Y PAPELERIA OLIMPIA SRL.</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0003"/>
                  </a:ext>
                </a:extLst>
              </a:tr>
            </a:tbl>
          </a:graphicData>
        </a:graphic>
      </p:graphicFrame>
      <p:sp>
        <p:nvSpPr>
          <p:cNvPr id="17" name="Subtítulo 2">
            <a:extLst>
              <a:ext uri="{FF2B5EF4-FFF2-40B4-BE49-F238E27FC236}">
                <a16:creationId xmlns:a16="http://schemas.microsoft.com/office/drawing/2014/main" id="{4D0B2F07-FC8E-D89C-3F45-95CD2941DBE2}"/>
              </a:ext>
            </a:extLst>
          </p:cNvPr>
          <p:cNvSpPr txBox="1">
            <a:spLocks/>
          </p:cNvSpPr>
          <p:nvPr/>
        </p:nvSpPr>
        <p:spPr>
          <a:xfrm>
            <a:off x="5320619" y="5334233"/>
            <a:ext cx="6197599" cy="847512"/>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spcBef>
                <a:spcPts val="0"/>
              </a:spcBef>
              <a:spcAft>
                <a:spcPts val="0"/>
              </a:spcAft>
              <a:buNone/>
            </a:pPr>
            <a:r>
              <a:rPr lang="es-ES" sz="2800" b="1" dirty="0">
                <a:solidFill>
                  <a:srgbClr val="FF2F92"/>
                </a:solidFill>
              </a:rPr>
              <a:t>INVERSION TOTAL GESTION 2025</a:t>
            </a:r>
          </a:p>
          <a:p>
            <a:pPr marL="0" indent="0" algn="ctr">
              <a:spcBef>
                <a:spcPts val="0"/>
              </a:spcBef>
              <a:spcAft>
                <a:spcPts val="0"/>
              </a:spcAft>
              <a:buNone/>
            </a:pPr>
            <a:r>
              <a:rPr lang="es-ES" sz="3200" b="1" dirty="0">
                <a:solidFill>
                  <a:srgbClr val="FF2F92"/>
                </a:solidFill>
              </a:rPr>
              <a:t>12.997.029 BS</a:t>
            </a:r>
            <a:r>
              <a:rPr lang="es-ES" sz="2800" b="1" dirty="0">
                <a:solidFill>
                  <a:srgbClr val="FF2F92"/>
                </a:solidFill>
              </a:rPr>
              <a:t>. </a:t>
            </a:r>
            <a:endParaRPr lang="es-419" sz="2800" b="1" dirty="0">
              <a:solidFill>
                <a:srgbClr val="FF2F92"/>
              </a:solidFill>
            </a:endParaRPr>
          </a:p>
        </p:txBody>
      </p:sp>
      <p:sp>
        <p:nvSpPr>
          <p:cNvPr id="2" name="Subtítulo 2">
            <a:extLst>
              <a:ext uri="{FF2B5EF4-FFF2-40B4-BE49-F238E27FC236}">
                <a16:creationId xmlns:a16="http://schemas.microsoft.com/office/drawing/2014/main" id="{5758DBBC-3ACC-D626-1DDA-85A1EF9E1F30}"/>
              </a:ext>
            </a:extLst>
          </p:cNvPr>
          <p:cNvSpPr txBox="1">
            <a:spLocks/>
          </p:cNvSpPr>
          <p:nvPr/>
        </p:nvSpPr>
        <p:spPr>
          <a:xfrm>
            <a:off x="779418" y="471991"/>
            <a:ext cx="8298254"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2025</a:t>
            </a:r>
            <a:r>
              <a:rPr lang="es-ES" sz="2400" b="1" dirty="0">
                <a:solidFill>
                  <a:srgbClr val="03C2CC"/>
                </a:solidFill>
                <a:latin typeface="Arial Black" panose="020B0A04020102020204" pitchFamily="34" charset="0"/>
              </a:rPr>
              <a:t>– PROCESO DE CONTRATACION</a:t>
            </a:r>
            <a:endParaRPr lang="es-BO" sz="2400" b="1" dirty="0">
              <a:solidFill>
                <a:srgbClr val="03C2CC"/>
              </a:solidFill>
              <a:latin typeface="Arial Black" panose="020B0A04020102020204" pitchFamily="34" charset="0"/>
            </a:endParaRPr>
          </a:p>
        </p:txBody>
      </p:sp>
      <p:sp>
        <p:nvSpPr>
          <p:cNvPr id="3" name="Rectángulo 2">
            <a:extLst>
              <a:ext uri="{FF2B5EF4-FFF2-40B4-BE49-F238E27FC236}">
                <a16:creationId xmlns:a16="http://schemas.microsoft.com/office/drawing/2014/main" id="{F298BAC3-F2E6-8890-509A-36BD24205BDF}"/>
              </a:ext>
            </a:extLst>
          </p:cNvPr>
          <p:cNvSpPr/>
          <p:nvPr/>
        </p:nvSpPr>
        <p:spPr>
          <a:xfrm>
            <a:off x="711118" y="495253"/>
            <a:ext cx="68300" cy="2259477"/>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Imagen 7">
            <a:extLst>
              <a:ext uri="{FF2B5EF4-FFF2-40B4-BE49-F238E27FC236}">
                <a16:creationId xmlns:a16="http://schemas.microsoft.com/office/drawing/2014/main" id="{E003C209-5E82-2233-3E33-240D79A52808}"/>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343857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9" name="Picture 36">
            <a:extLst>
              <a:ext uri="{FF2B5EF4-FFF2-40B4-BE49-F238E27FC236}">
                <a16:creationId xmlns:a16="http://schemas.microsoft.com/office/drawing/2014/main" id="{0EB3A360-5CF3-DEED-074B-753BAB7BA2D5}"/>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4" name="Subtítulo 2"/>
          <p:cNvSpPr txBox="1">
            <a:spLocks/>
          </p:cNvSpPr>
          <p:nvPr/>
        </p:nvSpPr>
        <p:spPr>
          <a:xfrm>
            <a:off x="239230" y="71709"/>
            <a:ext cx="3649030"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800" b="1" dirty="0">
                <a:solidFill>
                  <a:schemeClr val="accent2">
                    <a:lumMod val="50000"/>
                  </a:schemeClr>
                </a:solidFill>
              </a:rPr>
              <a:t>MOCHILA Y MATERIAL ESCOLAR</a:t>
            </a:r>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79418" y="829666"/>
            <a:ext cx="5049877" cy="991855"/>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400" dirty="0">
                <a:solidFill>
                  <a:schemeClr val="tx1"/>
                </a:solidFill>
              </a:rPr>
              <a:t>Cantidad de Unidades Educativas Fiscales y de Convenio, Centros de Educación Especial y Centros de Educación Alternativa  beneficiadas</a:t>
            </a:r>
            <a:endParaRPr lang="es-419" sz="14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424636783"/>
              </p:ext>
            </p:extLst>
          </p:nvPr>
        </p:nvGraphicFramePr>
        <p:xfrm>
          <a:off x="2111718" y="1856121"/>
          <a:ext cx="3660320" cy="3272285"/>
        </p:xfrm>
        <a:graphic>
          <a:graphicData uri="http://schemas.openxmlformats.org/drawingml/2006/table">
            <a:tbl>
              <a:tblPr firstRow="1" firstCol="1" bandRow="1"/>
              <a:tblGrid>
                <a:gridCol w="1613156">
                  <a:extLst>
                    <a:ext uri="{9D8B030D-6E8A-4147-A177-3AD203B41FA5}">
                      <a16:colId xmlns:a16="http://schemas.microsoft.com/office/drawing/2014/main" val="20000"/>
                    </a:ext>
                  </a:extLst>
                </a:gridCol>
                <a:gridCol w="2047164">
                  <a:extLst>
                    <a:ext uri="{9D8B030D-6E8A-4147-A177-3AD203B41FA5}">
                      <a16:colId xmlns:a16="http://schemas.microsoft.com/office/drawing/2014/main" val="20001"/>
                    </a:ext>
                  </a:extLst>
                </a:gridCol>
              </a:tblGrid>
              <a:tr h="456219">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MACRODISTRITO</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UNIDADES EDUCATIVAS BENEFICIADAS</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COTAHUMA</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62</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MAX PAREDES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53</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PERIFERICA</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59</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SAN ANTONIO</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44</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SUR</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CENTRO</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MALLASA</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0">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ZONGO</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11</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HAMPATURI</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12</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23449">
                <a:tc>
                  <a:txBody>
                    <a:bodyPr/>
                    <a:lstStyle/>
                    <a:p>
                      <a:pPr algn="ctr">
                        <a:lnSpc>
                          <a:spcPct val="115000"/>
                        </a:lnSpc>
                        <a:spcAft>
                          <a:spcPts val="0"/>
                        </a:spcAft>
                      </a:pPr>
                      <a:r>
                        <a:rPr lang="es-BO" sz="1400" b="1">
                          <a:solidFill>
                            <a:srgbClr val="000000"/>
                          </a:solidFill>
                          <a:effectLst/>
                          <a:latin typeface="+mn-lt"/>
                          <a:ea typeface="Times New Roman" panose="02020603050405020304" pitchFamily="18" charset="0"/>
                          <a:cs typeface="Calibri" panose="020F0502020204030204" pitchFamily="34" charset="0"/>
                        </a:rPr>
                        <a:t>TOTALES</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361</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801520703"/>
              </p:ext>
            </p:extLst>
          </p:nvPr>
        </p:nvGraphicFramePr>
        <p:xfrm>
          <a:off x="2070158" y="5230602"/>
          <a:ext cx="3701879" cy="1236922"/>
        </p:xfrm>
        <a:graphic>
          <a:graphicData uri="http://schemas.openxmlformats.org/drawingml/2006/table">
            <a:tbl>
              <a:tblPr firstRow="1" firstCol="1" bandRow="1"/>
              <a:tblGrid>
                <a:gridCol w="1164526">
                  <a:extLst>
                    <a:ext uri="{9D8B030D-6E8A-4147-A177-3AD203B41FA5}">
                      <a16:colId xmlns:a16="http://schemas.microsoft.com/office/drawing/2014/main" val="20000"/>
                    </a:ext>
                  </a:extLst>
                </a:gridCol>
                <a:gridCol w="2537353">
                  <a:extLst>
                    <a:ext uri="{9D8B030D-6E8A-4147-A177-3AD203B41FA5}">
                      <a16:colId xmlns:a16="http://schemas.microsoft.com/office/drawing/2014/main" val="20001"/>
                    </a:ext>
                  </a:extLst>
                </a:gridCol>
              </a:tblGrid>
              <a:tr h="292100">
                <a:tc>
                  <a:txBody>
                    <a:bodyPr/>
                    <a:lstStyle/>
                    <a:p>
                      <a:pPr>
                        <a:lnSpc>
                          <a:spcPct val="115000"/>
                        </a:lnSpc>
                      </a:pPr>
                      <a:endParaRPr lang="es-419" sz="2400" dirty="0">
                        <a:effectLst/>
                        <a:latin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CENTROS BENEFICIADOS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67633">
                <a:tc>
                  <a:txBody>
                    <a:bodyPr/>
                    <a:lstStyle/>
                    <a:p>
                      <a:pPr algn="ctr">
                        <a:lnSpc>
                          <a:spcPct val="115000"/>
                        </a:lnSpc>
                        <a:spcAft>
                          <a:spcPts val="0"/>
                        </a:spcAft>
                      </a:pPr>
                      <a:r>
                        <a:rPr lang="es-BO"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CEES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633">
                <a:tc>
                  <a:txBody>
                    <a:bodyPr/>
                    <a:lstStyle/>
                    <a:p>
                      <a:pPr algn="ctr">
                        <a:lnSpc>
                          <a:spcPct val="115000"/>
                        </a:lnSpc>
                        <a:spcAft>
                          <a:spcPts val="0"/>
                        </a:spcAft>
                      </a:pPr>
                      <a:r>
                        <a:rPr lang="es-BO"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CEAS  </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51</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7633">
                <a:tc>
                  <a:txBody>
                    <a:bodyPr/>
                    <a:lstStyle/>
                    <a:p>
                      <a:pPr algn="ctr">
                        <a:lnSpc>
                          <a:spcPct val="115000"/>
                        </a:lnSpc>
                        <a:spcAft>
                          <a:spcPts val="0"/>
                        </a:spcAft>
                      </a:pPr>
                      <a:r>
                        <a:rPr lang="es-BO"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TOTALES</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3"/>
                  </a:ext>
                </a:extLst>
              </a:tr>
            </a:tbl>
          </a:graphicData>
        </a:graphic>
      </p:graphicFrame>
      <p:pic>
        <p:nvPicPr>
          <p:cNvPr id="15" name="Imagen 14"/>
          <p:cNvPicPr/>
          <p:nvPr/>
        </p:nvPicPr>
        <p:blipFill rotWithShape="1">
          <a:blip r:embed="rId3"/>
          <a:srcRect l="7269" r="8890" b="6701"/>
          <a:stretch/>
        </p:blipFill>
        <p:spPr>
          <a:xfrm>
            <a:off x="6160714" y="749455"/>
            <a:ext cx="2133600" cy="2841295"/>
          </a:xfrm>
          <a:prstGeom prst="rect">
            <a:avLst/>
          </a:prstGeom>
        </p:spPr>
      </p:pic>
      <p:pic>
        <p:nvPicPr>
          <p:cNvPr id="16" name="Imagen 15"/>
          <p:cNvPicPr/>
          <p:nvPr/>
        </p:nvPicPr>
        <p:blipFill>
          <a:blip r:embed="rId4" cstate="print">
            <a:extLst>
              <a:ext uri="{28A0092B-C50C-407E-A947-70E740481C1C}">
                <a14:useLocalDpi xmlns:a14="http://schemas.microsoft.com/office/drawing/2010/main" val="0"/>
              </a:ext>
            </a:extLst>
          </a:blip>
          <a:stretch>
            <a:fillRect/>
          </a:stretch>
        </p:blipFill>
        <p:spPr>
          <a:xfrm>
            <a:off x="8700869" y="669726"/>
            <a:ext cx="2481292" cy="2962401"/>
          </a:xfrm>
          <a:prstGeom prst="rect">
            <a:avLst/>
          </a:prstGeom>
        </p:spPr>
      </p:pic>
      <p:sp>
        <p:nvSpPr>
          <p:cNvPr id="17" name="Subtítulo 2">
            <a:extLst>
              <a:ext uri="{FF2B5EF4-FFF2-40B4-BE49-F238E27FC236}">
                <a16:creationId xmlns:a16="http://schemas.microsoft.com/office/drawing/2014/main" id="{4D0B2F07-FC8E-D89C-3F45-95CD2941DBE2}"/>
              </a:ext>
            </a:extLst>
          </p:cNvPr>
          <p:cNvSpPr txBox="1">
            <a:spLocks/>
          </p:cNvSpPr>
          <p:nvPr/>
        </p:nvSpPr>
        <p:spPr>
          <a:xfrm>
            <a:off x="8498344" y="767900"/>
            <a:ext cx="906244" cy="333990"/>
          </a:xfrm>
          <a:prstGeom prst="rect">
            <a:avLst/>
          </a:prstGeom>
          <a:solidFill>
            <a:schemeClr val="bg1"/>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PRIMARIA</a:t>
            </a:r>
            <a:endParaRPr lang="es-419" sz="1200" b="1" dirty="0">
              <a:solidFill>
                <a:srgbClr val="FF2F92"/>
              </a:solidFill>
            </a:endParaRPr>
          </a:p>
        </p:txBody>
      </p:sp>
      <p:pic>
        <p:nvPicPr>
          <p:cNvPr id="18" name="Imagen 17"/>
          <p:cNvPicPr/>
          <p:nvPr/>
        </p:nvPicPr>
        <p:blipFill rotWithShape="1">
          <a:blip r:embed="rId5" cstate="print">
            <a:extLst>
              <a:ext uri="{28A0092B-C50C-407E-A947-70E740481C1C}">
                <a14:useLocalDpi xmlns:a14="http://schemas.microsoft.com/office/drawing/2010/main" val="0"/>
              </a:ext>
            </a:extLst>
          </a:blip>
          <a:srcRect l="1890" t="1852" r="-1" b="1"/>
          <a:stretch/>
        </p:blipFill>
        <p:spPr bwMode="auto">
          <a:xfrm>
            <a:off x="5961808" y="4198055"/>
            <a:ext cx="2603845" cy="1811469"/>
          </a:xfrm>
          <a:prstGeom prst="rect">
            <a:avLst/>
          </a:prstGeom>
          <a:ln>
            <a:noFill/>
          </a:ln>
          <a:extLst>
            <a:ext uri="{53640926-AAD7-44D8-BBD7-CCE9431645EC}">
              <a14:shadowObscured xmlns:a14="http://schemas.microsoft.com/office/drawing/2010/main"/>
            </a:ext>
          </a:extLst>
        </p:spPr>
      </p:pic>
      <p:sp>
        <p:nvSpPr>
          <p:cNvPr id="19" name="Subtítulo 2">
            <a:extLst>
              <a:ext uri="{FF2B5EF4-FFF2-40B4-BE49-F238E27FC236}">
                <a16:creationId xmlns:a16="http://schemas.microsoft.com/office/drawing/2014/main" id="{4D0B2F07-FC8E-D89C-3F45-95CD2941DBE2}"/>
              </a:ext>
            </a:extLst>
          </p:cNvPr>
          <p:cNvSpPr txBox="1">
            <a:spLocks/>
          </p:cNvSpPr>
          <p:nvPr/>
        </p:nvSpPr>
        <p:spPr>
          <a:xfrm>
            <a:off x="6344131" y="6236492"/>
            <a:ext cx="601082" cy="296190"/>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CEAS</a:t>
            </a:r>
            <a:endParaRPr lang="es-419" sz="1200" b="1" dirty="0">
              <a:solidFill>
                <a:srgbClr val="FF2F92"/>
              </a:solidFill>
            </a:endParaRPr>
          </a:p>
        </p:txBody>
      </p:sp>
      <p:pic>
        <p:nvPicPr>
          <p:cNvPr id="20" name="Imagen 19"/>
          <p:cNvPicPr/>
          <p:nvPr/>
        </p:nvPicPr>
        <p:blipFill rotWithShape="1">
          <a:blip r:embed="rId6"/>
          <a:srcRect r="11831"/>
          <a:stretch/>
        </p:blipFill>
        <p:spPr>
          <a:xfrm>
            <a:off x="8808049" y="3492264"/>
            <a:ext cx="2705531" cy="3294743"/>
          </a:xfrm>
          <a:prstGeom prst="rect">
            <a:avLst/>
          </a:prstGeom>
        </p:spPr>
      </p:pic>
      <p:sp>
        <p:nvSpPr>
          <p:cNvPr id="21" name="Subtítulo 2">
            <a:extLst>
              <a:ext uri="{FF2B5EF4-FFF2-40B4-BE49-F238E27FC236}">
                <a16:creationId xmlns:a16="http://schemas.microsoft.com/office/drawing/2014/main" id="{4D0B2F07-FC8E-D89C-3F45-95CD2941DBE2}"/>
              </a:ext>
            </a:extLst>
          </p:cNvPr>
          <p:cNvSpPr txBox="1">
            <a:spLocks/>
          </p:cNvSpPr>
          <p:nvPr/>
        </p:nvSpPr>
        <p:spPr>
          <a:xfrm>
            <a:off x="8848193" y="6380300"/>
            <a:ext cx="1251697" cy="304765"/>
          </a:xfrm>
          <a:prstGeom prst="rect">
            <a:avLst/>
          </a:prstGeom>
          <a:solidFill>
            <a:schemeClr val="bg1"/>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SECUNDARIA</a:t>
            </a:r>
            <a:endParaRPr lang="es-419" sz="1200" b="1" dirty="0">
              <a:solidFill>
                <a:srgbClr val="FF2F92"/>
              </a:solidFill>
            </a:endParaRPr>
          </a:p>
        </p:txBody>
      </p:sp>
      <p:sp>
        <p:nvSpPr>
          <p:cNvPr id="3" name="Subtítulo 2">
            <a:extLst>
              <a:ext uri="{FF2B5EF4-FFF2-40B4-BE49-F238E27FC236}">
                <a16:creationId xmlns:a16="http://schemas.microsoft.com/office/drawing/2014/main" id="{2997E403-9FC3-881E-D236-A525D52F3883}"/>
              </a:ext>
            </a:extLst>
          </p:cNvPr>
          <p:cNvSpPr txBox="1">
            <a:spLocks/>
          </p:cNvSpPr>
          <p:nvPr/>
        </p:nvSpPr>
        <p:spPr>
          <a:xfrm>
            <a:off x="779418" y="471991"/>
            <a:ext cx="8298254"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2025</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7" name="Rectángulo 6">
            <a:extLst>
              <a:ext uri="{FF2B5EF4-FFF2-40B4-BE49-F238E27FC236}">
                <a16:creationId xmlns:a16="http://schemas.microsoft.com/office/drawing/2014/main" id="{49203E64-E001-7197-9EA0-06C577134F81}"/>
              </a:ext>
            </a:extLst>
          </p:cNvPr>
          <p:cNvSpPr/>
          <p:nvPr/>
        </p:nvSpPr>
        <p:spPr>
          <a:xfrm>
            <a:off x="711118" y="495254"/>
            <a:ext cx="68300" cy="1326268"/>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Imagen 7">
            <a:extLst>
              <a:ext uri="{FF2B5EF4-FFF2-40B4-BE49-F238E27FC236}">
                <a16:creationId xmlns:a16="http://schemas.microsoft.com/office/drawing/2014/main" id="{B86D2D19-53BC-18F7-3DD2-0DB79C938F01}"/>
              </a:ext>
            </a:extLst>
          </p:cNvPr>
          <p:cNvPicPr>
            <a:picLocks noChangeAspect="1"/>
          </p:cNvPicPr>
          <p:nvPr/>
        </p:nvPicPr>
        <p:blipFill>
          <a:blip r:embed="rId7">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1166826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B83CA78E-CB42-E8AE-3056-774343FC683F}"/>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4" name="Subtítulo 2"/>
          <p:cNvSpPr txBox="1">
            <a:spLocks/>
          </p:cNvSpPr>
          <p:nvPr/>
        </p:nvSpPr>
        <p:spPr>
          <a:xfrm>
            <a:off x="239230" y="71709"/>
            <a:ext cx="3649030"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800" b="1" dirty="0">
                <a:solidFill>
                  <a:schemeClr val="accent2">
                    <a:lumMod val="50000"/>
                  </a:schemeClr>
                </a:solidFill>
              </a:rPr>
              <a:t>MOCHILA Y MATERIAL ESCOLAR</a:t>
            </a:r>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79418" y="897204"/>
            <a:ext cx="7956356" cy="794415"/>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800" dirty="0">
                <a:solidFill>
                  <a:schemeClr val="tx1"/>
                </a:solidFill>
              </a:rPr>
              <a:t>Cantidad de beneficiarios de Unidades Educativas Fiscales y de Convenio, Centros de Educación Especial y Centros de Educación Alternativa  beneficiadas, por nivel.</a:t>
            </a:r>
            <a:endParaRPr lang="es-419" sz="1800"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036910922"/>
              </p:ext>
            </p:extLst>
          </p:nvPr>
        </p:nvGraphicFramePr>
        <p:xfrm>
          <a:off x="1389100" y="1864252"/>
          <a:ext cx="10234455" cy="3165925"/>
        </p:xfrm>
        <a:graphic>
          <a:graphicData uri="http://schemas.openxmlformats.org/drawingml/2006/table">
            <a:tbl>
              <a:tblPr firstRow="1" firstCol="1" bandRow="1">
                <a:tableStyleId>{E8034E78-7F5D-4C2E-B375-FC64B27BC917}</a:tableStyleId>
              </a:tblPr>
              <a:tblGrid>
                <a:gridCol w="3739023">
                  <a:extLst>
                    <a:ext uri="{9D8B030D-6E8A-4147-A177-3AD203B41FA5}">
                      <a16:colId xmlns:a16="http://schemas.microsoft.com/office/drawing/2014/main" val="20000"/>
                    </a:ext>
                  </a:extLst>
                </a:gridCol>
                <a:gridCol w="951070">
                  <a:extLst>
                    <a:ext uri="{9D8B030D-6E8A-4147-A177-3AD203B41FA5}">
                      <a16:colId xmlns:a16="http://schemas.microsoft.com/office/drawing/2014/main" val="20001"/>
                    </a:ext>
                  </a:extLst>
                </a:gridCol>
                <a:gridCol w="1108649">
                  <a:extLst>
                    <a:ext uri="{9D8B030D-6E8A-4147-A177-3AD203B41FA5}">
                      <a16:colId xmlns:a16="http://schemas.microsoft.com/office/drawing/2014/main" val="20002"/>
                    </a:ext>
                  </a:extLst>
                </a:gridCol>
                <a:gridCol w="1426044">
                  <a:extLst>
                    <a:ext uri="{9D8B030D-6E8A-4147-A177-3AD203B41FA5}">
                      <a16:colId xmlns:a16="http://schemas.microsoft.com/office/drawing/2014/main" val="20003"/>
                    </a:ext>
                  </a:extLst>
                </a:gridCol>
                <a:gridCol w="1575801">
                  <a:extLst>
                    <a:ext uri="{9D8B030D-6E8A-4147-A177-3AD203B41FA5}">
                      <a16:colId xmlns:a16="http://schemas.microsoft.com/office/drawing/2014/main" val="20004"/>
                    </a:ext>
                  </a:extLst>
                </a:gridCol>
                <a:gridCol w="1433868">
                  <a:extLst>
                    <a:ext uri="{9D8B030D-6E8A-4147-A177-3AD203B41FA5}">
                      <a16:colId xmlns:a16="http://schemas.microsoft.com/office/drawing/2014/main" val="20005"/>
                    </a:ext>
                  </a:extLst>
                </a:gridCol>
              </a:tblGrid>
              <a:tr h="404500">
                <a:tc>
                  <a:txBody>
                    <a:bodyPr/>
                    <a:lstStyle/>
                    <a:p>
                      <a:pPr algn="ctr">
                        <a:lnSpc>
                          <a:spcPct val="115000"/>
                        </a:lnSpc>
                        <a:spcAft>
                          <a:spcPts val="0"/>
                        </a:spcAft>
                      </a:pPr>
                      <a:r>
                        <a:rPr lang="es-BO" sz="1600" b="1" dirty="0">
                          <a:solidFill>
                            <a:srgbClr val="000000"/>
                          </a:solidFill>
                          <a:effectLst/>
                        </a:rPr>
                        <a:t>MACRODISTRITO</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600" b="1" dirty="0">
                          <a:solidFill>
                            <a:srgbClr val="000000"/>
                          </a:solidFill>
                          <a:effectLst/>
                        </a:rPr>
                        <a:t>INICIAL</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600" b="1" dirty="0">
                          <a:solidFill>
                            <a:srgbClr val="000000"/>
                          </a:solidFill>
                          <a:effectLst/>
                        </a:rPr>
                        <a:t>PRIMARIO </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600" b="1">
                          <a:solidFill>
                            <a:srgbClr val="000000"/>
                          </a:solidFill>
                          <a:effectLst/>
                        </a:rPr>
                        <a:t>SECUNDARIO</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600" b="1" dirty="0" err="1">
                          <a:solidFill>
                            <a:srgbClr val="000000"/>
                          </a:solidFill>
                          <a:effectLst/>
                        </a:rPr>
                        <a:t>CEAs</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600" b="1" dirty="0">
                          <a:solidFill>
                            <a:srgbClr val="000000"/>
                          </a:solidFill>
                          <a:effectLst/>
                        </a:rPr>
                        <a:t>TOTAL, DE BENEFICIARIOS </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202250">
                <a:tc>
                  <a:txBody>
                    <a:bodyPr/>
                    <a:lstStyle/>
                    <a:p>
                      <a:pPr algn="l">
                        <a:lnSpc>
                          <a:spcPct val="115000"/>
                        </a:lnSpc>
                        <a:spcAft>
                          <a:spcPts val="0"/>
                        </a:spcAft>
                      </a:pPr>
                      <a:r>
                        <a:rPr lang="es-BO" sz="1600" dirty="0">
                          <a:solidFill>
                            <a:srgbClr val="000000"/>
                          </a:solidFill>
                          <a:effectLst/>
                        </a:rPr>
                        <a:t>COTAHUMA</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2.523</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8.439</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8.866</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19.828</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02250">
                <a:tc>
                  <a:txBody>
                    <a:bodyPr/>
                    <a:lstStyle/>
                    <a:p>
                      <a:pPr algn="l">
                        <a:lnSpc>
                          <a:spcPct val="115000"/>
                        </a:lnSpc>
                        <a:spcAft>
                          <a:spcPts val="0"/>
                        </a:spcAft>
                      </a:pPr>
                      <a:r>
                        <a:rPr lang="es-BO" sz="1600" dirty="0">
                          <a:solidFill>
                            <a:srgbClr val="000000"/>
                          </a:solidFill>
                          <a:effectLst/>
                        </a:rPr>
                        <a:t>MAX PAREDES</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2.093</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7.885</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7.465</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17.443</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2250">
                <a:tc>
                  <a:txBody>
                    <a:bodyPr/>
                    <a:lstStyle/>
                    <a:p>
                      <a:pPr algn="l">
                        <a:lnSpc>
                          <a:spcPct val="115000"/>
                        </a:lnSpc>
                        <a:spcAft>
                          <a:spcPts val="0"/>
                        </a:spcAft>
                      </a:pPr>
                      <a:r>
                        <a:rPr lang="es-BO" sz="1600" dirty="0">
                          <a:solidFill>
                            <a:srgbClr val="000000"/>
                          </a:solidFill>
                          <a:effectLst/>
                        </a:rPr>
                        <a:t>PERIFERICA</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2.218</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9.400</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9.964</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21.582</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2250">
                <a:tc>
                  <a:txBody>
                    <a:bodyPr/>
                    <a:lstStyle/>
                    <a:p>
                      <a:pPr algn="l">
                        <a:lnSpc>
                          <a:spcPct val="115000"/>
                        </a:lnSpc>
                        <a:spcAft>
                          <a:spcPts val="0"/>
                        </a:spcAft>
                      </a:pPr>
                      <a:r>
                        <a:rPr lang="es-BO" sz="1600" dirty="0">
                          <a:solidFill>
                            <a:srgbClr val="000000"/>
                          </a:solidFill>
                          <a:effectLst/>
                        </a:rPr>
                        <a:t>SAN ANTONIO</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1.556</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6.788</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6.165</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14.509</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02250">
                <a:tc>
                  <a:txBody>
                    <a:bodyPr/>
                    <a:lstStyle/>
                    <a:p>
                      <a:pPr algn="l">
                        <a:lnSpc>
                          <a:spcPct val="115000"/>
                        </a:lnSpc>
                        <a:spcAft>
                          <a:spcPts val="0"/>
                        </a:spcAft>
                      </a:pPr>
                      <a:r>
                        <a:rPr lang="es-BO" sz="1600" dirty="0">
                          <a:solidFill>
                            <a:srgbClr val="000000"/>
                          </a:solidFill>
                          <a:effectLst/>
                        </a:rPr>
                        <a:t>SUR</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2.195</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8.299</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9.024</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19.518</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202250">
                <a:tc>
                  <a:txBody>
                    <a:bodyPr/>
                    <a:lstStyle/>
                    <a:p>
                      <a:pPr algn="l">
                        <a:lnSpc>
                          <a:spcPct val="115000"/>
                        </a:lnSpc>
                        <a:spcAft>
                          <a:spcPts val="0"/>
                        </a:spcAft>
                      </a:pPr>
                      <a:r>
                        <a:rPr lang="es-BO" sz="1600" dirty="0">
                          <a:solidFill>
                            <a:srgbClr val="000000"/>
                          </a:solidFill>
                          <a:effectLst/>
                        </a:rPr>
                        <a:t>CENTRO</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2.257</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10.087</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13.557</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25.901</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202250">
                <a:tc>
                  <a:txBody>
                    <a:bodyPr/>
                    <a:lstStyle/>
                    <a:p>
                      <a:pPr algn="l">
                        <a:lnSpc>
                          <a:spcPct val="115000"/>
                        </a:lnSpc>
                        <a:spcAft>
                          <a:spcPts val="0"/>
                        </a:spcAft>
                      </a:pPr>
                      <a:r>
                        <a:rPr lang="es-BO" sz="1600" dirty="0">
                          <a:solidFill>
                            <a:srgbClr val="000000"/>
                          </a:solidFill>
                          <a:effectLst/>
                        </a:rPr>
                        <a:t>MALLASA</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144</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686</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718</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1.548</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202250">
                <a:tc>
                  <a:txBody>
                    <a:bodyPr/>
                    <a:lstStyle/>
                    <a:p>
                      <a:pPr algn="l">
                        <a:lnSpc>
                          <a:spcPct val="115000"/>
                        </a:lnSpc>
                        <a:spcAft>
                          <a:spcPts val="0"/>
                        </a:spcAft>
                      </a:pPr>
                      <a:r>
                        <a:rPr lang="es-BO" sz="1600" dirty="0">
                          <a:solidFill>
                            <a:srgbClr val="000000"/>
                          </a:solidFill>
                          <a:effectLst/>
                        </a:rPr>
                        <a:t>CENTROS DE EDUCACIÓN ESPECIAL</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353</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21</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 -</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a:solidFill>
                            <a:srgbClr val="000000"/>
                          </a:solidFill>
                          <a:effectLst/>
                        </a:rPr>
                        <a:t>374</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217320">
                <a:tc>
                  <a:txBody>
                    <a:bodyPr/>
                    <a:lstStyle/>
                    <a:p>
                      <a:pPr algn="l">
                        <a:lnSpc>
                          <a:spcPct val="115000"/>
                        </a:lnSpc>
                        <a:spcAft>
                          <a:spcPts val="0"/>
                        </a:spcAft>
                      </a:pPr>
                      <a:r>
                        <a:rPr lang="es-BO" sz="1600" dirty="0">
                          <a:solidFill>
                            <a:srgbClr val="000000"/>
                          </a:solidFill>
                          <a:effectLst/>
                        </a:rPr>
                        <a:t>CENTROS DE EDUCACION ALTERNATIVA</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 </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 -</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 -</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10.457</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dirty="0">
                          <a:solidFill>
                            <a:srgbClr val="000000"/>
                          </a:solidFill>
                          <a:effectLst/>
                        </a:rPr>
                        <a:t>10.457</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208595">
                <a:tc>
                  <a:txBody>
                    <a:bodyPr/>
                    <a:lstStyle/>
                    <a:p>
                      <a:pPr algn="r">
                        <a:lnSpc>
                          <a:spcPct val="115000"/>
                        </a:lnSpc>
                        <a:spcAft>
                          <a:spcPts val="0"/>
                        </a:spcAft>
                      </a:pPr>
                      <a:r>
                        <a:rPr lang="es-BO" sz="1600" b="1">
                          <a:solidFill>
                            <a:srgbClr val="000000"/>
                          </a:solidFill>
                          <a:effectLst/>
                        </a:rPr>
                        <a:t>TOTALES</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b="1">
                          <a:solidFill>
                            <a:srgbClr val="000000"/>
                          </a:solidFill>
                          <a:effectLst/>
                        </a:rPr>
                        <a:t>12.986</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b="1">
                          <a:solidFill>
                            <a:srgbClr val="000000"/>
                          </a:solidFill>
                          <a:effectLst/>
                        </a:rPr>
                        <a:t>51.937</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b="1">
                          <a:solidFill>
                            <a:srgbClr val="000000"/>
                          </a:solidFill>
                          <a:effectLst/>
                        </a:rPr>
                        <a:t>55.780</a:t>
                      </a:r>
                      <a:endParaRPr lang="es-419" sz="2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600" b="1" dirty="0">
                          <a:solidFill>
                            <a:srgbClr val="000000"/>
                          </a:solidFill>
                          <a:effectLst/>
                        </a:rPr>
                        <a:t>10.457</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600" b="1" dirty="0">
                          <a:solidFill>
                            <a:srgbClr val="000000"/>
                          </a:solidFill>
                          <a:effectLst/>
                        </a:rPr>
                        <a:t>131.160</a:t>
                      </a:r>
                      <a:endParaRPr lang="es-419" sz="2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763869023"/>
              </p:ext>
            </p:extLst>
          </p:nvPr>
        </p:nvGraphicFramePr>
        <p:xfrm>
          <a:off x="4179204" y="5216078"/>
          <a:ext cx="7444351" cy="1375380"/>
        </p:xfrm>
        <a:graphic>
          <a:graphicData uri="http://schemas.openxmlformats.org/drawingml/2006/table">
            <a:tbl>
              <a:tblPr firstRow="1" firstCol="1" bandRow="1">
                <a:tableStyleId>{E8034E78-7F5D-4C2E-B375-FC64B27BC917}</a:tableStyleId>
              </a:tblPr>
              <a:tblGrid>
                <a:gridCol w="2288256">
                  <a:extLst>
                    <a:ext uri="{9D8B030D-6E8A-4147-A177-3AD203B41FA5}">
                      <a16:colId xmlns:a16="http://schemas.microsoft.com/office/drawing/2014/main" val="20000"/>
                    </a:ext>
                  </a:extLst>
                </a:gridCol>
                <a:gridCol w="974714">
                  <a:extLst>
                    <a:ext uri="{9D8B030D-6E8A-4147-A177-3AD203B41FA5}">
                      <a16:colId xmlns:a16="http://schemas.microsoft.com/office/drawing/2014/main" val="20001"/>
                    </a:ext>
                  </a:extLst>
                </a:gridCol>
                <a:gridCol w="1243113">
                  <a:extLst>
                    <a:ext uri="{9D8B030D-6E8A-4147-A177-3AD203B41FA5}">
                      <a16:colId xmlns:a16="http://schemas.microsoft.com/office/drawing/2014/main" val="20002"/>
                    </a:ext>
                  </a:extLst>
                </a:gridCol>
                <a:gridCol w="1228988">
                  <a:extLst>
                    <a:ext uri="{9D8B030D-6E8A-4147-A177-3AD203B41FA5}">
                      <a16:colId xmlns:a16="http://schemas.microsoft.com/office/drawing/2014/main" val="20003"/>
                    </a:ext>
                  </a:extLst>
                </a:gridCol>
                <a:gridCol w="1709280">
                  <a:extLst>
                    <a:ext uri="{9D8B030D-6E8A-4147-A177-3AD203B41FA5}">
                      <a16:colId xmlns:a16="http://schemas.microsoft.com/office/drawing/2014/main" val="20004"/>
                    </a:ext>
                  </a:extLst>
                </a:gridCol>
              </a:tblGrid>
              <a:tr h="546721">
                <a:tc>
                  <a:txBody>
                    <a:bodyPr/>
                    <a:lstStyle/>
                    <a:p>
                      <a:pPr algn="ctr">
                        <a:lnSpc>
                          <a:spcPct val="115000"/>
                        </a:lnSpc>
                        <a:spcAft>
                          <a:spcPts val="0"/>
                        </a:spcAft>
                      </a:pPr>
                      <a:r>
                        <a:rPr lang="es-BO" sz="1400" b="1" dirty="0">
                          <a:solidFill>
                            <a:srgbClr val="000000"/>
                          </a:solidFill>
                          <a:effectLst/>
                        </a:rPr>
                        <a:t>MACRODISTRITO</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400" b="1" dirty="0">
                          <a:solidFill>
                            <a:srgbClr val="000000"/>
                          </a:solidFill>
                          <a:effectLst/>
                        </a:rPr>
                        <a:t>INICIAL</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400" b="1" dirty="0">
                          <a:solidFill>
                            <a:srgbClr val="000000"/>
                          </a:solidFill>
                          <a:effectLst/>
                        </a:rPr>
                        <a:t>PRIMARIO </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400" b="1" dirty="0">
                          <a:solidFill>
                            <a:srgbClr val="000000"/>
                          </a:solidFill>
                          <a:effectLst/>
                        </a:rPr>
                        <a:t>SECUNDARIO</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BO" sz="1400" b="1" dirty="0">
                          <a:solidFill>
                            <a:srgbClr val="000000"/>
                          </a:solidFill>
                          <a:effectLst/>
                        </a:rPr>
                        <a:t>TOTAL, DE BENEFICIARIOS </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273361">
                <a:tc>
                  <a:txBody>
                    <a:bodyPr/>
                    <a:lstStyle/>
                    <a:p>
                      <a:pPr algn="l">
                        <a:lnSpc>
                          <a:spcPct val="115000"/>
                        </a:lnSpc>
                        <a:spcAft>
                          <a:spcPts val="0"/>
                        </a:spcAft>
                      </a:pPr>
                      <a:r>
                        <a:rPr lang="es-419" sz="1400" dirty="0">
                          <a:solidFill>
                            <a:srgbClr val="000000"/>
                          </a:solidFill>
                          <a:effectLst/>
                        </a:rPr>
                        <a:t>ZONGO</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48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128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135</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311</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73361">
                <a:tc>
                  <a:txBody>
                    <a:bodyPr/>
                    <a:lstStyle/>
                    <a:p>
                      <a:pPr algn="l">
                        <a:lnSpc>
                          <a:spcPct val="115000"/>
                        </a:lnSpc>
                        <a:spcAft>
                          <a:spcPts val="0"/>
                        </a:spcAft>
                      </a:pPr>
                      <a:r>
                        <a:rPr lang="es-419" sz="1400">
                          <a:solidFill>
                            <a:srgbClr val="000000"/>
                          </a:solidFill>
                          <a:effectLst/>
                        </a:rPr>
                        <a:t>HAMPATURI</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a:solidFill>
                            <a:srgbClr val="000000"/>
                          </a:solidFill>
                          <a:effectLst/>
                        </a:rPr>
                        <a:t>230</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766</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a:solidFill>
                            <a:srgbClr val="000000"/>
                          </a:solidFill>
                          <a:effectLst/>
                        </a:rPr>
                        <a:t>591</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dirty="0">
                          <a:solidFill>
                            <a:srgbClr val="000000"/>
                          </a:solidFill>
                          <a:effectLst/>
                        </a:rPr>
                        <a:t>1587</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81937">
                <a:tc>
                  <a:txBody>
                    <a:bodyPr/>
                    <a:lstStyle/>
                    <a:p>
                      <a:pPr algn="r">
                        <a:lnSpc>
                          <a:spcPct val="115000"/>
                        </a:lnSpc>
                        <a:spcAft>
                          <a:spcPts val="0"/>
                        </a:spcAft>
                      </a:pPr>
                      <a:r>
                        <a:rPr lang="es-BO" sz="1400" b="1">
                          <a:solidFill>
                            <a:srgbClr val="000000"/>
                          </a:solidFill>
                          <a:effectLst/>
                        </a:rPr>
                        <a:t>TOTALES</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b="1">
                          <a:solidFill>
                            <a:srgbClr val="000000"/>
                          </a:solidFill>
                          <a:effectLst/>
                        </a:rPr>
                        <a:t>278</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b="1">
                          <a:solidFill>
                            <a:srgbClr val="000000"/>
                          </a:solidFill>
                          <a:effectLst/>
                        </a:rPr>
                        <a:t>894</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b="1" dirty="0">
                          <a:solidFill>
                            <a:srgbClr val="000000"/>
                          </a:solidFill>
                          <a:effectLst/>
                        </a:rPr>
                        <a:t>726</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419" sz="1400" b="1" dirty="0">
                          <a:solidFill>
                            <a:srgbClr val="000000"/>
                          </a:solidFill>
                          <a:effectLst/>
                        </a:rPr>
                        <a:t>1898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p:sp>
        <p:nvSpPr>
          <p:cNvPr id="2" name="Subtítulo 2">
            <a:extLst>
              <a:ext uri="{FF2B5EF4-FFF2-40B4-BE49-F238E27FC236}">
                <a16:creationId xmlns:a16="http://schemas.microsoft.com/office/drawing/2014/main" id="{D54F0374-179B-DD92-5807-0E3CE8D18E51}"/>
              </a:ext>
            </a:extLst>
          </p:cNvPr>
          <p:cNvSpPr txBox="1">
            <a:spLocks/>
          </p:cNvSpPr>
          <p:nvPr/>
        </p:nvSpPr>
        <p:spPr>
          <a:xfrm>
            <a:off x="779418" y="471991"/>
            <a:ext cx="8298254"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chemeClr val="accent1"/>
                </a:solidFill>
                <a:latin typeface="Arial Black" panose="020B0A04020102020204" pitchFamily="34" charset="0"/>
              </a:rPr>
              <a:t>G</a:t>
            </a:r>
            <a:r>
              <a:rPr lang="es-ES" sz="2400" b="1" dirty="0">
                <a:solidFill>
                  <a:schemeClr val="accent1"/>
                </a:solidFill>
                <a:latin typeface="Arial Black" panose="020B0A04020102020204" pitchFamily="34" charset="0"/>
              </a:rPr>
              <a:t>ESTIÓN </a:t>
            </a:r>
            <a:r>
              <a:rPr lang="es-ES" sz="3200" b="1" dirty="0">
                <a:solidFill>
                  <a:schemeClr val="accent1"/>
                </a:solidFill>
                <a:latin typeface="Arial Black" panose="020B0A04020102020204" pitchFamily="34" charset="0"/>
              </a:rPr>
              <a:t>2025</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7" name="Rectángulo 6">
            <a:extLst>
              <a:ext uri="{FF2B5EF4-FFF2-40B4-BE49-F238E27FC236}">
                <a16:creationId xmlns:a16="http://schemas.microsoft.com/office/drawing/2014/main" id="{C8F6A1D3-D3E3-E7C1-1325-957605028DBD}"/>
              </a:ext>
            </a:extLst>
          </p:cNvPr>
          <p:cNvSpPr/>
          <p:nvPr/>
        </p:nvSpPr>
        <p:spPr>
          <a:xfrm>
            <a:off x="711118" y="495254"/>
            <a:ext cx="68300" cy="1196365"/>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9" name="Imagen 8">
            <a:extLst>
              <a:ext uri="{FF2B5EF4-FFF2-40B4-BE49-F238E27FC236}">
                <a16:creationId xmlns:a16="http://schemas.microsoft.com/office/drawing/2014/main" id="{0DA7F86B-72E8-8F4E-0F0C-3D1289E036F3}"/>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4053365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5F191F-20F8-2F02-877C-BC403648DD68}"/>
              </a:ext>
            </a:extLst>
          </p:cNvPr>
          <p:cNvSpPr txBox="1">
            <a:spLocks/>
          </p:cNvSpPr>
          <p:nvPr/>
        </p:nvSpPr>
        <p:spPr>
          <a:xfrm>
            <a:off x="3453323" y="2682447"/>
            <a:ext cx="7117492" cy="215988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4400" dirty="0">
                <a:ln w="0"/>
                <a:solidFill>
                  <a:schemeClr val="tx1"/>
                </a:solidFill>
                <a:effectLst>
                  <a:outerShdw blurRad="38100" dist="19050" dir="2700000" algn="tl" rotWithShape="0">
                    <a:schemeClr val="dk1">
                      <a:alpha val="40000"/>
                    </a:schemeClr>
                  </a:outerShdw>
                </a:effectLst>
              </a:rPr>
              <a:t>MOCHILA ESCOLAR GESTIÓN 2024</a:t>
            </a:r>
            <a:endParaRPr lang="es-BO" sz="4400" dirty="0">
              <a:ln w="0"/>
              <a:solidFill>
                <a:schemeClr val="tx1"/>
              </a:solidFill>
              <a:effectLst>
                <a:outerShdw blurRad="38100" dist="19050" dir="2700000" algn="tl" rotWithShape="0">
                  <a:schemeClr val="dk1">
                    <a:alpha val="40000"/>
                  </a:schemeClr>
                </a:outerShdw>
              </a:effectLst>
            </a:endParaRPr>
          </a:p>
        </p:txBody>
      </p:sp>
      <p:pic>
        <p:nvPicPr>
          <p:cNvPr id="3" name="Imagen 2">
            <a:extLst>
              <a:ext uri="{FF2B5EF4-FFF2-40B4-BE49-F238E27FC236}">
                <a16:creationId xmlns:a16="http://schemas.microsoft.com/office/drawing/2014/main" id="{64E1A465-DB8F-C227-C9A3-86B8D098B9D9}"/>
              </a:ext>
            </a:extLst>
          </p:cNvPr>
          <p:cNvPicPr>
            <a:picLocks noChangeAspect="1"/>
          </p:cNvPicPr>
          <p:nvPr/>
        </p:nvPicPr>
        <p:blipFill>
          <a:blip r:embed="rId2"/>
          <a:stretch>
            <a:fillRect/>
          </a:stretch>
        </p:blipFill>
        <p:spPr>
          <a:xfrm>
            <a:off x="122065" y="6009524"/>
            <a:ext cx="1758324" cy="698553"/>
          </a:xfrm>
          <a:prstGeom prst="rect">
            <a:avLst/>
          </a:prstGeom>
        </p:spPr>
      </p:pic>
      <p:pic>
        <p:nvPicPr>
          <p:cNvPr id="4" name="Imagen 3">
            <a:extLst>
              <a:ext uri="{FF2B5EF4-FFF2-40B4-BE49-F238E27FC236}">
                <a16:creationId xmlns:a16="http://schemas.microsoft.com/office/drawing/2014/main" id="{338353CB-B7DE-48E6-39E6-E49C58084E2A}"/>
              </a:ext>
            </a:extLst>
          </p:cNvPr>
          <p:cNvPicPr>
            <a:picLocks noChangeAspect="1"/>
          </p:cNvPicPr>
          <p:nvPr/>
        </p:nvPicPr>
        <p:blipFill>
          <a:blip r:embed="rId3"/>
          <a:stretch>
            <a:fillRect/>
          </a:stretch>
        </p:blipFill>
        <p:spPr>
          <a:xfrm>
            <a:off x="0" y="0"/>
            <a:ext cx="2430780" cy="6858000"/>
          </a:xfrm>
          <a:prstGeom prst="rect">
            <a:avLst/>
          </a:prstGeom>
        </p:spPr>
      </p:pic>
    </p:spTree>
    <p:extLst>
      <p:ext uri="{BB962C8B-B14F-4D97-AF65-F5344CB8AC3E}">
        <p14:creationId xmlns:p14="http://schemas.microsoft.com/office/powerpoint/2010/main" val="370083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6" name="Subtítulo 2">
            <a:extLst>
              <a:ext uri="{FF2B5EF4-FFF2-40B4-BE49-F238E27FC236}">
                <a16:creationId xmlns:a16="http://schemas.microsoft.com/office/drawing/2014/main" id="{4D0B2F07-FC8E-D89C-3F45-95CD2941DBE2}"/>
              </a:ext>
            </a:extLst>
          </p:cNvPr>
          <p:cNvSpPr txBox="1">
            <a:spLocks/>
          </p:cNvSpPr>
          <p:nvPr/>
        </p:nvSpPr>
        <p:spPr>
          <a:xfrm>
            <a:off x="779418" y="964895"/>
            <a:ext cx="10034483" cy="1478320"/>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419" sz="1800" dirty="0">
                <a:solidFill>
                  <a:schemeClr val="tx1"/>
                </a:solidFill>
              </a:rPr>
              <a:t>Contratación </a:t>
            </a:r>
            <a:r>
              <a:rPr lang="es-419" sz="1800" b="1" dirty="0">
                <a:solidFill>
                  <a:schemeClr val="tx1"/>
                </a:solidFill>
              </a:rPr>
              <a:t>“ADQUISICION DE MOCHILAS ESCOLARES PARA UNIDADES EDUCATIVAS FISCALES Y DE CONVENIO DE LOS NIVELES INICIAL, PRIMARIA, SECUNDARIA Y CENTROS DE EDUCACION ESPECIAL Y MORRALES PARA LOS CENTROS DE EDUCACION ALTERNATIVA GESTION 2024”, </a:t>
            </a:r>
            <a:r>
              <a:rPr lang="es-419" sz="1800" dirty="0">
                <a:solidFill>
                  <a:schemeClr val="tx1"/>
                </a:solidFill>
              </a:rPr>
              <a:t>será fue realizado mediante la modalidad de contratación directa A LA EMPRESA “SENATEX”</a:t>
            </a:r>
          </a:p>
        </p:txBody>
      </p:sp>
      <p:graphicFrame>
        <p:nvGraphicFramePr>
          <p:cNvPr id="3" name="Tabla 2"/>
          <p:cNvGraphicFramePr>
            <a:graphicFrameLocks noGrp="1"/>
          </p:cNvGraphicFramePr>
          <p:nvPr>
            <p:extLst>
              <p:ext uri="{D42A27DB-BD31-4B8C-83A1-F6EECF244321}">
                <p14:modId xmlns:p14="http://schemas.microsoft.com/office/powerpoint/2010/main" val="1281853614"/>
              </p:ext>
            </p:extLst>
          </p:nvPr>
        </p:nvGraphicFramePr>
        <p:xfrm>
          <a:off x="2470001" y="2757847"/>
          <a:ext cx="8343900" cy="2564686"/>
        </p:xfrm>
        <a:graphic>
          <a:graphicData uri="http://schemas.openxmlformats.org/drawingml/2006/table">
            <a:tbl>
              <a:tblPr/>
              <a:tblGrid>
                <a:gridCol w="3489321">
                  <a:extLst>
                    <a:ext uri="{9D8B030D-6E8A-4147-A177-3AD203B41FA5}">
                      <a16:colId xmlns:a16="http://schemas.microsoft.com/office/drawing/2014/main" val="20000"/>
                    </a:ext>
                  </a:extLst>
                </a:gridCol>
                <a:gridCol w="1349379">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558800">
                <a:tc>
                  <a:txBody>
                    <a:bodyPr/>
                    <a:lstStyle/>
                    <a:p>
                      <a:pPr algn="l">
                        <a:lnSpc>
                          <a:spcPct val="115000"/>
                        </a:lnSpc>
                        <a:spcAft>
                          <a:spcPts val="0"/>
                        </a:spcAft>
                      </a:pPr>
                      <a:r>
                        <a:rPr lang="es-ES" sz="1600" b="1" dirty="0">
                          <a:solidFill>
                            <a:srgbClr val="000000"/>
                          </a:solidFill>
                          <a:effectLst/>
                          <a:latin typeface="+mn-lt"/>
                          <a:ea typeface="Calibri" panose="020F0502020204030204" pitchFamily="34" charset="0"/>
                          <a:cs typeface="Times New Roman" panose="02020603050405020304" pitchFamily="18" charset="0"/>
                        </a:rPr>
                        <a:t>                  DETALLE</a:t>
                      </a:r>
                      <a:endParaRPr lang="es-419" sz="24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ES" sz="1600" b="1" dirty="0">
                          <a:solidFill>
                            <a:srgbClr val="000000"/>
                          </a:solidFill>
                          <a:effectLst/>
                          <a:latin typeface="+mn-lt"/>
                          <a:ea typeface="Calibri" panose="020F0502020204030204" pitchFamily="34" charset="0"/>
                          <a:cs typeface="Times New Roman" panose="02020603050405020304" pitchFamily="18" charset="0"/>
                        </a:rPr>
                        <a:t>PRECIO UNITARIO</a:t>
                      </a:r>
                      <a:endParaRPr lang="es-419" sz="24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ES" sz="1600" b="1" dirty="0">
                          <a:solidFill>
                            <a:srgbClr val="000000"/>
                          </a:solidFill>
                          <a:effectLst/>
                          <a:latin typeface="+mn-lt"/>
                          <a:ea typeface="Calibri" panose="020F0502020204030204" pitchFamily="34" charset="0"/>
                          <a:cs typeface="Times New Roman" panose="02020603050405020304" pitchFamily="18" charset="0"/>
                        </a:rPr>
                        <a:t>POBLACION                                       BENEFICIADA</a:t>
                      </a:r>
                      <a:endParaRPr lang="es-419" sz="24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just">
                        <a:lnSpc>
                          <a:spcPct val="115000"/>
                        </a:lnSpc>
                        <a:spcAft>
                          <a:spcPts val="0"/>
                        </a:spcAft>
                      </a:pPr>
                      <a:r>
                        <a:rPr lang="es-ES" sz="1600" b="1" dirty="0">
                          <a:solidFill>
                            <a:srgbClr val="000000"/>
                          </a:solidFill>
                          <a:effectLst/>
                          <a:latin typeface="+mn-lt"/>
                          <a:ea typeface="Calibri" panose="020F0502020204030204" pitchFamily="34" charset="0"/>
                          <a:cs typeface="Times New Roman" panose="02020603050405020304" pitchFamily="18" charset="0"/>
                        </a:rPr>
                        <a:t>     PRESUPUESTO</a:t>
                      </a:r>
                      <a:endParaRPr lang="es-419" sz="24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31023">
                <a:tc>
                  <a:txBody>
                    <a:bodyPr/>
                    <a:lstStyle/>
                    <a:p>
                      <a:pPr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 Mochila Inicial</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55</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15.401</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847.055,00</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8758">
                <a:tc>
                  <a:txBody>
                    <a:bodyPr/>
                    <a:lstStyle/>
                    <a:p>
                      <a:pPr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Mochila Primaria y Centros de Educación Especial</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55</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56.942</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3.131.810,00</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1023">
                <a:tc>
                  <a:txBody>
                    <a:bodyPr/>
                    <a:lstStyle/>
                    <a:p>
                      <a:pPr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Mochila Secundaria</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55</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57.352</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3.154.360,00</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1023">
                <a:tc>
                  <a:txBody>
                    <a:bodyPr/>
                    <a:lstStyle/>
                    <a:p>
                      <a:pPr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Centros de Educación Alternativa</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55</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a:solidFill>
                            <a:srgbClr val="000000"/>
                          </a:solidFill>
                          <a:effectLst/>
                          <a:latin typeface="+mn-lt"/>
                          <a:ea typeface="Calibri" panose="020F0502020204030204" pitchFamily="34" charset="0"/>
                          <a:cs typeface="Times New Roman" panose="02020603050405020304" pitchFamily="18" charset="0"/>
                        </a:rPr>
                        <a:t>9.000</a:t>
                      </a:r>
                      <a:endParaRPr lang="es-419" sz="280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9580" algn="l">
                        <a:lnSpc>
                          <a:spcPct val="115000"/>
                        </a:lnSpc>
                        <a:spcAft>
                          <a:spcPts val="0"/>
                        </a:spcAft>
                      </a:pPr>
                      <a:r>
                        <a:rPr lang="es-ES" sz="1800" dirty="0">
                          <a:solidFill>
                            <a:srgbClr val="000000"/>
                          </a:solidFill>
                          <a:effectLst/>
                          <a:latin typeface="+mn-lt"/>
                          <a:ea typeface="Calibri" panose="020F0502020204030204" pitchFamily="34" charset="0"/>
                          <a:cs typeface="Times New Roman" panose="02020603050405020304" pitchFamily="18" charset="0"/>
                        </a:rPr>
                        <a:t>495.000,00</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7775">
                <a:tc gridSpan="2">
                  <a:txBody>
                    <a:bodyPr/>
                    <a:lstStyle/>
                    <a:p>
                      <a:pPr marL="449580" algn="r">
                        <a:lnSpc>
                          <a:spcPct val="115000"/>
                        </a:lnSpc>
                        <a:spcAft>
                          <a:spcPts val="0"/>
                        </a:spcAft>
                      </a:pPr>
                      <a:r>
                        <a:rPr lang="es-ES" sz="1800" b="1" dirty="0">
                          <a:solidFill>
                            <a:srgbClr val="000000"/>
                          </a:solidFill>
                          <a:effectLst/>
                          <a:latin typeface="+mn-lt"/>
                          <a:ea typeface="Calibri" panose="020F0502020204030204" pitchFamily="34" charset="0"/>
                          <a:cs typeface="Times New Roman" panose="02020603050405020304" pitchFamily="18" charset="0"/>
                        </a:rPr>
                        <a:t>TOTAL</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hMerge="1">
                  <a:txBody>
                    <a:bodyPr/>
                    <a:lstStyle/>
                    <a:p>
                      <a:endParaRPr lang="es-419"/>
                    </a:p>
                  </a:txBody>
                  <a:tcPr/>
                </a:tc>
                <a:tc>
                  <a:txBody>
                    <a:bodyPr/>
                    <a:lstStyle/>
                    <a:p>
                      <a:pPr marL="449580" algn="l">
                        <a:lnSpc>
                          <a:spcPct val="115000"/>
                        </a:lnSpc>
                        <a:spcAft>
                          <a:spcPts val="0"/>
                        </a:spcAft>
                      </a:pPr>
                      <a:r>
                        <a:rPr lang="es-ES" sz="1800" b="1" dirty="0">
                          <a:solidFill>
                            <a:srgbClr val="000000"/>
                          </a:solidFill>
                          <a:effectLst/>
                          <a:latin typeface="+mn-lt"/>
                          <a:ea typeface="Calibri" panose="020F0502020204030204" pitchFamily="34" charset="0"/>
                          <a:cs typeface="Times New Roman" panose="02020603050405020304" pitchFamily="18" charset="0"/>
                        </a:rPr>
                        <a:t>138.695</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marL="449580" algn="l">
                        <a:lnSpc>
                          <a:spcPct val="115000"/>
                        </a:lnSpc>
                        <a:spcAft>
                          <a:spcPts val="0"/>
                        </a:spcAft>
                      </a:pPr>
                      <a:r>
                        <a:rPr lang="es-ES" sz="1800" b="1" dirty="0">
                          <a:solidFill>
                            <a:srgbClr val="000000"/>
                          </a:solidFill>
                          <a:effectLst/>
                          <a:latin typeface="+mn-lt"/>
                          <a:ea typeface="Calibri" panose="020F0502020204030204" pitchFamily="34" charset="0"/>
                          <a:cs typeface="Times New Roman" panose="02020603050405020304" pitchFamily="18" charset="0"/>
                        </a:rPr>
                        <a:t>7.628.225,00</a:t>
                      </a:r>
                      <a:endParaRPr lang="es-419" sz="28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5"/>
                  </a:ext>
                </a:extLst>
              </a:tr>
            </a:tbl>
          </a:graphicData>
        </a:graphic>
      </p:graphicFrame>
      <p:sp>
        <p:nvSpPr>
          <p:cNvPr id="2" name="Subtítulo 2">
            <a:extLst>
              <a:ext uri="{FF2B5EF4-FFF2-40B4-BE49-F238E27FC236}">
                <a16:creationId xmlns:a16="http://schemas.microsoft.com/office/drawing/2014/main" id="{DC738EDD-CF45-87A8-54E3-D362B6BF38F8}"/>
              </a:ext>
            </a:extLst>
          </p:cNvPr>
          <p:cNvSpPr txBox="1">
            <a:spLocks/>
          </p:cNvSpPr>
          <p:nvPr/>
        </p:nvSpPr>
        <p:spPr>
          <a:xfrm>
            <a:off x="779418" y="471991"/>
            <a:ext cx="85042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2024 </a:t>
            </a:r>
            <a:r>
              <a:rPr lang="es-ES" sz="2400" b="1" dirty="0">
                <a:solidFill>
                  <a:srgbClr val="03C2CC"/>
                </a:solidFill>
                <a:latin typeface="Arial Black" panose="020B0A04020102020204" pitchFamily="34" charset="0"/>
              </a:rPr>
              <a:t>– PROCESO DE CONTRATACIÓN</a:t>
            </a:r>
            <a:endParaRPr lang="es-BO" sz="2400" b="1" dirty="0">
              <a:solidFill>
                <a:srgbClr val="03C2CC"/>
              </a:solidFill>
              <a:latin typeface="Arial Black" panose="020B0A04020102020204" pitchFamily="34" charset="0"/>
            </a:endParaRPr>
          </a:p>
        </p:txBody>
      </p:sp>
      <p:sp>
        <p:nvSpPr>
          <p:cNvPr id="4" name="Rectángulo 3">
            <a:extLst>
              <a:ext uri="{FF2B5EF4-FFF2-40B4-BE49-F238E27FC236}">
                <a16:creationId xmlns:a16="http://schemas.microsoft.com/office/drawing/2014/main" id="{37434B1E-CD4D-32D2-290B-5BD6172B5A3E}"/>
              </a:ext>
            </a:extLst>
          </p:cNvPr>
          <p:cNvSpPr/>
          <p:nvPr/>
        </p:nvSpPr>
        <p:spPr>
          <a:xfrm>
            <a:off x="711118" y="495254"/>
            <a:ext cx="68300" cy="1947961"/>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7" name="Picture 36">
            <a:extLst>
              <a:ext uri="{FF2B5EF4-FFF2-40B4-BE49-F238E27FC236}">
                <a16:creationId xmlns:a16="http://schemas.microsoft.com/office/drawing/2014/main" id="{CEAAD4B0-CF26-8569-D0AB-6C80B4662F0C}"/>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8" name="Imagen 7">
            <a:extLst>
              <a:ext uri="{FF2B5EF4-FFF2-40B4-BE49-F238E27FC236}">
                <a16:creationId xmlns:a16="http://schemas.microsoft.com/office/drawing/2014/main" id="{79EA53B3-E1A2-96B7-6A6D-71C721005DD2}"/>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883020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356D4512-5DC1-A3A5-6443-8D10FA4DD33B}"/>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25" name="Imagen 24"/>
          <p:cNvPicPr/>
          <p:nvPr/>
        </p:nvPicPr>
        <p:blipFill rotWithShape="1">
          <a:blip r:embed="rId3" cstate="print">
            <a:extLst>
              <a:ext uri="{28A0092B-C50C-407E-A947-70E740481C1C}">
                <a14:useLocalDpi xmlns:a14="http://schemas.microsoft.com/office/drawing/2010/main" val="0"/>
              </a:ext>
            </a:extLst>
          </a:blip>
          <a:srcRect t="3193" r="7440" b="1935"/>
          <a:stretch/>
        </p:blipFill>
        <p:spPr bwMode="auto">
          <a:xfrm>
            <a:off x="9447790" y="3524974"/>
            <a:ext cx="2211994" cy="2550942"/>
          </a:xfrm>
          <a:prstGeom prst="rect">
            <a:avLst/>
          </a:prstGeom>
          <a:ln>
            <a:noFill/>
          </a:ln>
          <a:extLst>
            <a:ext uri="{53640926-AAD7-44D8-BBD7-CCE9431645EC}">
              <a14:shadowObscured xmlns:a14="http://schemas.microsoft.com/office/drawing/2010/main"/>
            </a:ext>
          </a:extLst>
        </p:spPr>
      </p:pic>
      <p:pic>
        <p:nvPicPr>
          <p:cNvPr id="26" name="Imagen 25"/>
          <p:cNvPicPr/>
          <p:nvPr/>
        </p:nvPicPr>
        <p:blipFill>
          <a:blip r:embed="rId4" cstate="print">
            <a:extLst>
              <a:ext uri="{28A0092B-C50C-407E-A947-70E740481C1C}">
                <a14:useLocalDpi xmlns:a14="http://schemas.microsoft.com/office/drawing/2010/main" val="0"/>
              </a:ext>
            </a:extLst>
          </a:blip>
          <a:stretch>
            <a:fillRect/>
          </a:stretch>
        </p:blipFill>
        <p:spPr>
          <a:xfrm>
            <a:off x="6237489" y="3923518"/>
            <a:ext cx="2946127" cy="1999181"/>
          </a:xfrm>
          <a:prstGeom prst="rect">
            <a:avLst/>
          </a:prstGeom>
        </p:spPr>
      </p:pic>
      <p:pic>
        <p:nvPicPr>
          <p:cNvPr id="24" name="Imagen 23"/>
          <p:cNvPicPr/>
          <p:nvPr/>
        </p:nvPicPr>
        <p:blipFill rotWithShape="1">
          <a:blip r:embed="rId5"/>
          <a:srcRect t="15478" r="9355"/>
          <a:stretch/>
        </p:blipFill>
        <p:spPr bwMode="auto">
          <a:xfrm>
            <a:off x="9236162" y="848652"/>
            <a:ext cx="2051267" cy="2550941"/>
          </a:xfrm>
          <a:prstGeom prst="rect">
            <a:avLst/>
          </a:prstGeom>
          <a:ln>
            <a:noFill/>
          </a:ln>
          <a:extLst>
            <a:ext uri="{53640926-AAD7-44D8-BBD7-CCE9431645EC}">
              <a14:shadowObscured xmlns:a14="http://schemas.microsoft.com/office/drawing/2010/main"/>
            </a:ext>
          </a:extLst>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76213" y="950867"/>
            <a:ext cx="4387887" cy="991855"/>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600" dirty="0">
                <a:solidFill>
                  <a:schemeClr val="tx1"/>
                </a:solidFill>
              </a:rPr>
              <a:t>Cantidad de Unidades Educativas Fiscales y de Convenio, Centros de Educación Especial y Centros de Educación Alternativa  beneficiadas</a:t>
            </a:r>
            <a:endParaRPr lang="es-419" sz="16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583328638"/>
              </p:ext>
            </p:extLst>
          </p:nvPr>
        </p:nvGraphicFramePr>
        <p:xfrm>
          <a:off x="1519280" y="1984145"/>
          <a:ext cx="3660320" cy="3278669"/>
        </p:xfrm>
        <a:graphic>
          <a:graphicData uri="http://schemas.openxmlformats.org/drawingml/2006/table">
            <a:tbl>
              <a:tblPr firstRow="1" firstCol="1" bandRow="1"/>
              <a:tblGrid>
                <a:gridCol w="1613156">
                  <a:extLst>
                    <a:ext uri="{9D8B030D-6E8A-4147-A177-3AD203B41FA5}">
                      <a16:colId xmlns:a16="http://schemas.microsoft.com/office/drawing/2014/main" val="20000"/>
                    </a:ext>
                  </a:extLst>
                </a:gridCol>
                <a:gridCol w="2047164">
                  <a:extLst>
                    <a:ext uri="{9D8B030D-6E8A-4147-A177-3AD203B41FA5}">
                      <a16:colId xmlns:a16="http://schemas.microsoft.com/office/drawing/2014/main" val="20001"/>
                    </a:ext>
                  </a:extLst>
                </a:gridCol>
              </a:tblGrid>
              <a:tr h="456219">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MACRODISTRITO</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UNIDADES EDUCATIVAS BENEFICIADAS</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COTAHUMA</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62</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MAX PAREDES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53</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PERIFERICA</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59</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SAN ANTONIO</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43</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5434">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SUR</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CENTRO</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68</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MALLASA</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6</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ZONGO</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11</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5434">
                <a:tc>
                  <a:txBody>
                    <a:bodyPr/>
                    <a:lstStyle/>
                    <a:p>
                      <a:pPr algn="ctr">
                        <a:lnSpc>
                          <a:spcPct val="115000"/>
                        </a:lnSpc>
                        <a:spcAft>
                          <a:spcPts val="0"/>
                        </a:spcAft>
                      </a:pPr>
                      <a:r>
                        <a:rPr lang="es-BO" sz="1400">
                          <a:solidFill>
                            <a:srgbClr val="000000"/>
                          </a:solidFill>
                          <a:effectLst/>
                          <a:latin typeface="+mn-lt"/>
                          <a:ea typeface="Times New Roman" panose="02020603050405020304" pitchFamily="18" charset="0"/>
                          <a:cs typeface="Calibri" panose="020F0502020204030204" pitchFamily="34" charset="0"/>
                        </a:rPr>
                        <a:t>HAMPATURI</a:t>
                      </a:r>
                      <a:endParaRPr lang="es-419" sz="200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12</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23449">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TOTALES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361</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C2CC"/>
                    </a:solidFill>
                  </a:tcPr>
                </a:tc>
                <a:extLst>
                  <a:ext uri="{0D108BD9-81ED-4DB2-BD59-A6C34878D82A}">
                    <a16:rowId xmlns:a16="http://schemas.microsoft.com/office/drawing/2014/main" val="100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921228138"/>
              </p:ext>
            </p:extLst>
          </p:nvPr>
        </p:nvGraphicFramePr>
        <p:xfrm>
          <a:off x="1519280" y="5288672"/>
          <a:ext cx="3660320" cy="1239756"/>
        </p:xfrm>
        <a:graphic>
          <a:graphicData uri="http://schemas.openxmlformats.org/drawingml/2006/table">
            <a:tbl>
              <a:tblPr firstRow="1" firstCol="1" bandRow="1"/>
              <a:tblGrid>
                <a:gridCol w="1151453">
                  <a:extLst>
                    <a:ext uri="{9D8B030D-6E8A-4147-A177-3AD203B41FA5}">
                      <a16:colId xmlns:a16="http://schemas.microsoft.com/office/drawing/2014/main" val="20000"/>
                    </a:ext>
                  </a:extLst>
                </a:gridCol>
                <a:gridCol w="2508867">
                  <a:extLst>
                    <a:ext uri="{9D8B030D-6E8A-4147-A177-3AD203B41FA5}">
                      <a16:colId xmlns:a16="http://schemas.microsoft.com/office/drawing/2014/main" val="20001"/>
                    </a:ext>
                  </a:extLst>
                </a:gridCol>
              </a:tblGrid>
              <a:tr h="408214">
                <a:tc>
                  <a:txBody>
                    <a:bodyPr/>
                    <a:lstStyle/>
                    <a:p>
                      <a:pPr>
                        <a:lnSpc>
                          <a:spcPct val="115000"/>
                        </a:lnSpc>
                      </a:pPr>
                      <a:endParaRPr lang="es-419" sz="2400" dirty="0">
                        <a:effectLst/>
                        <a:latin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CENTROS BENEFICIADOS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67633">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CEES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633">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CEAS  </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48</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7633">
                <a:tc>
                  <a:txBody>
                    <a:bodyPr/>
                    <a:lstStyle/>
                    <a:p>
                      <a:pPr algn="ctr">
                        <a:lnSpc>
                          <a:spcPct val="115000"/>
                        </a:lnSpc>
                        <a:spcAft>
                          <a:spcPts val="0"/>
                        </a:spcAft>
                      </a:pPr>
                      <a:r>
                        <a:rPr lang="es-BO"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TOTALES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55</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3"/>
                  </a:ext>
                </a:extLst>
              </a:tr>
            </a:tbl>
          </a:graphicData>
        </a:graphic>
      </p:graphicFrame>
      <p:sp>
        <p:nvSpPr>
          <p:cNvPr id="17" name="Subtítulo 2">
            <a:extLst>
              <a:ext uri="{FF2B5EF4-FFF2-40B4-BE49-F238E27FC236}">
                <a16:creationId xmlns:a16="http://schemas.microsoft.com/office/drawing/2014/main" id="{4D0B2F07-FC8E-D89C-3F45-95CD2941DBE2}"/>
              </a:ext>
            </a:extLst>
          </p:cNvPr>
          <p:cNvSpPr txBox="1">
            <a:spLocks/>
          </p:cNvSpPr>
          <p:nvPr/>
        </p:nvSpPr>
        <p:spPr>
          <a:xfrm>
            <a:off x="8534841" y="1145461"/>
            <a:ext cx="1108162" cy="333990"/>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PRIMARIA</a:t>
            </a:r>
            <a:endParaRPr lang="es-419" sz="1200" b="1" dirty="0">
              <a:solidFill>
                <a:srgbClr val="FF2F92"/>
              </a:solidFill>
            </a:endParaRPr>
          </a:p>
        </p:txBody>
      </p:sp>
      <p:sp>
        <p:nvSpPr>
          <p:cNvPr id="19" name="Subtítulo 2">
            <a:extLst>
              <a:ext uri="{FF2B5EF4-FFF2-40B4-BE49-F238E27FC236}">
                <a16:creationId xmlns:a16="http://schemas.microsoft.com/office/drawing/2014/main" id="{4D0B2F07-FC8E-D89C-3F45-95CD2941DBE2}"/>
              </a:ext>
            </a:extLst>
          </p:cNvPr>
          <p:cNvSpPr txBox="1">
            <a:spLocks/>
          </p:cNvSpPr>
          <p:nvPr/>
        </p:nvSpPr>
        <p:spPr>
          <a:xfrm>
            <a:off x="5766098" y="3742767"/>
            <a:ext cx="601082" cy="296190"/>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CEAS</a:t>
            </a:r>
            <a:endParaRPr lang="es-419" sz="1200" b="1" dirty="0">
              <a:solidFill>
                <a:srgbClr val="FF2F92"/>
              </a:solidFill>
            </a:endParaRPr>
          </a:p>
        </p:txBody>
      </p:sp>
      <p:sp>
        <p:nvSpPr>
          <p:cNvPr id="21" name="Subtítulo 2">
            <a:extLst>
              <a:ext uri="{FF2B5EF4-FFF2-40B4-BE49-F238E27FC236}">
                <a16:creationId xmlns:a16="http://schemas.microsoft.com/office/drawing/2014/main" id="{4D0B2F07-FC8E-D89C-3F45-95CD2941DBE2}"/>
              </a:ext>
            </a:extLst>
          </p:cNvPr>
          <p:cNvSpPr txBox="1">
            <a:spLocks/>
          </p:cNvSpPr>
          <p:nvPr/>
        </p:nvSpPr>
        <p:spPr>
          <a:xfrm>
            <a:off x="8874487" y="3680760"/>
            <a:ext cx="1251697" cy="304765"/>
          </a:xfrm>
          <a:prstGeom prst="rect">
            <a:avLst/>
          </a:prstGeom>
          <a:no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SECUNDARIA</a:t>
            </a:r>
            <a:endParaRPr lang="es-419" sz="1200" b="1" dirty="0">
              <a:solidFill>
                <a:srgbClr val="FF2F92"/>
              </a:solidFill>
            </a:endParaRPr>
          </a:p>
        </p:txBody>
      </p:sp>
      <p:pic>
        <p:nvPicPr>
          <p:cNvPr id="22" name="Imagen 21"/>
          <p:cNvPicPr/>
          <p:nvPr/>
        </p:nvPicPr>
        <p:blipFill rotWithShape="1">
          <a:blip r:embed="rId6" cstate="print">
            <a:extLst>
              <a:ext uri="{28A0092B-C50C-407E-A947-70E740481C1C}">
                <a14:useLocalDpi xmlns:a14="http://schemas.microsoft.com/office/drawing/2010/main" val="0"/>
              </a:ext>
            </a:extLst>
          </a:blip>
          <a:srcRect l="12421" r="12783"/>
          <a:stretch/>
        </p:blipFill>
        <p:spPr>
          <a:xfrm>
            <a:off x="6690442" y="990847"/>
            <a:ext cx="1844399" cy="2361234"/>
          </a:xfrm>
          <a:prstGeom prst="rect">
            <a:avLst/>
          </a:prstGeom>
        </p:spPr>
      </p:pic>
      <p:sp>
        <p:nvSpPr>
          <p:cNvPr id="23" name="Subtítulo 2">
            <a:extLst>
              <a:ext uri="{FF2B5EF4-FFF2-40B4-BE49-F238E27FC236}">
                <a16:creationId xmlns:a16="http://schemas.microsoft.com/office/drawing/2014/main" id="{4D0B2F07-FC8E-D89C-3F45-95CD2941DBE2}"/>
              </a:ext>
            </a:extLst>
          </p:cNvPr>
          <p:cNvSpPr txBox="1">
            <a:spLocks/>
          </p:cNvSpPr>
          <p:nvPr/>
        </p:nvSpPr>
        <p:spPr>
          <a:xfrm>
            <a:off x="5731504" y="1145708"/>
            <a:ext cx="868144" cy="301087"/>
          </a:xfrm>
          <a:prstGeom prst="rect">
            <a:avLst/>
          </a:prstGeom>
          <a:noFill/>
          <a:ln>
            <a:noFill/>
          </a:ln>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S" sz="1200" b="1" dirty="0">
                <a:solidFill>
                  <a:srgbClr val="FF2F92"/>
                </a:solidFill>
              </a:rPr>
              <a:t>INICIAL</a:t>
            </a:r>
            <a:endParaRPr lang="es-419" sz="1200" b="1" dirty="0">
              <a:solidFill>
                <a:srgbClr val="FF2F92"/>
              </a:solidFill>
            </a:endParaRPr>
          </a:p>
        </p:txBody>
      </p:sp>
      <p:sp>
        <p:nvSpPr>
          <p:cNvPr id="3" name="Subtítulo 2">
            <a:extLst>
              <a:ext uri="{FF2B5EF4-FFF2-40B4-BE49-F238E27FC236}">
                <a16:creationId xmlns:a16="http://schemas.microsoft.com/office/drawing/2014/main" id="{B5365B17-877E-325E-E1B1-2FDDA46D40DE}"/>
              </a:ext>
            </a:extLst>
          </p:cNvPr>
          <p:cNvSpPr txBox="1">
            <a:spLocks/>
          </p:cNvSpPr>
          <p:nvPr/>
        </p:nvSpPr>
        <p:spPr>
          <a:xfrm>
            <a:off x="779418" y="471991"/>
            <a:ext cx="8298254"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2024 </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7" name="Rectángulo 6">
            <a:extLst>
              <a:ext uri="{FF2B5EF4-FFF2-40B4-BE49-F238E27FC236}">
                <a16:creationId xmlns:a16="http://schemas.microsoft.com/office/drawing/2014/main" id="{27FD9E48-74F5-8962-7BAE-271319C94775}"/>
              </a:ext>
            </a:extLst>
          </p:cNvPr>
          <p:cNvSpPr/>
          <p:nvPr/>
        </p:nvSpPr>
        <p:spPr>
          <a:xfrm>
            <a:off x="711118" y="495255"/>
            <a:ext cx="65095" cy="1447468"/>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9" name="Imagen 8">
            <a:extLst>
              <a:ext uri="{FF2B5EF4-FFF2-40B4-BE49-F238E27FC236}">
                <a16:creationId xmlns:a16="http://schemas.microsoft.com/office/drawing/2014/main" id="{B6679418-DA70-C838-6085-6FC8E769D690}"/>
              </a:ext>
            </a:extLst>
          </p:cNvPr>
          <p:cNvPicPr>
            <a:picLocks noChangeAspect="1"/>
          </p:cNvPicPr>
          <p:nvPr/>
        </p:nvPicPr>
        <p:blipFill>
          <a:blip r:embed="rId7">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32966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9" name="Picture 36">
            <a:extLst>
              <a:ext uri="{FF2B5EF4-FFF2-40B4-BE49-F238E27FC236}">
                <a16:creationId xmlns:a16="http://schemas.microsoft.com/office/drawing/2014/main" id="{75026887-859A-DFB4-1FA3-E9037F0A0380}"/>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98785" y="855055"/>
            <a:ext cx="9956301" cy="794415"/>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800" dirty="0">
                <a:solidFill>
                  <a:schemeClr val="tx1"/>
                </a:solidFill>
              </a:rPr>
              <a:t>Cantidad de beneficiarios de Unidades Educativas Fiscales y de Convenio, Centros de Educación Especial y Centros de Educación Alternativa  beneficiadas, por nivel.</a:t>
            </a:r>
            <a:endParaRPr lang="es-419" sz="18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87324022"/>
              </p:ext>
            </p:extLst>
          </p:nvPr>
        </p:nvGraphicFramePr>
        <p:xfrm>
          <a:off x="1436914" y="1795632"/>
          <a:ext cx="9318172" cy="3211836"/>
        </p:xfrm>
        <a:graphic>
          <a:graphicData uri="http://schemas.openxmlformats.org/drawingml/2006/table">
            <a:tbl>
              <a:tblPr firstRow="1" firstCol="1" bandRow="1">
                <a:tableStyleId>{E8034E78-7F5D-4C2E-B375-FC64B27BC917}</a:tableStyleId>
              </a:tblPr>
              <a:tblGrid>
                <a:gridCol w="2329543">
                  <a:extLst>
                    <a:ext uri="{9D8B030D-6E8A-4147-A177-3AD203B41FA5}">
                      <a16:colId xmlns:a16="http://schemas.microsoft.com/office/drawing/2014/main" val="20000"/>
                    </a:ext>
                  </a:extLst>
                </a:gridCol>
                <a:gridCol w="2329543">
                  <a:extLst>
                    <a:ext uri="{9D8B030D-6E8A-4147-A177-3AD203B41FA5}">
                      <a16:colId xmlns:a16="http://schemas.microsoft.com/office/drawing/2014/main" val="20001"/>
                    </a:ext>
                  </a:extLst>
                </a:gridCol>
                <a:gridCol w="2329543">
                  <a:extLst>
                    <a:ext uri="{9D8B030D-6E8A-4147-A177-3AD203B41FA5}">
                      <a16:colId xmlns:a16="http://schemas.microsoft.com/office/drawing/2014/main" val="20002"/>
                    </a:ext>
                  </a:extLst>
                </a:gridCol>
                <a:gridCol w="2329543">
                  <a:extLst>
                    <a:ext uri="{9D8B030D-6E8A-4147-A177-3AD203B41FA5}">
                      <a16:colId xmlns:a16="http://schemas.microsoft.com/office/drawing/2014/main" val="20003"/>
                    </a:ext>
                  </a:extLst>
                </a:gridCol>
              </a:tblGrid>
              <a:tr h="0">
                <a:tc>
                  <a:txBody>
                    <a:bodyPr/>
                    <a:lstStyle/>
                    <a:p>
                      <a:pPr algn="ctr">
                        <a:lnSpc>
                          <a:spcPct val="115000"/>
                        </a:lnSpc>
                        <a:spcAft>
                          <a:spcPts val="600"/>
                        </a:spcAft>
                      </a:pPr>
                      <a:r>
                        <a:rPr lang="es-ES" sz="1400" b="1" dirty="0">
                          <a:solidFill>
                            <a:srgbClr val="000000"/>
                          </a:solidFill>
                          <a:effectLst/>
                        </a:rPr>
                        <a:t>MACRODISTRITO</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tc>
                  <a:txBody>
                    <a:bodyPr/>
                    <a:lstStyle/>
                    <a:p>
                      <a:pPr algn="ctr">
                        <a:lnSpc>
                          <a:spcPct val="115000"/>
                        </a:lnSpc>
                        <a:spcAft>
                          <a:spcPts val="600"/>
                        </a:spcAft>
                      </a:pPr>
                      <a:r>
                        <a:rPr lang="es-ES" sz="1400" b="1" dirty="0">
                          <a:solidFill>
                            <a:srgbClr val="000000"/>
                          </a:solidFill>
                          <a:effectLst/>
                        </a:rPr>
                        <a:t>INICIAL</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tc>
                  <a:txBody>
                    <a:bodyPr/>
                    <a:lstStyle/>
                    <a:p>
                      <a:pPr algn="ctr">
                        <a:lnSpc>
                          <a:spcPct val="115000"/>
                        </a:lnSpc>
                        <a:spcAft>
                          <a:spcPts val="600"/>
                        </a:spcAft>
                      </a:pPr>
                      <a:r>
                        <a:rPr lang="es-ES" sz="1400" b="1" dirty="0">
                          <a:solidFill>
                            <a:srgbClr val="000000"/>
                          </a:solidFill>
                          <a:effectLst/>
                        </a:rPr>
                        <a:t>PRIMARIA</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tc>
                  <a:txBody>
                    <a:bodyPr/>
                    <a:lstStyle/>
                    <a:p>
                      <a:pPr algn="ctr">
                        <a:lnSpc>
                          <a:spcPct val="115000"/>
                        </a:lnSpc>
                        <a:spcAft>
                          <a:spcPts val="600"/>
                        </a:spcAft>
                      </a:pPr>
                      <a:r>
                        <a:rPr lang="es-ES" sz="1400" b="1" dirty="0">
                          <a:solidFill>
                            <a:srgbClr val="000000"/>
                          </a:solidFill>
                          <a:effectLst/>
                        </a:rPr>
                        <a:t>SECUNDARIA</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extLst>
                  <a:ext uri="{0D108BD9-81ED-4DB2-BD59-A6C34878D82A}">
                    <a16:rowId xmlns:a16="http://schemas.microsoft.com/office/drawing/2014/main" val="10000"/>
                  </a:ext>
                </a:extLst>
              </a:tr>
              <a:tr h="135890">
                <a:tc>
                  <a:txBody>
                    <a:bodyPr/>
                    <a:lstStyle/>
                    <a:p>
                      <a:pPr algn="ctr">
                        <a:lnSpc>
                          <a:spcPct val="115000"/>
                        </a:lnSpc>
                        <a:spcAft>
                          <a:spcPts val="0"/>
                        </a:spcAft>
                      </a:pPr>
                      <a:r>
                        <a:rPr lang="es-ES" sz="1400" dirty="0">
                          <a:solidFill>
                            <a:srgbClr val="000000"/>
                          </a:solidFill>
                          <a:effectLst/>
                        </a:rPr>
                        <a:t>MAX PAREDES</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2.220</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8.177</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a:solidFill>
                            <a:srgbClr val="000000"/>
                          </a:solidFill>
                          <a:effectLst/>
                        </a:rPr>
                        <a:t>7.407</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1"/>
                  </a:ext>
                </a:extLst>
              </a:tr>
              <a:tr h="129540">
                <a:tc>
                  <a:txBody>
                    <a:bodyPr/>
                    <a:lstStyle/>
                    <a:p>
                      <a:pPr algn="ctr">
                        <a:lnSpc>
                          <a:spcPct val="115000"/>
                        </a:lnSpc>
                        <a:spcAft>
                          <a:spcPts val="0"/>
                        </a:spcAft>
                      </a:pPr>
                      <a:r>
                        <a:rPr lang="es-ES" sz="1400" dirty="0">
                          <a:solidFill>
                            <a:srgbClr val="000000"/>
                          </a:solidFill>
                          <a:effectLst/>
                        </a:rPr>
                        <a:t>COTAHUMA</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2.790</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8.818</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a:solidFill>
                            <a:srgbClr val="000000"/>
                          </a:solidFill>
                          <a:effectLst/>
                        </a:rPr>
                        <a:t>8.944</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2"/>
                  </a:ext>
                </a:extLst>
              </a:tr>
              <a:tr h="129540">
                <a:tc>
                  <a:txBody>
                    <a:bodyPr/>
                    <a:lstStyle/>
                    <a:p>
                      <a:pPr algn="ctr">
                        <a:lnSpc>
                          <a:spcPct val="115000"/>
                        </a:lnSpc>
                        <a:spcAft>
                          <a:spcPts val="0"/>
                        </a:spcAft>
                      </a:pPr>
                      <a:r>
                        <a:rPr lang="es-ES" sz="1400">
                          <a:solidFill>
                            <a:srgbClr val="000000"/>
                          </a:solidFill>
                          <a:effectLst/>
                        </a:rPr>
                        <a:t>CENTRO</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2.501</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10.648</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13.771</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3"/>
                  </a:ext>
                </a:extLst>
              </a:tr>
              <a:tr h="129540">
                <a:tc>
                  <a:txBody>
                    <a:bodyPr/>
                    <a:lstStyle/>
                    <a:p>
                      <a:pPr algn="ctr">
                        <a:lnSpc>
                          <a:spcPct val="115000"/>
                        </a:lnSpc>
                        <a:spcAft>
                          <a:spcPts val="0"/>
                        </a:spcAft>
                      </a:pPr>
                      <a:r>
                        <a:rPr lang="es-ES" sz="1400" dirty="0">
                          <a:solidFill>
                            <a:srgbClr val="000000"/>
                          </a:solidFill>
                          <a:effectLst/>
                        </a:rPr>
                        <a:t>SUR</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2.315</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a:solidFill>
                            <a:srgbClr val="000000"/>
                          </a:solidFill>
                          <a:effectLst/>
                        </a:rPr>
                        <a:t>8.569</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9.047</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4"/>
                  </a:ext>
                </a:extLst>
              </a:tr>
              <a:tr h="129540">
                <a:tc>
                  <a:txBody>
                    <a:bodyPr/>
                    <a:lstStyle/>
                    <a:p>
                      <a:pPr algn="ctr">
                        <a:lnSpc>
                          <a:spcPct val="115000"/>
                        </a:lnSpc>
                        <a:spcAft>
                          <a:spcPts val="0"/>
                        </a:spcAft>
                      </a:pPr>
                      <a:r>
                        <a:rPr lang="es-ES" sz="1400" dirty="0">
                          <a:solidFill>
                            <a:srgbClr val="000000"/>
                          </a:solidFill>
                          <a:effectLst/>
                        </a:rPr>
                        <a:t>PERIFERICA</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2.445</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9.725</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9.972</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5"/>
                  </a:ext>
                </a:extLst>
              </a:tr>
              <a:tr h="129540">
                <a:tc>
                  <a:txBody>
                    <a:bodyPr/>
                    <a:lstStyle/>
                    <a:p>
                      <a:pPr algn="ctr">
                        <a:lnSpc>
                          <a:spcPct val="115000"/>
                        </a:lnSpc>
                        <a:spcAft>
                          <a:spcPts val="0"/>
                        </a:spcAft>
                      </a:pPr>
                      <a:r>
                        <a:rPr lang="es-ES" sz="1400">
                          <a:solidFill>
                            <a:srgbClr val="000000"/>
                          </a:solidFill>
                          <a:effectLst/>
                        </a:rPr>
                        <a:t>SAN ANTONIO</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1.816</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7.055</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6.142</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6"/>
                  </a:ext>
                </a:extLst>
              </a:tr>
              <a:tr h="129540">
                <a:tc>
                  <a:txBody>
                    <a:bodyPr/>
                    <a:lstStyle/>
                    <a:p>
                      <a:pPr algn="ctr">
                        <a:lnSpc>
                          <a:spcPct val="115000"/>
                        </a:lnSpc>
                        <a:spcAft>
                          <a:spcPts val="0"/>
                        </a:spcAft>
                      </a:pPr>
                      <a:r>
                        <a:rPr lang="es-ES" sz="1400">
                          <a:solidFill>
                            <a:srgbClr val="000000"/>
                          </a:solidFill>
                          <a:effectLst/>
                        </a:rPr>
                        <a:t>ZONGO</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29</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147</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133</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7"/>
                  </a:ext>
                </a:extLst>
              </a:tr>
              <a:tr h="129540">
                <a:tc>
                  <a:txBody>
                    <a:bodyPr/>
                    <a:lstStyle/>
                    <a:p>
                      <a:pPr algn="ctr">
                        <a:lnSpc>
                          <a:spcPct val="115000"/>
                        </a:lnSpc>
                        <a:spcAft>
                          <a:spcPts val="0"/>
                        </a:spcAft>
                      </a:pPr>
                      <a:r>
                        <a:rPr lang="es-ES" sz="1400">
                          <a:solidFill>
                            <a:srgbClr val="000000"/>
                          </a:solidFill>
                          <a:effectLst/>
                        </a:rPr>
                        <a:t>MALLASA</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a:solidFill>
                            <a:srgbClr val="000000"/>
                          </a:solidFill>
                          <a:effectLst/>
                        </a:rPr>
                        <a:t>171</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688</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697</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8"/>
                  </a:ext>
                </a:extLst>
              </a:tr>
              <a:tr h="129540">
                <a:tc>
                  <a:txBody>
                    <a:bodyPr/>
                    <a:lstStyle/>
                    <a:p>
                      <a:pPr algn="ctr">
                        <a:lnSpc>
                          <a:spcPct val="115000"/>
                        </a:lnSpc>
                        <a:spcAft>
                          <a:spcPts val="0"/>
                        </a:spcAft>
                      </a:pPr>
                      <a:r>
                        <a:rPr lang="es-ES" sz="1400">
                          <a:solidFill>
                            <a:srgbClr val="000000"/>
                          </a:solidFill>
                          <a:effectLst/>
                        </a:rPr>
                        <a:t>HAMPATURI</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242</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781</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dirty="0">
                          <a:solidFill>
                            <a:srgbClr val="000000"/>
                          </a:solidFill>
                          <a:effectLst/>
                        </a:rPr>
                        <a:t>640</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09"/>
                  </a:ext>
                </a:extLst>
              </a:tr>
              <a:tr h="0">
                <a:tc>
                  <a:txBody>
                    <a:bodyPr/>
                    <a:lstStyle/>
                    <a:p>
                      <a:pPr algn="ctr">
                        <a:lnSpc>
                          <a:spcPct val="115000"/>
                        </a:lnSpc>
                        <a:spcAft>
                          <a:spcPts val="0"/>
                        </a:spcAft>
                      </a:pPr>
                      <a:r>
                        <a:rPr lang="es-ES" sz="1400" b="1">
                          <a:solidFill>
                            <a:srgbClr val="000000"/>
                          </a:solidFill>
                          <a:effectLst/>
                        </a:rPr>
                        <a:t>TOTAL</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b="1">
                          <a:solidFill>
                            <a:srgbClr val="000000"/>
                          </a:solidFill>
                          <a:effectLst/>
                        </a:rPr>
                        <a:t>14.529</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b="1">
                          <a:solidFill>
                            <a:srgbClr val="000000"/>
                          </a:solidFill>
                          <a:effectLst/>
                        </a:rPr>
                        <a:t>54.608</a:t>
                      </a:r>
                      <a:endParaRPr lang="es-419" sz="18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ES" sz="1400" b="1" dirty="0">
                          <a:solidFill>
                            <a:srgbClr val="000000"/>
                          </a:solidFill>
                          <a:effectLst/>
                        </a:rPr>
                        <a:t>56.753</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10"/>
                  </a:ext>
                </a:extLst>
              </a:tr>
              <a:tr h="0">
                <a:tc gridSpan="3">
                  <a:txBody>
                    <a:bodyPr/>
                    <a:lstStyle/>
                    <a:p>
                      <a:pPr algn="ctr">
                        <a:lnSpc>
                          <a:spcPct val="115000"/>
                        </a:lnSpc>
                        <a:spcAft>
                          <a:spcPts val="0"/>
                        </a:spcAft>
                      </a:pPr>
                      <a:r>
                        <a:rPr lang="es-ES" sz="1400" b="1" dirty="0">
                          <a:solidFill>
                            <a:srgbClr val="000000"/>
                          </a:solidFill>
                          <a:effectLst/>
                        </a:rPr>
                        <a:t>TOTAL ENTREGADA</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19050" marB="19050" anchor="ctr">
                    <a:solidFill>
                      <a:srgbClr val="03C2CC"/>
                    </a:solidFill>
                  </a:tcPr>
                </a:tc>
                <a:tc hMerge="1">
                  <a:txBody>
                    <a:bodyPr/>
                    <a:lstStyle/>
                    <a:p>
                      <a:endParaRPr lang="es-419"/>
                    </a:p>
                  </a:txBody>
                  <a:tcPr/>
                </a:tc>
                <a:tc hMerge="1">
                  <a:txBody>
                    <a:bodyPr/>
                    <a:lstStyle/>
                    <a:p>
                      <a:endParaRPr lang="es-419"/>
                    </a:p>
                  </a:txBody>
                  <a:tcPr/>
                </a:tc>
                <a:tc>
                  <a:txBody>
                    <a:bodyPr/>
                    <a:lstStyle/>
                    <a:p>
                      <a:pPr algn="ctr">
                        <a:lnSpc>
                          <a:spcPct val="115000"/>
                        </a:lnSpc>
                        <a:spcAft>
                          <a:spcPts val="0"/>
                        </a:spcAft>
                      </a:pPr>
                      <a:r>
                        <a:rPr lang="es-ES" sz="1400" b="1" dirty="0">
                          <a:solidFill>
                            <a:srgbClr val="000000"/>
                          </a:solidFill>
                          <a:effectLst/>
                        </a:rPr>
                        <a:t>125.890</a:t>
                      </a:r>
                      <a:endParaRPr lang="es-419" sz="18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extLst>
                  <a:ext uri="{0D108BD9-81ED-4DB2-BD59-A6C34878D82A}">
                    <a16:rowId xmlns:a16="http://schemas.microsoft.com/office/drawing/2014/main" val="1001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973157273"/>
              </p:ext>
            </p:extLst>
          </p:nvPr>
        </p:nvGraphicFramePr>
        <p:xfrm>
          <a:off x="3704985" y="5084733"/>
          <a:ext cx="6003925" cy="918212"/>
        </p:xfrm>
        <a:graphic>
          <a:graphicData uri="http://schemas.openxmlformats.org/drawingml/2006/table">
            <a:tbl>
              <a:tblPr firstRow="1" firstCol="1" bandRow="1">
                <a:tableStyleId>{E8034E78-7F5D-4C2E-B375-FC64B27BC917}</a:tableStyleId>
              </a:tblPr>
              <a:tblGrid>
                <a:gridCol w="516255">
                  <a:extLst>
                    <a:ext uri="{9D8B030D-6E8A-4147-A177-3AD203B41FA5}">
                      <a16:colId xmlns:a16="http://schemas.microsoft.com/office/drawing/2014/main" val="20000"/>
                    </a:ext>
                  </a:extLst>
                </a:gridCol>
                <a:gridCol w="3780155">
                  <a:extLst>
                    <a:ext uri="{9D8B030D-6E8A-4147-A177-3AD203B41FA5}">
                      <a16:colId xmlns:a16="http://schemas.microsoft.com/office/drawing/2014/main" val="20001"/>
                    </a:ext>
                  </a:extLst>
                </a:gridCol>
                <a:gridCol w="1707515">
                  <a:extLst>
                    <a:ext uri="{9D8B030D-6E8A-4147-A177-3AD203B41FA5}">
                      <a16:colId xmlns:a16="http://schemas.microsoft.com/office/drawing/2014/main" val="20002"/>
                    </a:ext>
                  </a:extLst>
                </a:gridCol>
              </a:tblGrid>
              <a:tr h="0">
                <a:tc>
                  <a:txBody>
                    <a:bodyPr/>
                    <a:lstStyle/>
                    <a:p>
                      <a:pPr algn="ctr">
                        <a:lnSpc>
                          <a:spcPct val="115000"/>
                        </a:lnSpc>
                        <a:spcAft>
                          <a:spcPts val="600"/>
                        </a:spcAft>
                      </a:pPr>
                      <a:r>
                        <a:rPr lang="es-ES" sz="1400" b="1" dirty="0">
                          <a:solidFill>
                            <a:srgbClr val="000000"/>
                          </a:solidFill>
                          <a:effectLst/>
                        </a:rPr>
                        <a:t>N°</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rgbClr val="000000"/>
                          </a:solidFill>
                          <a:effectLst/>
                        </a:rPr>
                        <a:t>MACRODISTRITO</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600"/>
                        </a:spcAft>
                      </a:pPr>
                      <a:r>
                        <a:rPr lang="es-ES" sz="1400" b="1" dirty="0">
                          <a:solidFill>
                            <a:srgbClr val="000000"/>
                          </a:solidFill>
                          <a:effectLst/>
                        </a:rPr>
                        <a:t>CANTIDAD</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213995">
                <a:tc>
                  <a:txBody>
                    <a:bodyPr/>
                    <a:lstStyle/>
                    <a:p>
                      <a:pPr algn="ctr">
                        <a:lnSpc>
                          <a:spcPct val="115000"/>
                        </a:lnSpc>
                        <a:spcAft>
                          <a:spcPts val="600"/>
                        </a:spcAft>
                      </a:pPr>
                      <a:r>
                        <a:rPr lang="es-ES" sz="1400" dirty="0">
                          <a:solidFill>
                            <a:srgbClr val="000000"/>
                          </a:solidFill>
                          <a:effectLst/>
                        </a:rPr>
                        <a:t>1</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CENTRO DE EDUCACIÓN ESPECIAL</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a:solidFill>
                            <a:srgbClr val="000000"/>
                          </a:solidFill>
                          <a:effectLst/>
                        </a:rPr>
                        <a:t>425</a:t>
                      </a:r>
                      <a:endParaRPr lang="es-419"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13995">
                <a:tc>
                  <a:txBody>
                    <a:bodyPr/>
                    <a:lstStyle/>
                    <a:p>
                      <a:pPr algn="ctr">
                        <a:lnSpc>
                          <a:spcPct val="115000"/>
                        </a:lnSpc>
                        <a:spcAft>
                          <a:spcPts val="600"/>
                        </a:spcAft>
                      </a:pPr>
                      <a:r>
                        <a:rPr lang="es-ES" sz="1400">
                          <a:solidFill>
                            <a:srgbClr val="000000"/>
                          </a:solidFill>
                          <a:effectLst/>
                        </a:rPr>
                        <a:t>2</a:t>
                      </a:r>
                      <a:endParaRPr lang="es-419"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CENTRO DE EDUCACIÓN ALTERNATIVA</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600"/>
                        </a:spcAft>
                      </a:pPr>
                      <a:r>
                        <a:rPr lang="es-ES" sz="1400" dirty="0">
                          <a:solidFill>
                            <a:srgbClr val="000000"/>
                          </a:solidFill>
                          <a:effectLst/>
                        </a:rPr>
                        <a:t>5.017</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12395">
                <a:tc gridSpan="2">
                  <a:txBody>
                    <a:bodyPr/>
                    <a:lstStyle/>
                    <a:p>
                      <a:pPr algn="ctr">
                        <a:lnSpc>
                          <a:spcPct val="115000"/>
                        </a:lnSpc>
                        <a:spcAft>
                          <a:spcPts val="600"/>
                        </a:spcAft>
                      </a:pPr>
                      <a:r>
                        <a:rPr lang="es-ES" sz="1400" b="1" dirty="0">
                          <a:solidFill>
                            <a:srgbClr val="000000"/>
                          </a:solidFill>
                          <a:effectLst/>
                        </a:rPr>
                        <a:t>TOTAL</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rgbClr val="03C2CC"/>
                    </a:solidFill>
                  </a:tcPr>
                </a:tc>
                <a:tc hMerge="1">
                  <a:txBody>
                    <a:bodyPr/>
                    <a:lstStyle/>
                    <a:p>
                      <a:endParaRPr lang="es-419"/>
                    </a:p>
                  </a:txBody>
                  <a:tcPr/>
                </a:tc>
                <a:tc>
                  <a:txBody>
                    <a:bodyPr/>
                    <a:lstStyle/>
                    <a:p>
                      <a:pPr algn="ctr">
                        <a:lnSpc>
                          <a:spcPct val="115000"/>
                        </a:lnSpc>
                        <a:spcAft>
                          <a:spcPts val="600"/>
                        </a:spcAft>
                      </a:pPr>
                      <a:r>
                        <a:rPr lang="es-ES" sz="1400" b="1" dirty="0">
                          <a:solidFill>
                            <a:srgbClr val="000000"/>
                          </a:solidFill>
                          <a:effectLst/>
                        </a:rPr>
                        <a:t>5.442</a:t>
                      </a:r>
                      <a:endParaRPr lang="es-419"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sp>
        <p:nvSpPr>
          <p:cNvPr id="3" name="Subtítulo 2">
            <a:extLst>
              <a:ext uri="{FF2B5EF4-FFF2-40B4-BE49-F238E27FC236}">
                <a16:creationId xmlns:a16="http://schemas.microsoft.com/office/drawing/2014/main" id="{23748EDC-CF97-FAB0-E17D-C832FFEE6323}"/>
              </a:ext>
            </a:extLst>
          </p:cNvPr>
          <p:cNvSpPr txBox="1">
            <a:spLocks/>
          </p:cNvSpPr>
          <p:nvPr/>
        </p:nvSpPr>
        <p:spPr>
          <a:xfrm>
            <a:off x="779418" y="471991"/>
            <a:ext cx="8298254"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2024 </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4" name="Rectángulo 3">
            <a:extLst>
              <a:ext uri="{FF2B5EF4-FFF2-40B4-BE49-F238E27FC236}">
                <a16:creationId xmlns:a16="http://schemas.microsoft.com/office/drawing/2014/main" id="{14296C76-DBDE-6702-7A2C-1F012F229329}"/>
              </a:ext>
            </a:extLst>
          </p:cNvPr>
          <p:cNvSpPr/>
          <p:nvPr/>
        </p:nvSpPr>
        <p:spPr>
          <a:xfrm>
            <a:off x="711118" y="495255"/>
            <a:ext cx="87667" cy="1154215"/>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Imagen 7">
            <a:extLst>
              <a:ext uri="{FF2B5EF4-FFF2-40B4-BE49-F238E27FC236}">
                <a16:creationId xmlns:a16="http://schemas.microsoft.com/office/drawing/2014/main" id="{7746D675-299D-0932-3343-D6D0071EADAA}"/>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375030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5F191F-20F8-2F02-877C-BC403648DD68}"/>
              </a:ext>
            </a:extLst>
          </p:cNvPr>
          <p:cNvSpPr txBox="1">
            <a:spLocks/>
          </p:cNvSpPr>
          <p:nvPr/>
        </p:nvSpPr>
        <p:spPr>
          <a:xfrm>
            <a:off x="3752644" y="2618947"/>
            <a:ext cx="7117492" cy="215988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4400" dirty="0">
                <a:ln w="0"/>
                <a:solidFill>
                  <a:schemeClr val="tx1"/>
                </a:solidFill>
                <a:effectLst>
                  <a:outerShdw blurRad="38100" dist="19050" dir="2700000" algn="tl" rotWithShape="0">
                    <a:schemeClr val="dk1">
                      <a:alpha val="40000"/>
                    </a:schemeClr>
                  </a:outerShdw>
                </a:effectLst>
              </a:rPr>
              <a:t>MATERIAL ESCOLAR - GESTIÓN 2023</a:t>
            </a:r>
            <a:endParaRPr lang="es-BO" sz="4400" dirty="0">
              <a:ln w="0"/>
              <a:solidFill>
                <a:schemeClr val="tx1"/>
              </a:solidFill>
              <a:effectLst>
                <a:outerShdw blurRad="38100" dist="19050" dir="2700000" algn="tl" rotWithShape="0">
                  <a:schemeClr val="dk1">
                    <a:alpha val="40000"/>
                  </a:schemeClr>
                </a:outerShdw>
              </a:effectLst>
            </a:endParaRPr>
          </a:p>
        </p:txBody>
      </p:sp>
      <p:pic>
        <p:nvPicPr>
          <p:cNvPr id="3" name="Imagen 2">
            <a:extLst>
              <a:ext uri="{FF2B5EF4-FFF2-40B4-BE49-F238E27FC236}">
                <a16:creationId xmlns:a16="http://schemas.microsoft.com/office/drawing/2014/main" id="{64E1A465-DB8F-C227-C9A3-86B8D098B9D9}"/>
              </a:ext>
            </a:extLst>
          </p:cNvPr>
          <p:cNvPicPr>
            <a:picLocks noChangeAspect="1"/>
          </p:cNvPicPr>
          <p:nvPr/>
        </p:nvPicPr>
        <p:blipFill>
          <a:blip r:embed="rId2"/>
          <a:stretch>
            <a:fillRect/>
          </a:stretch>
        </p:blipFill>
        <p:spPr>
          <a:xfrm>
            <a:off x="122065" y="6009524"/>
            <a:ext cx="1758324" cy="698553"/>
          </a:xfrm>
          <a:prstGeom prst="rect">
            <a:avLst/>
          </a:prstGeom>
        </p:spPr>
      </p:pic>
      <p:pic>
        <p:nvPicPr>
          <p:cNvPr id="4" name="Imagen 3">
            <a:extLst>
              <a:ext uri="{FF2B5EF4-FFF2-40B4-BE49-F238E27FC236}">
                <a16:creationId xmlns:a16="http://schemas.microsoft.com/office/drawing/2014/main" id="{5D31C346-FC33-F404-99F6-DF724C7A1AB2}"/>
              </a:ext>
            </a:extLst>
          </p:cNvPr>
          <p:cNvPicPr>
            <a:picLocks noChangeAspect="1"/>
          </p:cNvPicPr>
          <p:nvPr/>
        </p:nvPicPr>
        <p:blipFill>
          <a:blip r:embed="rId3"/>
          <a:stretch>
            <a:fillRect/>
          </a:stretch>
        </p:blipFill>
        <p:spPr>
          <a:xfrm>
            <a:off x="0" y="0"/>
            <a:ext cx="2430780" cy="6858000"/>
          </a:xfrm>
          <a:prstGeom prst="rect">
            <a:avLst/>
          </a:prstGeom>
        </p:spPr>
      </p:pic>
    </p:spTree>
    <p:extLst>
      <p:ext uri="{BB962C8B-B14F-4D97-AF65-F5344CB8AC3E}">
        <p14:creationId xmlns:p14="http://schemas.microsoft.com/office/powerpoint/2010/main" val="2979589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5A091-ED85-405D-059D-C7FB9D37BD83}"/>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485051E5-B916-6520-E83B-240ACB1F4F00}"/>
              </a:ext>
            </a:extLst>
          </p:cNvPr>
          <p:cNvPicPr>
            <a:picLocks noChangeAspect="1"/>
          </p:cNvPicPr>
          <p:nvPr/>
        </p:nvPicPr>
        <p:blipFill>
          <a:blip r:embed="rId2"/>
          <a:stretch>
            <a:fillRect/>
          </a:stretch>
        </p:blipFill>
        <p:spPr>
          <a:xfrm>
            <a:off x="4351178" y="3429000"/>
            <a:ext cx="2809421" cy="1174338"/>
          </a:xfrm>
          <a:prstGeom prst="rect">
            <a:avLst/>
          </a:prstGeom>
        </p:spPr>
      </p:pic>
      <p:sp>
        <p:nvSpPr>
          <p:cNvPr id="9" name="CuadroTexto 8">
            <a:extLst>
              <a:ext uri="{FF2B5EF4-FFF2-40B4-BE49-F238E27FC236}">
                <a16:creationId xmlns:a16="http://schemas.microsoft.com/office/drawing/2014/main" id="{72145C1A-A363-0EC6-253A-227226994AF2}"/>
              </a:ext>
            </a:extLst>
          </p:cNvPr>
          <p:cNvSpPr txBox="1"/>
          <p:nvPr/>
        </p:nvSpPr>
        <p:spPr>
          <a:xfrm>
            <a:off x="1450991" y="5070928"/>
            <a:ext cx="9481456" cy="523220"/>
          </a:xfrm>
          <a:prstGeom prst="rect">
            <a:avLst/>
          </a:prstGeom>
          <a:noFill/>
        </p:spPr>
        <p:txBody>
          <a:bodyPr wrap="square" rtlCol="0">
            <a:spAutoFit/>
          </a:bodyPr>
          <a:lstStyle/>
          <a:p>
            <a:pPr algn="ctr"/>
            <a:r>
              <a:rPr lang="es-BO" sz="2800" b="1" dirty="0">
                <a:solidFill>
                  <a:schemeClr val="bg1">
                    <a:lumMod val="50000"/>
                  </a:schemeClr>
                </a:solidFill>
                <a:latin typeface="Arial" panose="020B0604020202020204" pitchFamily="34" charset="0"/>
                <a:cs typeface="Arial" panose="020B0604020202020204" pitchFamily="34" charset="0"/>
              </a:rPr>
              <a:t>EJECUCIÓN PRESUPUESTARIA</a:t>
            </a:r>
          </a:p>
        </p:txBody>
      </p:sp>
      <p:pic>
        <p:nvPicPr>
          <p:cNvPr id="19" name="Imagen 18">
            <a:extLst>
              <a:ext uri="{FF2B5EF4-FFF2-40B4-BE49-F238E27FC236}">
                <a16:creationId xmlns:a16="http://schemas.microsoft.com/office/drawing/2014/main" id="{F7CD1789-7EE2-0D27-7AD7-B417304D8BF1}"/>
              </a:ext>
            </a:extLst>
          </p:cNvPr>
          <p:cNvPicPr>
            <a:picLocks noChangeAspect="1"/>
          </p:cNvPicPr>
          <p:nvPr/>
        </p:nvPicPr>
        <p:blipFill>
          <a:blip r:embed="rId3"/>
          <a:stretch>
            <a:fillRect/>
          </a:stretch>
        </p:blipFill>
        <p:spPr>
          <a:xfrm>
            <a:off x="3625079" y="526137"/>
            <a:ext cx="4261621" cy="2848751"/>
          </a:xfrm>
          <a:prstGeom prst="rect">
            <a:avLst/>
          </a:prstGeom>
        </p:spPr>
      </p:pic>
    </p:spTree>
    <p:extLst>
      <p:ext uri="{BB962C8B-B14F-4D97-AF65-F5344CB8AC3E}">
        <p14:creationId xmlns:p14="http://schemas.microsoft.com/office/powerpoint/2010/main" val="202522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pic>
        <p:nvPicPr>
          <p:cNvPr id="9" name="Picture 36">
            <a:extLst>
              <a:ext uri="{FF2B5EF4-FFF2-40B4-BE49-F238E27FC236}">
                <a16:creationId xmlns:a16="http://schemas.microsoft.com/office/drawing/2014/main" id="{00C0F0C4-9B31-A332-EC63-3AD769E4DD70}"/>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6" name="Subtítulo 2">
            <a:extLst>
              <a:ext uri="{FF2B5EF4-FFF2-40B4-BE49-F238E27FC236}">
                <a16:creationId xmlns:a16="http://schemas.microsoft.com/office/drawing/2014/main" id="{4D0B2F07-FC8E-D89C-3F45-95CD2941DBE2}"/>
              </a:ext>
            </a:extLst>
          </p:cNvPr>
          <p:cNvSpPr txBox="1">
            <a:spLocks/>
          </p:cNvSpPr>
          <p:nvPr/>
        </p:nvSpPr>
        <p:spPr>
          <a:xfrm>
            <a:off x="779419" y="925801"/>
            <a:ext cx="8504282" cy="807953"/>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419" sz="1600" dirty="0">
                <a:solidFill>
                  <a:schemeClr val="tx1"/>
                </a:solidFill>
              </a:rPr>
              <a:t>Contratación mediante la modalidad de contratación de licitación pública, realizando una inversión de Bs. 11.832.959,70 (Once millones ochocientos treinta y dos mil novecientos cincuenta y nueve mil 70/100 Bolivianos) llegando a adquirir el siguiente material por nivel de escolaridad.</a:t>
            </a:r>
          </a:p>
        </p:txBody>
      </p:sp>
      <p:graphicFrame>
        <p:nvGraphicFramePr>
          <p:cNvPr id="2" name="Tabla 1"/>
          <p:cNvGraphicFramePr>
            <a:graphicFrameLocks noGrp="1"/>
          </p:cNvGraphicFramePr>
          <p:nvPr>
            <p:extLst>
              <p:ext uri="{D42A27DB-BD31-4B8C-83A1-F6EECF244321}">
                <p14:modId xmlns:p14="http://schemas.microsoft.com/office/powerpoint/2010/main" val="784384956"/>
              </p:ext>
            </p:extLst>
          </p:nvPr>
        </p:nvGraphicFramePr>
        <p:xfrm>
          <a:off x="612898" y="1837331"/>
          <a:ext cx="3795385" cy="2217881"/>
        </p:xfrm>
        <a:graphic>
          <a:graphicData uri="http://schemas.openxmlformats.org/drawingml/2006/table">
            <a:tbl>
              <a:tblPr firstRow="1" firstCol="1" bandRow="1">
                <a:tableStyleId>{5940675A-B579-460E-94D1-54222C63F5DA}</a:tableStyleId>
              </a:tblPr>
              <a:tblGrid>
                <a:gridCol w="3795385">
                  <a:extLst>
                    <a:ext uri="{9D8B030D-6E8A-4147-A177-3AD203B41FA5}">
                      <a16:colId xmlns:a16="http://schemas.microsoft.com/office/drawing/2014/main" val="20000"/>
                    </a:ext>
                  </a:extLst>
                </a:gridCol>
              </a:tblGrid>
              <a:tr h="233437">
                <a:tc>
                  <a:txBody>
                    <a:bodyPr/>
                    <a:lstStyle/>
                    <a:p>
                      <a:pPr algn="ctr">
                        <a:lnSpc>
                          <a:spcPct val="115000"/>
                        </a:lnSpc>
                        <a:spcAft>
                          <a:spcPts val="0"/>
                        </a:spcAft>
                      </a:pPr>
                      <a:r>
                        <a:rPr lang="es-ES" sz="1100" b="1" dirty="0">
                          <a:solidFill>
                            <a:srgbClr val="000000"/>
                          </a:solidFill>
                          <a:effectLst/>
                        </a:rPr>
                        <a:t>NIVEL INICIAL</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s-ES" sz="1100" dirty="0">
                          <a:solidFill>
                            <a:srgbClr val="000000"/>
                          </a:solidFill>
                          <a:effectLst/>
                        </a:rPr>
                        <a:t>CARTULINA BLANCA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0">
                <a:tc>
                  <a:txBody>
                    <a:bodyPr/>
                    <a:lstStyle/>
                    <a:p>
                      <a:pPr algn="just">
                        <a:lnSpc>
                          <a:spcPct val="115000"/>
                        </a:lnSpc>
                        <a:spcAft>
                          <a:spcPts val="0"/>
                        </a:spcAft>
                      </a:pPr>
                      <a:r>
                        <a:rPr lang="es-ES" sz="1100" dirty="0">
                          <a:solidFill>
                            <a:srgbClr val="000000"/>
                          </a:solidFill>
                          <a:effectLst/>
                        </a:rPr>
                        <a:t>PAPEL CREPE HOJA PLIEGO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0">
                <a:tc>
                  <a:txBody>
                    <a:bodyPr/>
                    <a:lstStyle/>
                    <a:p>
                      <a:pPr algn="just">
                        <a:lnSpc>
                          <a:spcPct val="115000"/>
                        </a:lnSpc>
                        <a:spcAft>
                          <a:spcPts val="0"/>
                        </a:spcAft>
                      </a:pPr>
                      <a:r>
                        <a:rPr lang="es-ES" sz="1100" dirty="0">
                          <a:solidFill>
                            <a:srgbClr val="000000"/>
                          </a:solidFill>
                          <a:effectLst/>
                        </a:rPr>
                        <a:t>CAJA DE PLASTILINA DE 10 UNIDADES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0">
                <a:tc>
                  <a:txBody>
                    <a:bodyPr/>
                    <a:lstStyle/>
                    <a:p>
                      <a:pPr algn="just">
                        <a:lnSpc>
                          <a:spcPct val="115000"/>
                        </a:lnSpc>
                        <a:spcAft>
                          <a:spcPts val="0"/>
                        </a:spcAft>
                      </a:pPr>
                      <a:r>
                        <a:rPr lang="es-ES" sz="1100" dirty="0">
                          <a:solidFill>
                            <a:srgbClr val="000000"/>
                          </a:solidFill>
                          <a:effectLst/>
                        </a:rPr>
                        <a:t>PAPEL BOND TAMAÑO OFICIO COLOR BLANCO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0">
                <a:tc>
                  <a:txBody>
                    <a:bodyPr/>
                    <a:lstStyle/>
                    <a:p>
                      <a:pPr algn="just">
                        <a:lnSpc>
                          <a:spcPct val="115000"/>
                        </a:lnSpc>
                        <a:spcAft>
                          <a:spcPts val="0"/>
                        </a:spcAft>
                      </a:pPr>
                      <a:r>
                        <a:rPr lang="es-ES" sz="1100" dirty="0">
                          <a:solidFill>
                            <a:srgbClr val="000000"/>
                          </a:solidFill>
                          <a:effectLst/>
                        </a:rPr>
                        <a:t>PAPEL BOND TAMAÑO OFICIO DE DIFERENTES COLORES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0">
                <a:tc>
                  <a:txBody>
                    <a:bodyPr/>
                    <a:lstStyle/>
                    <a:p>
                      <a:pPr algn="just">
                        <a:lnSpc>
                          <a:spcPct val="115000"/>
                        </a:lnSpc>
                        <a:spcAft>
                          <a:spcPts val="0"/>
                        </a:spcAft>
                      </a:pPr>
                      <a:r>
                        <a:rPr lang="es-ES" sz="1100" dirty="0">
                          <a:solidFill>
                            <a:srgbClr val="000000"/>
                          </a:solidFill>
                          <a:effectLst/>
                        </a:rPr>
                        <a:t>PEGAMENTO EN BARRA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0">
                <a:tc>
                  <a:txBody>
                    <a:bodyPr/>
                    <a:lstStyle/>
                    <a:p>
                      <a:pPr algn="just">
                        <a:lnSpc>
                          <a:spcPct val="115000"/>
                        </a:lnSpc>
                        <a:spcAft>
                          <a:spcPts val="0"/>
                        </a:spcAft>
                      </a:pPr>
                      <a:r>
                        <a:rPr lang="es-ES" sz="1100" dirty="0">
                          <a:solidFill>
                            <a:srgbClr val="000000"/>
                          </a:solidFill>
                          <a:effectLst/>
                        </a:rPr>
                        <a:t>LÁPIZ ROJO TRIANGULAR</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0">
                <a:tc>
                  <a:txBody>
                    <a:bodyPr/>
                    <a:lstStyle/>
                    <a:p>
                      <a:pPr algn="just">
                        <a:lnSpc>
                          <a:spcPct val="115000"/>
                        </a:lnSpc>
                        <a:spcAft>
                          <a:spcPts val="0"/>
                        </a:spcAft>
                      </a:pPr>
                      <a:r>
                        <a:rPr lang="es-ES" sz="1100" dirty="0">
                          <a:solidFill>
                            <a:srgbClr val="000000"/>
                          </a:solidFill>
                          <a:effectLst/>
                        </a:rPr>
                        <a:t>LÁPIZ NEGRO HEXAGONAL</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0">
                <a:tc>
                  <a:txBody>
                    <a:bodyPr/>
                    <a:lstStyle/>
                    <a:p>
                      <a:pPr algn="just">
                        <a:lnSpc>
                          <a:spcPct val="115000"/>
                        </a:lnSpc>
                        <a:spcAft>
                          <a:spcPts val="0"/>
                        </a:spcAft>
                      </a:pPr>
                      <a:r>
                        <a:rPr lang="es-ES" sz="1100" dirty="0">
                          <a:solidFill>
                            <a:srgbClr val="000000"/>
                          </a:solidFill>
                          <a:effectLst/>
                        </a:rPr>
                        <a:t>PAPEL LUSTROSO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0">
                <a:tc>
                  <a:txBody>
                    <a:bodyPr/>
                    <a:lstStyle/>
                    <a:p>
                      <a:pPr algn="just">
                        <a:lnSpc>
                          <a:spcPct val="115000"/>
                        </a:lnSpc>
                        <a:spcAft>
                          <a:spcPts val="0"/>
                        </a:spcAft>
                      </a:pPr>
                      <a:r>
                        <a:rPr lang="es-ES" sz="1100" dirty="0">
                          <a:solidFill>
                            <a:srgbClr val="000000"/>
                          </a:solidFill>
                          <a:effectLst/>
                        </a:rPr>
                        <a:t>CAJA DE LAPICES DE COLORES DE 12 UNIDADES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r h="0">
                <a:tc>
                  <a:txBody>
                    <a:bodyPr/>
                    <a:lstStyle/>
                    <a:p>
                      <a:pPr algn="just">
                        <a:lnSpc>
                          <a:spcPct val="115000"/>
                        </a:lnSpc>
                        <a:spcAft>
                          <a:spcPts val="0"/>
                        </a:spcAft>
                      </a:pPr>
                      <a:r>
                        <a:rPr lang="es-ES" sz="1100" dirty="0">
                          <a:solidFill>
                            <a:srgbClr val="000000"/>
                          </a:solidFill>
                          <a:effectLst/>
                        </a:rPr>
                        <a:t>GOMA PARA LÁPIZ</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991824431"/>
              </p:ext>
            </p:extLst>
          </p:nvPr>
        </p:nvGraphicFramePr>
        <p:xfrm>
          <a:off x="8211773" y="1810902"/>
          <a:ext cx="3558333" cy="2244310"/>
        </p:xfrm>
        <a:graphic>
          <a:graphicData uri="http://schemas.openxmlformats.org/drawingml/2006/table">
            <a:tbl>
              <a:tblPr firstRow="1" firstCol="1" bandRow="1">
                <a:tableStyleId>{5940675A-B579-460E-94D1-54222C63F5DA}</a:tableStyleId>
              </a:tblPr>
              <a:tblGrid>
                <a:gridCol w="3558333">
                  <a:extLst>
                    <a:ext uri="{9D8B030D-6E8A-4147-A177-3AD203B41FA5}">
                      <a16:colId xmlns:a16="http://schemas.microsoft.com/office/drawing/2014/main" val="20000"/>
                    </a:ext>
                  </a:extLst>
                </a:gridCol>
              </a:tblGrid>
              <a:tr h="208947">
                <a:tc>
                  <a:txBody>
                    <a:bodyPr/>
                    <a:lstStyle/>
                    <a:p>
                      <a:pPr algn="ctr">
                        <a:lnSpc>
                          <a:spcPct val="115000"/>
                        </a:lnSpc>
                        <a:spcAft>
                          <a:spcPts val="0"/>
                        </a:spcAft>
                      </a:pPr>
                      <a:r>
                        <a:rPr lang="es-ES" sz="1100" b="1" dirty="0">
                          <a:solidFill>
                            <a:srgbClr val="000000"/>
                          </a:solidFill>
                          <a:effectLst/>
                        </a:rPr>
                        <a:t>NIVEL SECUNDARIA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185033">
                <a:tc>
                  <a:txBody>
                    <a:bodyPr/>
                    <a:lstStyle/>
                    <a:p>
                      <a:pPr algn="just">
                        <a:lnSpc>
                          <a:spcPct val="115000"/>
                        </a:lnSpc>
                        <a:spcAft>
                          <a:spcPts val="0"/>
                        </a:spcAft>
                      </a:pPr>
                      <a:r>
                        <a:rPr lang="es-ES" sz="1100" dirty="0">
                          <a:solidFill>
                            <a:srgbClr val="000000"/>
                          </a:solidFill>
                          <a:effectLst/>
                        </a:rPr>
                        <a:t>PAPEL BOND TAMAÑO OFICIO COLOR BLANCO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85033">
                <a:tc>
                  <a:txBody>
                    <a:bodyPr/>
                    <a:lstStyle/>
                    <a:p>
                      <a:pPr algn="just">
                        <a:lnSpc>
                          <a:spcPct val="115000"/>
                        </a:lnSpc>
                        <a:spcAft>
                          <a:spcPts val="0"/>
                        </a:spcAft>
                      </a:pPr>
                      <a:r>
                        <a:rPr lang="es-ES" sz="1100" dirty="0">
                          <a:solidFill>
                            <a:srgbClr val="000000"/>
                          </a:solidFill>
                          <a:effectLst/>
                        </a:rPr>
                        <a:t>PAPEL BOND TAMAÑO OFICIO DE DIFERENTES COLORES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85033">
                <a:tc>
                  <a:txBody>
                    <a:bodyPr/>
                    <a:lstStyle/>
                    <a:p>
                      <a:pPr algn="just">
                        <a:lnSpc>
                          <a:spcPct val="115000"/>
                        </a:lnSpc>
                        <a:spcAft>
                          <a:spcPts val="0"/>
                        </a:spcAft>
                      </a:pPr>
                      <a:r>
                        <a:rPr lang="es-ES" sz="1100" dirty="0">
                          <a:solidFill>
                            <a:srgbClr val="000000"/>
                          </a:solidFill>
                          <a:effectLst/>
                        </a:rPr>
                        <a:t>CINTA DE EMBALAJE</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85033">
                <a:tc>
                  <a:txBody>
                    <a:bodyPr/>
                    <a:lstStyle/>
                    <a:p>
                      <a:pPr algn="just">
                        <a:lnSpc>
                          <a:spcPct val="115000"/>
                        </a:lnSpc>
                        <a:spcAft>
                          <a:spcPts val="0"/>
                        </a:spcAft>
                      </a:pPr>
                      <a:r>
                        <a:rPr lang="es-ES" sz="1100" dirty="0">
                          <a:solidFill>
                            <a:srgbClr val="000000"/>
                          </a:solidFill>
                          <a:effectLst/>
                        </a:rPr>
                        <a:t>PEGAMENTO EN BARRA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85033">
                <a:tc>
                  <a:txBody>
                    <a:bodyPr/>
                    <a:lstStyle/>
                    <a:p>
                      <a:pPr algn="just">
                        <a:lnSpc>
                          <a:spcPct val="115000"/>
                        </a:lnSpc>
                        <a:spcAft>
                          <a:spcPts val="0"/>
                        </a:spcAft>
                      </a:pPr>
                      <a:r>
                        <a:rPr lang="es-ES" sz="1100" dirty="0">
                          <a:solidFill>
                            <a:srgbClr val="000000"/>
                          </a:solidFill>
                          <a:effectLst/>
                        </a:rPr>
                        <a:t>MARCADORES PERMANENTES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85033">
                <a:tc>
                  <a:txBody>
                    <a:bodyPr/>
                    <a:lstStyle/>
                    <a:p>
                      <a:pPr algn="just">
                        <a:lnSpc>
                          <a:spcPct val="115000"/>
                        </a:lnSpc>
                        <a:spcAft>
                          <a:spcPts val="0"/>
                        </a:spcAft>
                      </a:pPr>
                      <a:r>
                        <a:rPr lang="es-ES" sz="1100" dirty="0">
                          <a:solidFill>
                            <a:srgbClr val="000000"/>
                          </a:solidFill>
                          <a:effectLst/>
                        </a:rPr>
                        <a:t>BOLÍGRAFOS ROJO, AZUL Y NEGRO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85033">
                <a:tc>
                  <a:txBody>
                    <a:bodyPr/>
                    <a:lstStyle/>
                    <a:p>
                      <a:pPr algn="just">
                        <a:lnSpc>
                          <a:spcPct val="115000"/>
                        </a:lnSpc>
                        <a:spcAft>
                          <a:spcPts val="0"/>
                        </a:spcAft>
                      </a:pPr>
                      <a:r>
                        <a:rPr lang="es-ES" sz="1100" dirty="0">
                          <a:solidFill>
                            <a:srgbClr val="000000"/>
                          </a:solidFill>
                          <a:effectLst/>
                        </a:rPr>
                        <a:t>RESALTADOR</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185033">
                <a:tc>
                  <a:txBody>
                    <a:bodyPr/>
                    <a:lstStyle/>
                    <a:p>
                      <a:pPr algn="just">
                        <a:lnSpc>
                          <a:spcPct val="115000"/>
                        </a:lnSpc>
                        <a:spcAft>
                          <a:spcPts val="0"/>
                        </a:spcAft>
                      </a:pPr>
                      <a:r>
                        <a:rPr lang="es-ES" sz="1100" dirty="0">
                          <a:solidFill>
                            <a:srgbClr val="000000"/>
                          </a:solidFill>
                          <a:effectLst/>
                        </a:rPr>
                        <a:t>MARCADOR PARA PIZARRA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185033">
                <a:tc>
                  <a:txBody>
                    <a:bodyPr/>
                    <a:lstStyle/>
                    <a:p>
                      <a:pPr algn="just">
                        <a:lnSpc>
                          <a:spcPct val="115000"/>
                        </a:lnSpc>
                        <a:spcAft>
                          <a:spcPts val="0"/>
                        </a:spcAft>
                      </a:pPr>
                      <a:r>
                        <a:rPr lang="es-ES" sz="1100" dirty="0">
                          <a:solidFill>
                            <a:srgbClr val="000000"/>
                          </a:solidFill>
                          <a:effectLst/>
                        </a:rPr>
                        <a:t>HOJAS DE CARPETA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185033">
                <a:tc>
                  <a:txBody>
                    <a:bodyPr/>
                    <a:lstStyle/>
                    <a:p>
                      <a:pPr algn="just">
                        <a:lnSpc>
                          <a:spcPct val="115000"/>
                        </a:lnSpc>
                        <a:spcAft>
                          <a:spcPts val="0"/>
                        </a:spcAft>
                      </a:pPr>
                      <a:r>
                        <a:rPr lang="es-ES" sz="1100" dirty="0">
                          <a:solidFill>
                            <a:srgbClr val="000000"/>
                          </a:solidFill>
                          <a:effectLst/>
                        </a:rPr>
                        <a:t>ESTUCHE GEOMÉTRICO PLÁSTICO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r h="185033">
                <a:tc>
                  <a:txBody>
                    <a:bodyPr/>
                    <a:lstStyle/>
                    <a:p>
                      <a:pPr algn="just">
                        <a:lnSpc>
                          <a:spcPct val="115000"/>
                        </a:lnSpc>
                        <a:spcAft>
                          <a:spcPts val="0"/>
                        </a:spcAft>
                      </a:pPr>
                      <a:r>
                        <a:rPr lang="es-ES" sz="1100" dirty="0">
                          <a:solidFill>
                            <a:srgbClr val="000000"/>
                          </a:solidFill>
                          <a:effectLst/>
                        </a:rPr>
                        <a:t>GOMA PARA LÁPIZ</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100939505"/>
              </p:ext>
            </p:extLst>
          </p:nvPr>
        </p:nvGraphicFramePr>
        <p:xfrm>
          <a:off x="4466656" y="1810902"/>
          <a:ext cx="3686744" cy="2244313"/>
        </p:xfrm>
        <a:graphic>
          <a:graphicData uri="http://schemas.openxmlformats.org/drawingml/2006/table">
            <a:tbl>
              <a:tblPr firstRow="1" firstCol="1" bandRow="1">
                <a:tableStyleId>{5940675A-B579-460E-94D1-54222C63F5DA}</a:tableStyleId>
              </a:tblPr>
              <a:tblGrid>
                <a:gridCol w="3686744">
                  <a:extLst>
                    <a:ext uri="{9D8B030D-6E8A-4147-A177-3AD203B41FA5}">
                      <a16:colId xmlns:a16="http://schemas.microsoft.com/office/drawing/2014/main" val="20000"/>
                    </a:ext>
                  </a:extLst>
                </a:gridCol>
              </a:tblGrid>
              <a:tr h="274593">
                <a:tc>
                  <a:txBody>
                    <a:bodyPr/>
                    <a:lstStyle/>
                    <a:p>
                      <a:pPr algn="ctr">
                        <a:lnSpc>
                          <a:spcPct val="115000"/>
                        </a:lnSpc>
                        <a:spcAft>
                          <a:spcPts val="0"/>
                        </a:spcAft>
                      </a:pPr>
                      <a:r>
                        <a:rPr lang="es-ES" sz="1100" b="1" dirty="0">
                          <a:solidFill>
                            <a:srgbClr val="000000"/>
                          </a:solidFill>
                          <a:effectLst/>
                        </a:rPr>
                        <a:t>NIVEL PRIMARIA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196972">
                <a:tc>
                  <a:txBody>
                    <a:bodyPr/>
                    <a:lstStyle/>
                    <a:p>
                      <a:pPr algn="just">
                        <a:lnSpc>
                          <a:spcPct val="115000"/>
                        </a:lnSpc>
                        <a:spcAft>
                          <a:spcPts val="0"/>
                        </a:spcAft>
                      </a:pPr>
                      <a:r>
                        <a:rPr lang="es-ES" sz="1100" dirty="0">
                          <a:solidFill>
                            <a:srgbClr val="000000"/>
                          </a:solidFill>
                          <a:effectLst/>
                        </a:rPr>
                        <a:t>PAPEL BOND TAMAÑO OFICIO COLOR BLANCO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96972">
                <a:tc>
                  <a:txBody>
                    <a:bodyPr/>
                    <a:lstStyle/>
                    <a:p>
                      <a:pPr algn="just">
                        <a:lnSpc>
                          <a:spcPct val="115000"/>
                        </a:lnSpc>
                        <a:spcAft>
                          <a:spcPts val="0"/>
                        </a:spcAft>
                      </a:pPr>
                      <a:r>
                        <a:rPr lang="es-ES" sz="1100" dirty="0">
                          <a:solidFill>
                            <a:srgbClr val="000000"/>
                          </a:solidFill>
                          <a:effectLst/>
                        </a:rPr>
                        <a:t>PAPEL BOND TAMAÑO OFICIO DE DIFERENTES COLORES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96972">
                <a:tc>
                  <a:txBody>
                    <a:bodyPr/>
                    <a:lstStyle/>
                    <a:p>
                      <a:pPr algn="just">
                        <a:lnSpc>
                          <a:spcPct val="115000"/>
                        </a:lnSpc>
                        <a:spcAft>
                          <a:spcPts val="0"/>
                        </a:spcAft>
                      </a:pPr>
                      <a:r>
                        <a:rPr lang="es-ES" sz="1100" dirty="0">
                          <a:solidFill>
                            <a:srgbClr val="000000"/>
                          </a:solidFill>
                          <a:effectLst/>
                        </a:rPr>
                        <a:t>CINTA DE EMBALAJE</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96972">
                <a:tc>
                  <a:txBody>
                    <a:bodyPr/>
                    <a:lstStyle/>
                    <a:p>
                      <a:pPr algn="just">
                        <a:lnSpc>
                          <a:spcPct val="115000"/>
                        </a:lnSpc>
                        <a:spcAft>
                          <a:spcPts val="0"/>
                        </a:spcAft>
                      </a:pPr>
                      <a:r>
                        <a:rPr lang="es-ES" sz="1100" dirty="0">
                          <a:solidFill>
                            <a:srgbClr val="000000"/>
                          </a:solidFill>
                          <a:effectLst/>
                        </a:rPr>
                        <a:t>PEGAMENTO EN BARRA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96972">
                <a:tc>
                  <a:txBody>
                    <a:bodyPr/>
                    <a:lstStyle/>
                    <a:p>
                      <a:pPr algn="just">
                        <a:lnSpc>
                          <a:spcPct val="115000"/>
                        </a:lnSpc>
                        <a:spcAft>
                          <a:spcPts val="0"/>
                        </a:spcAft>
                      </a:pPr>
                      <a:r>
                        <a:rPr lang="es-ES" sz="1100" dirty="0">
                          <a:solidFill>
                            <a:srgbClr val="000000"/>
                          </a:solidFill>
                          <a:effectLst/>
                        </a:rPr>
                        <a:t>PAPEL LUSTROSO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96972">
                <a:tc>
                  <a:txBody>
                    <a:bodyPr/>
                    <a:lstStyle/>
                    <a:p>
                      <a:pPr algn="just">
                        <a:lnSpc>
                          <a:spcPct val="115000"/>
                        </a:lnSpc>
                        <a:spcAft>
                          <a:spcPts val="0"/>
                        </a:spcAft>
                      </a:pPr>
                      <a:r>
                        <a:rPr lang="es-ES" sz="1100" dirty="0">
                          <a:solidFill>
                            <a:srgbClr val="000000"/>
                          </a:solidFill>
                          <a:effectLst/>
                        </a:rPr>
                        <a:t>BOLÍGRAFOS ROJO, AZUL Y NEGRO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96972">
                <a:tc>
                  <a:txBody>
                    <a:bodyPr/>
                    <a:lstStyle/>
                    <a:p>
                      <a:pPr algn="just">
                        <a:lnSpc>
                          <a:spcPct val="115000"/>
                        </a:lnSpc>
                        <a:spcAft>
                          <a:spcPts val="0"/>
                        </a:spcAft>
                      </a:pPr>
                      <a:r>
                        <a:rPr lang="es-ES" sz="1100" dirty="0">
                          <a:solidFill>
                            <a:srgbClr val="000000"/>
                          </a:solidFill>
                          <a:effectLst/>
                        </a:rPr>
                        <a:t>MARCADOR PARA PIZARRA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196972">
                <a:tc>
                  <a:txBody>
                    <a:bodyPr/>
                    <a:lstStyle/>
                    <a:p>
                      <a:pPr algn="just">
                        <a:lnSpc>
                          <a:spcPct val="115000"/>
                        </a:lnSpc>
                        <a:spcAft>
                          <a:spcPts val="0"/>
                        </a:spcAft>
                      </a:pPr>
                      <a:r>
                        <a:rPr lang="es-ES" sz="1100" dirty="0">
                          <a:solidFill>
                            <a:srgbClr val="000000"/>
                          </a:solidFill>
                          <a:effectLst/>
                        </a:rPr>
                        <a:t>HOJAS DE CARPETA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196972">
                <a:tc>
                  <a:txBody>
                    <a:bodyPr/>
                    <a:lstStyle/>
                    <a:p>
                      <a:pPr algn="just">
                        <a:lnSpc>
                          <a:spcPct val="115000"/>
                        </a:lnSpc>
                        <a:spcAft>
                          <a:spcPts val="0"/>
                        </a:spcAft>
                      </a:pPr>
                      <a:r>
                        <a:rPr lang="es-ES" sz="1100" dirty="0">
                          <a:solidFill>
                            <a:srgbClr val="000000"/>
                          </a:solidFill>
                          <a:effectLst/>
                        </a:rPr>
                        <a:t>ESTUCHE GEOMÉTRICO PLÁSTICO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196972">
                <a:tc>
                  <a:txBody>
                    <a:bodyPr/>
                    <a:lstStyle/>
                    <a:p>
                      <a:pPr algn="just">
                        <a:lnSpc>
                          <a:spcPct val="115000"/>
                        </a:lnSpc>
                        <a:spcAft>
                          <a:spcPts val="0"/>
                        </a:spcAft>
                      </a:pPr>
                      <a:r>
                        <a:rPr lang="es-ES" sz="1100" dirty="0">
                          <a:solidFill>
                            <a:srgbClr val="000000"/>
                          </a:solidFill>
                          <a:effectLst/>
                        </a:rPr>
                        <a:t>GOMA PARA LÁPIZ</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139203549"/>
              </p:ext>
            </p:extLst>
          </p:nvPr>
        </p:nvGraphicFramePr>
        <p:xfrm>
          <a:off x="2773480" y="4301015"/>
          <a:ext cx="4217141" cy="2164844"/>
        </p:xfrm>
        <a:graphic>
          <a:graphicData uri="http://schemas.openxmlformats.org/drawingml/2006/table">
            <a:tbl>
              <a:tblPr firstRow="1" firstCol="1" bandRow="1">
                <a:tableStyleId>{5940675A-B579-460E-94D1-54222C63F5DA}</a:tableStyleId>
              </a:tblPr>
              <a:tblGrid>
                <a:gridCol w="4217141">
                  <a:extLst>
                    <a:ext uri="{9D8B030D-6E8A-4147-A177-3AD203B41FA5}">
                      <a16:colId xmlns:a16="http://schemas.microsoft.com/office/drawing/2014/main" val="20000"/>
                    </a:ext>
                  </a:extLst>
                </a:gridCol>
              </a:tblGrid>
              <a:tr h="196804">
                <a:tc>
                  <a:txBody>
                    <a:bodyPr/>
                    <a:lstStyle/>
                    <a:p>
                      <a:pPr algn="ctr">
                        <a:lnSpc>
                          <a:spcPct val="115000"/>
                        </a:lnSpc>
                        <a:spcAft>
                          <a:spcPts val="0"/>
                        </a:spcAft>
                      </a:pPr>
                      <a:r>
                        <a:rPr lang="es-ES" sz="1100" b="1" dirty="0">
                          <a:solidFill>
                            <a:srgbClr val="000000"/>
                          </a:solidFill>
                          <a:effectLst/>
                        </a:rPr>
                        <a:t>CEAS</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196804">
                <a:tc>
                  <a:txBody>
                    <a:bodyPr/>
                    <a:lstStyle/>
                    <a:p>
                      <a:pPr algn="just">
                        <a:lnSpc>
                          <a:spcPct val="115000"/>
                        </a:lnSpc>
                        <a:spcAft>
                          <a:spcPts val="0"/>
                        </a:spcAft>
                      </a:pPr>
                      <a:r>
                        <a:rPr lang="es-ES" sz="1100" dirty="0">
                          <a:solidFill>
                            <a:srgbClr val="000000"/>
                          </a:solidFill>
                          <a:effectLst/>
                        </a:rPr>
                        <a:t>PAPEL BOND TAMAÑO OFICIO COLOR BLANCO</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1"/>
                  </a:ext>
                </a:extLst>
              </a:tr>
              <a:tr h="196804">
                <a:tc>
                  <a:txBody>
                    <a:bodyPr/>
                    <a:lstStyle/>
                    <a:p>
                      <a:pPr algn="just">
                        <a:lnSpc>
                          <a:spcPct val="115000"/>
                        </a:lnSpc>
                        <a:spcAft>
                          <a:spcPts val="0"/>
                        </a:spcAft>
                      </a:pPr>
                      <a:r>
                        <a:rPr lang="es-ES" sz="1100" dirty="0">
                          <a:solidFill>
                            <a:srgbClr val="000000"/>
                          </a:solidFill>
                          <a:effectLst/>
                        </a:rPr>
                        <a:t>PAPEL BOND TAMAÑO OFICIO DE DIFERENTES COLORES</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2"/>
                  </a:ext>
                </a:extLst>
              </a:tr>
              <a:tr h="196804">
                <a:tc>
                  <a:txBody>
                    <a:bodyPr/>
                    <a:lstStyle/>
                    <a:p>
                      <a:pPr algn="just">
                        <a:lnSpc>
                          <a:spcPct val="115000"/>
                        </a:lnSpc>
                        <a:spcAft>
                          <a:spcPts val="0"/>
                        </a:spcAft>
                      </a:pPr>
                      <a:r>
                        <a:rPr lang="es-ES" sz="1100" dirty="0">
                          <a:solidFill>
                            <a:srgbClr val="000000"/>
                          </a:solidFill>
                          <a:effectLst/>
                        </a:rPr>
                        <a:t>PAPEL BOND TAMAÑO CARTA COLOR BLANCO</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3"/>
                  </a:ext>
                </a:extLst>
              </a:tr>
              <a:tr h="196804">
                <a:tc>
                  <a:txBody>
                    <a:bodyPr/>
                    <a:lstStyle/>
                    <a:p>
                      <a:pPr algn="just">
                        <a:lnSpc>
                          <a:spcPct val="115000"/>
                        </a:lnSpc>
                        <a:spcAft>
                          <a:spcPts val="0"/>
                        </a:spcAft>
                      </a:pPr>
                      <a:r>
                        <a:rPr lang="es-ES" sz="1100" dirty="0">
                          <a:solidFill>
                            <a:srgbClr val="000000"/>
                          </a:solidFill>
                          <a:effectLst/>
                        </a:rPr>
                        <a:t>CINTA DE EMBALAJE</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4"/>
                  </a:ext>
                </a:extLst>
              </a:tr>
              <a:tr h="196804">
                <a:tc>
                  <a:txBody>
                    <a:bodyPr/>
                    <a:lstStyle/>
                    <a:p>
                      <a:pPr algn="just">
                        <a:lnSpc>
                          <a:spcPct val="115000"/>
                        </a:lnSpc>
                        <a:spcAft>
                          <a:spcPts val="0"/>
                        </a:spcAft>
                      </a:pPr>
                      <a:r>
                        <a:rPr lang="es-ES" sz="1100" dirty="0">
                          <a:solidFill>
                            <a:srgbClr val="000000"/>
                          </a:solidFill>
                          <a:effectLst/>
                        </a:rPr>
                        <a:t>PEGAMENTO EN BARRA</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5"/>
                  </a:ext>
                </a:extLst>
              </a:tr>
              <a:tr h="196804">
                <a:tc>
                  <a:txBody>
                    <a:bodyPr/>
                    <a:lstStyle/>
                    <a:p>
                      <a:pPr algn="just">
                        <a:lnSpc>
                          <a:spcPct val="115000"/>
                        </a:lnSpc>
                        <a:spcAft>
                          <a:spcPts val="0"/>
                        </a:spcAft>
                      </a:pPr>
                      <a:r>
                        <a:rPr lang="es-ES" sz="1100" dirty="0">
                          <a:solidFill>
                            <a:srgbClr val="000000"/>
                          </a:solidFill>
                          <a:effectLst/>
                        </a:rPr>
                        <a:t>MARCADO DE PIZARRA</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6"/>
                  </a:ext>
                </a:extLst>
              </a:tr>
              <a:tr h="196804">
                <a:tc>
                  <a:txBody>
                    <a:bodyPr/>
                    <a:lstStyle/>
                    <a:p>
                      <a:pPr algn="just">
                        <a:lnSpc>
                          <a:spcPct val="115000"/>
                        </a:lnSpc>
                        <a:spcAft>
                          <a:spcPts val="0"/>
                        </a:spcAft>
                      </a:pPr>
                      <a:r>
                        <a:rPr lang="es-ES" sz="1100" dirty="0">
                          <a:solidFill>
                            <a:srgbClr val="000000"/>
                          </a:solidFill>
                          <a:effectLst/>
                        </a:rPr>
                        <a:t>RESALTADOR</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7"/>
                  </a:ext>
                </a:extLst>
              </a:tr>
              <a:tr h="196804">
                <a:tc>
                  <a:txBody>
                    <a:bodyPr/>
                    <a:lstStyle/>
                    <a:p>
                      <a:pPr algn="just">
                        <a:lnSpc>
                          <a:spcPct val="115000"/>
                        </a:lnSpc>
                        <a:spcAft>
                          <a:spcPts val="0"/>
                        </a:spcAft>
                      </a:pPr>
                      <a:r>
                        <a:rPr lang="es-ES" sz="1100" dirty="0">
                          <a:solidFill>
                            <a:srgbClr val="000000"/>
                          </a:solidFill>
                          <a:effectLst/>
                        </a:rPr>
                        <a:t>MARCADORES PERMANENTES</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8"/>
                  </a:ext>
                </a:extLst>
              </a:tr>
              <a:tr h="196804">
                <a:tc>
                  <a:txBody>
                    <a:bodyPr/>
                    <a:lstStyle/>
                    <a:p>
                      <a:pPr algn="just">
                        <a:lnSpc>
                          <a:spcPct val="115000"/>
                        </a:lnSpc>
                        <a:spcAft>
                          <a:spcPts val="0"/>
                        </a:spcAft>
                      </a:pPr>
                      <a:r>
                        <a:rPr lang="es-ES" sz="1100" dirty="0">
                          <a:solidFill>
                            <a:srgbClr val="000000"/>
                          </a:solidFill>
                          <a:effectLst/>
                        </a:rPr>
                        <a:t>CUADERNO ESPIRAL TAMAÑO CARTA</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9"/>
                  </a:ext>
                </a:extLst>
              </a:tr>
              <a:tr h="196804">
                <a:tc>
                  <a:txBody>
                    <a:bodyPr/>
                    <a:lstStyle/>
                    <a:p>
                      <a:pPr algn="just">
                        <a:lnSpc>
                          <a:spcPct val="115000"/>
                        </a:lnSpc>
                        <a:spcAft>
                          <a:spcPts val="0"/>
                        </a:spcAft>
                      </a:pPr>
                      <a:r>
                        <a:rPr lang="es-ES" sz="1100" dirty="0">
                          <a:solidFill>
                            <a:srgbClr val="000000"/>
                          </a:solidFill>
                          <a:effectLst/>
                        </a:rPr>
                        <a:t>GOMA PARA LÁPIZ</a:t>
                      </a:r>
                      <a:endParaRPr lang="es-419"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10"/>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1686142919"/>
              </p:ext>
            </p:extLst>
          </p:nvPr>
        </p:nvGraphicFramePr>
        <p:xfrm>
          <a:off x="7135608" y="4301015"/>
          <a:ext cx="4056721" cy="2164848"/>
        </p:xfrm>
        <a:graphic>
          <a:graphicData uri="http://schemas.openxmlformats.org/drawingml/2006/table">
            <a:tbl>
              <a:tblPr firstRow="1" firstCol="1" bandRow="1">
                <a:tableStyleId>{5940675A-B579-460E-94D1-54222C63F5DA}</a:tableStyleId>
              </a:tblPr>
              <a:tblGrid>
                <a:gridCol w="4056721">
                  <a:extLst>
                    <a:ext uri="{9D8B030D-6E8A-4147-A177-3AD203B41FA5}">
                      <a16:colId xmlns:a16="http://schemas.microsoft.com/office/drawing/2014/main" val="20000"/>
                    </a:ext>
                  </a:extLst>
                </a:gridCol>
              </a:tblGrid>
              <a:tr h="0">
                <a:tc>
                  <a:txBody>
                    <a:bodyPr/>
                    <a:lstStyle/>
                    <a:p>
                      <a:pPr algn="ctr">
                        <a:lnSpc>
                          <a:spcPct val="115000"/>
                        </a:lnSpc>
                        <a:spcAft>
                          <a:spcPts val="0"/>
                        </a:spcAft>
                      </a:pPr>
                      <a:r>
                        <a:rPr lang="es-ES" sz="1100" b="1" dirty="0">
                          <a:solidFill>
                            <a:srgbClr val="000000"/>
                          </a:solidFill>
                          <a:effectLst/>
                        </a:rPr>
                        <a:t>CEES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s-ES" sz="1100" dirty="0">
                          <a:solidFill>
                            <a:srgbClr val="000000"/>
                          </a:solidFill>
                          <a:effectLst/>
                        </a:rPr>
                        <a:t>CARTULINA BLANCA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0">
                <a:tc>
                  <a:txBody>
                    <a:bodyPr/>
                    <a:lstStyle/>
                    <a:p>
                      <a:pPr algn="just">
                        <a:lnSpc>
                          <a:spcPct val="115000"/>
                        </a:lnSpc>
                        <a:spcAft>
                          <a:spcPts val="0"/>
                        </a:spcAft>
                      </a:pPr>
                      <a:r>
                        <a:rPr lang="es-ES" sz="1100" dirty="0">
                          <a:solidFill>
                            <a:srgbClr val="000000"/>
                          </a:solidFill>
                          <a:effectLst/>
                        </a:rPr>
                        <a:t>PAPEL CREPE HOJA PLIEGO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0">
                <a:tc>
                  <a:txBody>
                    <a:bodyPr/>
                    <a:lstStyle/>
                    <a:p>
                      <a:pPr algn="just">
                        <a:lnSpc>
                          <a:spcPct val="115000"/>
                        </a:lnSpc>
                        <a:spcAft>
                          <a:spcPts val="0"/>
                        </a:spcAft>
                      </a:pPr>
                      <a:r>
                        <a:rPr lang="es-ES" sz="1100" dirty="0">
                          <a:solidFill>
                            <a:srgbClr val="000000"/>
                          </a:solidFill>
                          <a:effectLst/>
                        </a:rPr>
                        <a:t>CAJA DE PLASTILINA DE 10 UNIDADES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0">
                <a:tc>
                  <a:txBody>
                    <a:bodyPr/>
                    <a:lstStyle/>
                    <a:p>
                      <a:pPr algn="just">
                        <a:lnSpc>
                          <a:spcPct val="115000"/>
                        </a:lnSpc>
                        <a:spcAft>
                          <a:spcPts val="0"/>
                        </a:spcAft>
                      </a:pPr>
                      <a:r>
                        <a:rPr lang="es-ES" sz="1100" dirty="0">
                          <a:solidFill>
                            <a:srgbClr val="000000"/>
                          </a:solidFill>
                          <a:effectLst/>
                        </a:rPr>
                        <a:t>PAPEL BOND TAMAÑO OFICIO COLOR BLANCO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0">
                <a:tc>
                  <a:txBody>
                    <a:bodyPr/>
                    <a:lstStyle/>
                    <a:p>
                      <a:pPr algn="just">
                        <a:lnSpc>
                          <a:spcPct val="115000"/>
                        </a:lnSpc>
                        <a:spcAft>
                          <a:spcPts val="0"/>
                        </a:spcAft>
                      </a:pPr>
                      <a:r>
                        <a:rPr lang="es-ES" sz="1100" dirty="0">
                          <a:solidFill>
                            <a:srgbClr val="000000"/>
                          </a:solidFill>
                          <a:effectLst/>
                        </a:rPr>
                        <a:t>PAPEL BOND TAMAÑO OFICIO DE DIFERENTES COLORES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0">
                <a:tc>
                  <a:txBody>
                    <a:bodyPr/>
                    <a:lstStyle/>
                    <a:p>
                      <a:pPr algn="just">
                        <a:lnSpc>
                          <a:spcPct val="115000"/>
                        </a:lnSpc>
                        <a:spcAft>
                          <a:spcPts val="0"/>
                        </a:spcAft>
                      </a:pPr>
                      <a:r>
                        <a:rPr lang="es-ES" sz="1100" dirty="0">
                          <a:solidFill>
                            <a:srgbClr val="000000"/>
                          </a:solidFill>
                          <a:effectLst/>
                        </a:rPr>
                        <a:t>PEGAMENTO EN BARRA</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0">
                <a:tc>
                  <a:txBody>
                    <a:bodyPr/>
                    <a:lstStyle/>
                    <a:p>
                      <a:pPr algn="just">
                        <a:lnSpc>
                          <a:spcPct val="115000"/>
                        </a:lnSpc>
                        <a:spcAft>
                          <a:spcPts val="0"/>
                        </a:spcAft>
                      </a:pPr>
                      <a:r>
                        <a:rPr lang="es-ES" sz="1100" dirty="0">
                          <a:solidFill>
                            <a:srgbClr val="000000"/>
                          </a:solidFill>
                          <a:effectLst/>
                        </a:rPr>
                        <a:t>LÁPIZ ROJO TRIANGULAR</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0">
                <a:tc>
                  <a:txBody>
                    <a:bodyPr/>
                    <a:lstStyle/>
                    <a:p>
                      <a:pPr algn="just">
                        <a:lnSpc>
                          <a:spcPct val="115000"/>
                        </a:lnSpc>
                        <a:spcAft>
                          <a:spcPts val="0"/>
                        </a:spcAft>
                      </a:pPr>
                      <a:r>
                        <a:rPr lang="es-ES" sz="1100" dirty="0">
                          <a:solidFill>
                            <a:srgbClr val="000000"/>
                          </a:solidFill>
                          <a:effectLst/>
                        </a:rPr>
                        <a:t>LÁPIZ NEGRO HEXAGONAL</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0">
                <a:tc>
                  <a:txBody>
                    <a:bodyPr/>
                    <a:lstStyle/>
                    <a:p>
                      <a:pPr algn="just">
                        <a:lnSpc>
                          <a:spcPct val="115000"/>
                        </a:lnSpc>
                        <a:spcAft>
                          <a:spcPts val="0"/>
                        </a:spcAft>
                      </a:pPr>
                      <a:r>
                        <a:rPr lang="es-ES" sz="1100" dirty="0">
                          <a:solidFill>
                            <a:srgbClr val="000000"/>
                          </a:solidFill>
                          <a:effectLst/>
                        </a:rPr>
                        <a:t>PAPEL LUSTROSO</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0">
                <a:tc>
                  <a:txBody>
                    <a:bodyPr/>
                    <a:lstStyle/>
                    <a:p>
                      <a:pPr algn="just">
                        <a:lnSpc>
                          <a:spcPct val="115000"/>
                        </a:lnSpc>
                        <a:spcAft>
                          <a:spcPts val="0"/>
                        </a:spcAft>
                      </a:pPr>
                      <a:r>
                        <a:rPr lang="es-ES" sz="1100" dirty="0">
                          <a:solidFill>
                            <a:srgbClr val="000000"/>
                          </a:solidFill>
                          <a:effectLst/>
                        </a:rPr>
                        <a:t>CAJA DE LAPICES DE COLORES DE 12 UNIDADES</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r h="0">
                <a:tc>
                  <a:txBody>
                    <a:bodyPr/>
                    <a:lstStyle/>
                    <a:p>
                      <a:pPr algn="just">
                        <a:lnSpc>
                          <a:spcPct val="115000"/>
                        </a:lnSpc>
                        <a:spcAft>
                          <a:spcPts val="0"/>
                        </a:spcAft>
                      </a:pPr>
                      <a:r>
                        <a:rPr lang="es-ES" sz="1100" dirty="0">
                          <a:solidFill>
                            <a:srgbClr val="000000"/>
                          </a:solidFill>
                          <a:effectLst/>
                        </a:rPr>
                        <a:t>GOMA PARA LÁPIZ</a:t>
                      </a:r>
                      <a:endParaRPr lang="es-419"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bl>
          </a:graphicData>
        </a:graphic>
      </p:graphicFrame>
      <p:sp>
        <p:nvSpPr>
          <p:cNvPr id="3" name="Subtítulo 2">
            <a:extLst>
              <a:ext uri="{FF2B5EF4-FFF2-40B4-BE49-F238E27FC236}">
                <a16:creationId xmlns:a16="http://schemas.microsoft.com/office/drawing/2014/main" id="{EAFA11A1-B668-D27D-1281-29E97CDB0349}"/>
              </a:ext>
            </a:extLst>
          </p:cNvPr>
          <p:cNvSpPr txBox="1">
            <a:spLocks/>
          </p:cNvSpPr>
          <p:nvPr/>
        </p:nvSpPr>
        <p:spPr>
          <a:xfrm>
            <a:off x="779418" y="471991"/>
            <a:ext cx="85042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2023 </a:t>
            </a:r>
            <a:r>
              <a:rPr lang="es-ES" sz="2400" b="1" dirty="0">
                <a:solidFill>
                  <a:srgbClr val="03C2CC"/>
                </a:solidFill>
                <a:latin typeface="Arial Black" panose="020B0A04020102020204" pitchFamily="34" charset="0"/>
              </a:rPr>
              <a:t>– PROCESO DE CONTRATACIÓN</a:t>
            </a:r>
            <a:endParaRPr lang="es-BO" sz="2400" b="1" dirty="0">
              <a:solidFill>
                <a:srgbClr val="03C2CC"/>
              </a:solidFill>
              <a:latin typeface="Arial Black" panose="020B0A04020102020204" pitchFamily="34" charset="0"/>
            </a:endParaRPr>
          </a:p>
        </p:txBody>
      </p:sp>
      <p:sp>
        <p:nvSpPr>
          <p:cNvPr id="4" name="Rectángulo 3">
            <a:extLst>
              <a:ext uri="{FF2B5EF4-FFF2-40B4-BE49-F238E27FC236}">
                <a16:creationId xmlns:a16="http://schemas.microsoft.com/office/drawing/2014/main" id="{AC318972-C1BE-BBCA-B02B-C33A78130176}"/>
              </a:ext>
            </a:extLst>
          </p:cNvPr>
          <p:cNvSpPr/>
          <p:nvPr/>
        </p:nvSpPr>
        <p:spPr>
          <a:xfrm>
            <a:off x="711118" y="495255"/>
            <a:ext cx="68300" cy="1238500"/>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7" name="Imagen 16">
            <a:extLst>
              <a:ext uri="{FF2B5EF4-FFF2-40B4-BE49-F238E27FC236}">
                <a16:creationId xmlns:a16="http://schemas.microsoft.com/office/drawing/2014/main" id="{00FA8389-793F-D792-5F23-696F72CE9364}"/>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287410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79418" y="964896"/>
            <a:ext cx="8110582" cy="811364"/>
          </a:xfrm>
          <a:prstGeom prst="rect">
            <a:avLst/>
          </a:prstGeom>
          <a:solidFill>
            <a:srgbClr val="C9FFFF"/>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800" dirty="0">
                <a:solidFill>
                  <a:schemeClr val="tx1"/>
                </a:solidFill>
              </a:rPr>
              <a:t>Cantidad de Unidades Educativas Fiscales y de Convenio, Centros de Educación Especial y Centros de Educación Alternativa  beneficiadas</a:t>
            </a:r>
            <a:endParaRPr lang="es-419" sz="18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040258590"/>
              </p:ext>
            </p:extLst>
          </p:nvPr>
        </p:nvGraphicFramePr>
        <p:xfrm>
          <a:off x="1705620" y="1984516"/>
          <a:ext cx="5386369" cy="3258574"/>
        </p:xfrm>
        <a:graphic>
          <a:graphicData uri="http://schemas.openxmlformats.org/drawingml/2006/table">
            <a:tbl>
              <a:tblPr firstRow="1" firstCol="1" bandRow="1">
                <a:tableStyleId>{E8034E78-7F5D-4C2E-B375-FC64B27BC917}</a:tableStyleId>
              </a:tblPr>
              <a:tblGrid>
                <a:gridCol w="2373851">
                  <a:extLst>
                    <a:ext uri="{9D8B030D-6E8A-4147-A177-3AD203B41FA5}">
                      <a16:colId xmlns:a16="http://schemas.microsoft.com/office/drawing/2014/main" val="20000"/>
                    </a:ext>
                  </a:extLst>
                </a:gridCol>
                <a:gridCol w="3012518">
                  <a:extLst>
                    <a:ext uri="{9D8B030D-6E8A-4147-A177-3AD203B41FA5}">
                      <a16:colId xmlns:a16="http://schemas.microsoft.com/office/drawing/2014/main" val="20001"/>
                    </a:ext>
                  </a:extLst>
                </a:gridCol>
              </a:tblGrid>
              <a:tr h="456219">
                <a:tc>
                  <a:txBody>
                    <a:bodyPr/>
                    <a:lstStyle/>
                    <a:p>
                      <a:pPr algn="ctr">
                        <a:lnSpc>
                          <a:spcPct val="115000"/>
                        </a:lnSpc>
                        <a:spcAft>
                          <a:spcPts val="0"/>
                        </a:spcAft>
                      </a:pPr>
                      <a:r>
                        <a:rPr lang="es-BO" sz="1400" b="1" dirty="0">
                          <a:solidFill>
                            <a:srgbClr val="000000"/>
                          </a:solidFill>
                          <a:effectLst/>
                        </a:rPr>
                        <a:t>MACRODISTRITO</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tc>
                  <a:txBody>
                    <a:bodyPr/>
                    <a:lstStyle/>
                    <a:p>
                      <a:pPr algn="ctr">
                        <a:lnSpc>
                          <a:spcPct val="115000"/>
                        </a:lnSpc>
                        <a:spcAft>
                          <a:spcPts val="0"/>
                        </a:spcAft>
                      </a:pPr>
                      <a:r>
                        <a:rPr lang="es-BO" sz="1400" b="1" dirty="0">
                          <a:solidFill>
                            <a:srgbClr val="000000"/>
                          </a:solidFill>
                          <a:effectLst/>
                        </a:rPr>
                        <a:t>UNIDADES EDUCATIVAS BENEFICIADAS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rgbClr val="03C2CC"/>
                    </a:solidFill>
                  </a:tcPr>
                </a:tc>
                <a:extLst>
                  <a:ext uri="{0D108BD9-81ED-4DB2-BD59-A6C34878D82A}">
                    <a16:rowId xmlns:a16="http://schemas.microsoft.com/office/drawing/2014/main" val="10000"/>
                  </a:ext>
                </a:extLst>
              </a:tr>
              <a:tr h="275434">
                <a:tc>
                  <a:txBody>
                    <a:bodyPr/>
                    <a:lstStyle/>
                    <a:p>
                      <a:pPr algn="ctr">
                        <a:lnSpc>
                          <a:spcPct val="115000"/>
                        </a:lnSpc>
                        <a:spcAft>
                          <a:spcPts val="0"/>
                        </a:spcAft>
                      </a:pPr>
                      <a:r>
                        <a:rPr lang="es-BO" sz="1400" dirty="0">
                          <a:solidFill>
                            <a:srgbClr val="000000"/>
                          </a:solidFill>
                          <a:effectLst/>
                        </a:rPr>
                        <a:t>COTAHUMA</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61</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275434">
                <a:tc>
                  <a:txBody>
                    <a:bodyPr/>
                    <a:lstStyle/>
                    <a:p>
                      <a:pPr algn="ctr">
                        <a:lnSpc>
                          <a:spcPct val="115000"/>
                        </a:lnSpc>
                        <a:spcAft>
                          <a:spcPts val="0"/>
                        </a:spcAft>
                      </a:pPr>
                      <a:r>
                        <a:rPr lang="es-BO" sz="1400" dirty="0">
                          <a:solidFill>
                            <a:srgbClr val="000000"/>
                          </a:solidFill>
                          <a:effectLst/>
                        </a:rPr>
                        <a:t>MAX PAREDES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53</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275434">
                <a:tc>
                  <a:txBody>
                    <a:bodyPr/>
                    <a:lstStyle/>
                    <a:p>
                      <a:pPr algn="ctr">
                        <a:lnSpc>
                          <a:spcPct val="115000"/>
                        </a:lnSpc>
                        <a:spcAft>
                          <a:spcPts val="0"/>
                        </a:spcAft>
                      </a:pPr>
                      <a:r>
                        <a:rPr lang="es-BO" sz="1400" dirty="0">
                          <a:solidFill>
                            <a:srgbClr val="000000"/>
                          </a:solidFill>
                          <a:effectLst/>
                        </a:rPr>
                        <a:t>PERIFERICA</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58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275434">
                <a:tc>
                  <a:txBody>
                    <a:bodyPr/>
                    <a:lstStyle/>
                    <a:p>
                      <a:pPr algn="ctr">
                        <a:lnSpc>
                          <a:spcPct val="115000"/>
                        </a:lnSpc>
                        <a:spcAft>
                          <a:spcPts val="0"/>
                        </a:spcAft>
                      </a:pPr>
                      <a:r>
                        <a:rPr lang="es-BO" sz="1400">
                          <a:solidFill>
                            <a:srgbClr val="000000"/>
                          </a:solidFill>
                          <a:effectLst/>
                        </a:rPr>
                        <a:t>SAN ANTONIO</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38</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275434">
                <a:tc>
                  <a:txBody>
                    <a:bodyPr/>
                    <a:lstStyle/>
                    <a:p>
                      <a:pPr algn="ctr">
                        <a:lnSpc>
                          <a:spcPct val="115000"/>
                        </a:lnSpc>
                        <a:spcAft>
                          <a:spcPts val="0"/>
                        </a:spcAft>
                      </a:pPr>
                      <a:r>
                        <a:rPr lang="es-BO" sz="1400">
                          <a:solidFill>
                            <a:srgbClr val="000000"/>
                          </a:solidFill>
                          <a:effectLst/>
                        </a:rPr>
                        <a:t>SUR</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42</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r h="275434">
                <a:tc>
                  <a:txBody>
                    <a:bodyPr/>
                    <a:lstStyle/>
                    <a:p>
                      <a:pPr algn="ctr">
                        <a:lnSpc>
                          <a:spcPct val="115000"/>
                        </a:lnSpc>
                        <a:spcAft>
                          <a:spcPts val="0"/>
                        </a:spcAft>
                      </a:pPr>
                      <a:r>
                        <a:rPr lang="es-BO" sz="1400" dirty="0">
                          <a:solidFill>
                            <a:srgbClr val="000000"/>
                          </a:solidFill>
                          <a:effectLst/>
                        </a:rPr>
                        <a:t>CENTRO</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69</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r h="275434">
                <a:tc>
                  <a:txBody>
                    <a:bodyPr/>
                    <a:lstStyle/>
                    <a:p>
                      <a:pPr algn="ctr">
                        <a:lnSpc>
                          <a:spcPct val="115000"/>
                        </a:lnSpc>
                        <a:spcAft>
                          <a:spcPts val="0"/>
                        </a:spcAft>
                      </a:pPr>
                      <a:r>
                        <a:rPr lang="es-BO" sz="1400">
                          <a:solidFill>
                            <a:srgbClr val="000000"/>
                          </a:solidFill>
                          <a:effectLst/>
                        </a:rPr>
                        <a:t>MALLASA</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6</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7"/>
                  </a:ext>
                </a:extLst>
              </a:tr>
              <a:tr h="275434">
                <a:tc>
                  <a:txBody>
                    <a:bodyPr/>
                    <a:lstStyle/>
                    <a:p>
                      <a:pPr algn="ctr">
                        <a:lnSpc>
                          <a:spcPct val="115000"/>
                        </a:lnSpc>
                        <a:spcAft>
                          <a:spcPts val="0"/>
                        </a:spcAft>
                      </a:pPr>
                      <a:r>
                        <a:rPr lang="es-BO" sz="1400">
                          <a:solidFill>
                            <a:srgbClr val="000000"/>
                          </a:solidFill>
                          <a:effectLst/>
                        </a:rPr>
                        <a:t>ZONGO</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12</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8"/>
                  </a:ext>
                </a:extLst>
              </a:tr>
              <a:tr h="275434">
                <a:tc>
                  <a:txBody>
                    <a:bodyPr/>
                    <a:lstStyle/>
                    <a:p>
                      <a:pPr algn="ctr">
                        <a:lnSpc>
                          <a:spcPct val="115000"/>
                        </a:lnSpc>
                        <a:spcAft>
                          <a:spcPts val="0"/>
                        </a:spcAft>
                      </a:pPr>
                      <a:r>
                        <a:rPr lang="es-BO" sz="1400">
                          <a:solidFill>
                            <a:srgbClr val="000000"/>
                          </a:solidFill>
                          <a:effectLst/>
                        </a:rPr>
                        <a:t>HAMPATURI</a:t>
                      </a:r>
                      <a:endParaRPr lang="es-419" sz="200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0"/>
                        </a:spcAft>
                      </a:pPr>
                      <a:r>
                        <a:rPr lang="es-BO" sz="1400" dirty="0">
                          <a:solidFill>
                            <a:srgbClr val="000000"/>
                          </a:solidFill>
                          <a:effectLst/>
                        </a:rPr>
                        <a:t>12</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9"/>
                  </a:ext>
                </a:extLst>
              </a:tr>
              <a:tr h="323449">
                <a:tc>
                  <a:txBody>
                    <a:bodyPr/>
                    <a:lstStyle/>
                    <a:p>
                      <a:pPr algn="ctr">
                        <a:lnSpc>
                          <a:spcPct val="115000"/>
                        </a:lnSpc>
                        <a:spcAft>
                          <a:spcPts val="0"/>
                        </a:spcAft>
                      </a:pPr>
                      <a:r>
                        <a:rPr lang="es-BO" sz="1400" b="1" dirty="0">
                          <a:solidFill>
                            <a:srgbClr val="000000"/>
                          </a:solidFill>
                          <a:effectLst/>
                        </a:rPr>
                        <a:t>TOTALES</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28575" marR="28575" marT="19050" marB="19050" anchor="ctr">
                    <a:solidFill>
                      <a:srgbClr val="03C2CC"/>
                    </a:solidFill>
                  </a:tcPr>
                </a:tc>
                <a:tc>
                  <a:txBody>
                    <a:bodyPr/>
                    <a:lstStyle/>
                    <a:p>
                      <a:pPr algn="ctr">
                        <a:lnSpc>
                          <a:spcPct val="115000"/>
                        </a:lnSpc>
                        <a:spcAft>
                          <a:spcPts val="0"/>
                        </a:spcAft>
                      </a:pPr>
                      <a:r>
                        <a:rPr lang="es-BO" sz="1400" b="1" dirty="0">
                          <a:solidFill>
                            <a:srgbClr val="000000"/>
                          </a:solidFill>
                          <a:effectLst/>
                        </a:rPr>
                        <a:t>351</a:t>
                      </a:r>
                      <a:endParaRPr lang="es-419"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rgbClr val="03C2CC"/>
                    </a:solidFill>
                  </a:tcPr>
                </a:tc>
                <a:extLst>
                  <a:ext uri="{0D108BD9-81ED-4DB2-BD59-A6C34878D82A}">
                    <a16:rowId xmlns:a16="http://schemas.microsoft.com/office/drawing/2014/main" val="100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688781856"/>
              </p:ext>
            </p:extLst>
          </p:nvPr>
        </p:nvGraphicFramePr>
        <p:xfrm>
          <a:off x="7263731" y="1984516"/>
          <a:ext cx="3607774" cy="1241173"/>
        </p:xfrm>
        <a:graphic>
          <a:graphicData uri="http://schemas.openxmlformats.org/drawingml/2006/table">
            <a:tbl>
              <a:tblPr firstRow="1" firstCol="1" bandRow="1"/>
              <a:tblGrid>
                <a:gridCol w="1134923">
                  <a:extLst>
                    <a:ext uri="{9D8B030D-6E8A-4147-A177-3AD203B41FA5}">
                      <a16:colId xmlns:a16="http://schemas.microsoft.com/office/drawing/2014/main" val="20000"/>
                    </a:ext>
                  </a:extLst>
                </a:gridCol>
                <a:gridCol w="2472851">
                  <a:extLst>
                    <a:ext uri="{9D8B030D-6E8A-4147-A177-3AD203B41FA5}">
                      <a16:colId xmlns:a16="http://schemas.microsoft.com/office/drawing/2014/main" val="20001"/>
                    </a:ext>
                  </a:extLst>
                </a:gridCol>
              </a:tblGrid>
              <a:tr h="252946">
                <a:tc>
                  <a:txBody>
                    <a:bodyPr/>
                    <a:lstStyle/>
                    <a:p>
                      <a:pPr>
                        <a:lnSpc>
                          <a:spcPct val="115000"/>
                        </a:lnSpc>
                      </a:pPr>
                      <a:endParaRPr lang="es-419" sz="2400" dirty="0">
                        <a:effectLst/>
                        <a:latin typeface="+mn-lt"/>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CENTROS BENEFICIADOS</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223061">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CEES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633">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CEAS  </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BO" sz="1400" dirty="0">
                          <a:solidFill>
                            <a:srgbClr val="000000"/>
                          </a:solidFill>
                          <a:effectLst/>
                          <a:latin typeface="+mn-lt"/>
                          <a:ea typeface="Times New Roman" panose="02020603050405020304" pitchFamily="18" charset="0"/>
                          <a:cs typeface="Calibri" panose="020F0502020204030204" pitchFamily="34" charset="0"/>
                        </a:rPr>
                        <a:t>40</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7633">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TOTALES</a:t>
                      </a:r>
                      <a:endParaRPr lang="es-419" sz="2000" dirty="0">
                        <a:effectLst/>
                        <a:latin typeface="+mn-lt"/>
                        <a:ea typeface="Calibri" panose="020F0502020204030204" pitchFamily="34" charset="0"/>
                        <a:cs typeface="Times New Roman" panose="02020603050405020304" pitchFamily="18" charset="0"/>
                      </a:endParaRPr>
                    </a:p>
                  </a:txBody>
                  <a:tcPr marL="28575" marR="28575"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BO" sz="1400" b="1" dirty="0">
                          <a:solidFill>
                            <a:srgbClr val="000000"/>
                          </a:solidFill>
                          <a:effectLst/>
                          <a:latin typeface="+mn-lt"/>
                          <a:ea typeface="Times New Roman" panose="02020603050405020304" pitchFamily="18" charset="0"/>
                          <a:cs typeface="Calibri" panose="020F0502020204030204" pitchFamily="34" charset="0"/>
                        </a:rPr>
                        <a:t>47</a:t>
                      </a:r>
                      <a:endParaRPr lang="es-419" sz="20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3"/>
                  </a:ext>
                </a:extLst>
              </a:tr>
            </a:tbl>
          </a:graphicData>
        </a:graphic>
      </p:graphicFrame>
      <p:sp>
        <p:nvSpPr>
          <p:cNvPr id="3" name="Subtítulo 2">
            <a:extLst>
              <a:ext uri="{FF2B5EF4-FFF2-40B4-BE49-F238E27FC236}">
                <a16:creationId xmlns:a16="http://schemas.microsoft.com/office/drawing/2014/main" id="{36FE8597-7EF5-B0CE-8B5B-8630D5F280C9}"/>
              </a:ext>
            </a:extLst>
          </p:cNvPr>
          <p:cNvSpPr txBox="1">
            <a:spLocks/>
          </p:cNvSpPr>
          <p:nvPr/>
        </p:nvSpPr>
        <p:spPr>
          <a:xfrm>
            <a:off x="779418" y="471991"/>
            <a:ext cx="85042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2023 </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7" name="Rectángulo 6">
            <a:extLst>
              <a:ext uri="{FF2B5EF4-FFF2-40B4-BE49-F238E27FC236}">
                <a16:creationId xmlns:a16="http://schemas.microsoft.com/office/drawing/2014/main" id="{3BFDE6AA-7A9B-C892-CFF9-F3846DF83158}"/>
              </a:ext>
            </a:extLst>
          </p:cNvPr>
          <p:cNvSpPr/>
          <p:nvPr/>
        </p:nvSpPr>
        <p:spPr>
          <a:xfrm>
            <a:off x="711118" y="495255"/>
            <a:ext cx="68300" cy="1238500"/>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97F6BD8E-105E-E1BF-177C-208554875E2A}"/>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9" name="Imagen 8">
            <a:extLst>
              <a:ext uri="{FF2B5EF4-FFF2-40B4-BE49-F238E27FC236}">
                <a16:creationId xmlns:a16="http://schemas.microsoft.com/office/drawing/2014/main" id="{0A11BA64-F950-5EC1-1036-AA2AEF0D2F6E}"/>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382450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721-54D1-3926-13C4-706BF67B51D2}"/>
            </a:ext>
          </a:extLst>
        </p:cNvPr>
        <p:cNvGrpSpPr/>
        <p:nvPr/>
      </p:nvGrpSpPr>
      <p:grpSpPr>
        <a:xfrm>
          <a:off x="0" y="0"/>
          <a:ext cx="0" cy="0"/>
          <a:chOff x="0" y="0"/>
          <a:chExt cx="0" cy="0"/>
        </a:xfrm>
      </p:grpSpPr>
      <p:sp>
        <p:nvSpPr>
          <p:cNvPr id="13" name="Subtítulo 2">
            <a:extLst>
              <a:ext uri="{FF2B5EF4-FFF2-40B4-BE49-F238E27FC236}">
                <a16:creationId xmlns:a16="http://schemas.microsoft.com/office/drawing/2014/main" id="{FBE28292-9CF2-B8DC-95EF-B5BE20A8062C}"/>
              </a:ext>
            </a:extLst>
          </p:cNvPr>
          <p:cNvSpPr txBox="1">
            <a:spLocks/>
          </p:cNvSpPr>
          <p:nvPr/>
        </p:nvSpPr>
        <p:spPr>
          <a:xfrm>
            <a:off x="146239" y="71708"/>
            <a:ext cx="7117492" cy="3073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s-BO" sz="1800" b="1" dirty="0">
              <a:solidFill>
                <a:schemeClr val="accent2">
                  <a:lumMod val="50000"/>
                </a:schemeClr>
              </a:solidFill>
            </a:endParaRPr>
          </a:p>
        </p:txBody>
      </p:sp>
      <p:sp>
        <p:nvSpPr>
          <p:cNvPr id="12" name="Subtítulo 2">
            <a:extLst>
              <a:ext uri="{FF2B5EF4-FFF2-40B4-BE49-F238E27FC236}">
                <a16:creationId xmlns:a16="http://schemas.microsoft.com/office/drawing/2014/main" id="{4D0B2F07-FC8E-D89C-3F45-95CD2941DBE2}"/>
              </a:ext>
            </a:extLst>
          </p:cNvPr>
          <p:cNvSpPr txBox="1">
            <a:spLocks/>
          </p:cNvSpPr>
          <p:nvPr/>
        </p:nvSpPr>
        <p:spPr>
          <a:xfrm>
            <a:off x="779419" y="949948"/>
            <a:ext cx="8161382" cy="794415"/>
          </a:xfrm>
          <a:prstGeom prst="rect">
            <a:avLst/>
          </a:prstGeom>
          <a:solidFill>
            <a:schemeClr val="accent3">
              <a:lumMod val="20000"/>
              <a:lumOff val="80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BO" sz="1800" dirty="0">
                <a:solidFill>
                  <a:schemeClr val="tx1"/>
                </a:solidFill>
              </a:rPr>
              <a:t>Cantidad de beneficiarios de Unidades Educativas Fiscales y de Convenio, Centros de Educación Especial y Centros de Educación Alternativa  beneficiadas, por nivel.</a:t>
            </a:r>
            <a:endParaRPr lang="es-419" sz="1800"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265339437"/>
              </p:ext>
            </p:extLst>
          </p:nvPr>
        </p:nvGraphicFramePr>
        <p:xfrm>
          <a:off x="1880389" y="1788842"/>
          <a:ext cx="9106925" cy="3213742"/>
        </p:xfrm>
        <a:graphic>
          <a:graphicData uri="http://schemas.openxmlformats.org/drawingml/2006/table">
            <a:tbl>
              <a:tblPr firstRow="1" firstCol="1" bandRow="1">
                <a:tableStyleId>{E8034E78-7F5D-4C2E-B375-FC64B27BC917}</a:tableStyleId>
              </a:tblPr>
              <a:tblGrid>
                <a:gridCol w="654026">
                  <a:extLst>
                    <a:ext uri="{9D8B030D-6E8A-4147-A177-3AD203B41FA5}">
                      <a16:colId xmlns:a16="http://schemas.microsoft.com/office/drawing/2014/main" val="20000"/>
                    </a:ext>
                  </a:extLst>
                </a:gridCol>
                <a:gridCol w="3445727">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gridCol w="1146628">
                  <a:extLst>
                    <a:ext uri="{9D8B030D-6E8A-4147-A177-3AD203B41FA5}">
                      <a16:colId xmlns:a16="http://schemas.microsoft.com/office/drawing/2014/main" val="20003"/>
                    </a:ext>
                  </a:extLst>
                </a:gridCol>
                <a:gridCol w="1581801">
                  <a:extLst>
                    <a:ext uri="{9D8B030D-6E8A-4147-A177-3AD203B41FA5}">
                      <a16:colId xmlns:a16="http://schemas.microsoft.com/office/drawing/2014/main" val="20004"/>
                    </a:ext>
                  </a:extLst>
                </a:gridCol>
                <a:gridCol w="1161143">
                  <a:extLst>
                    <a:ext uri="{9D8B030D-6E8A-4147-A177-3AD203B41FA5}">
                      <a16:colId xmlns:a16="http://schemas.microsoft.com/office/drawing/2014/main" val="20005"/>
                    </a:ext>
                  </a:extLst>
                </a:gridCol>
              </a:tblGrid>
              <a:tr h="148672">
                <a:tc rowSpan="2">
                  <a:txBody>
                    <a:bodyPr/>
                    <a:lstStyle/>
                    <a:p>
                      <a:pPr algn="ctr">
                        <a:lnSpc>
                          <a:spcPct val="115000"/>
                        </a:lnSpc>
                        <a:spcAft>
                          <a:spcPts val="0"/>
                        </a:spcAft>
                      </a:pPr>
                      <a:r>
                        <a:rPr lang="es-ES" sz="1400" b="1" dirty="0">
                          <a:solidFill>
                            <a:srgbClr val="000000"/>
                          </a:solidFill>
                          <a:effectLst/>
                        </a:rPr>
                        <a:t>N°</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rowSpan="2">
                  <a:txBody>
                    <a:bodyPr/>
                    <a:lstStyle/>
                    <a:p>
                      <a:pPr algn="ctr">
                        <a:lnSpc>
                          <a:spcPct val="115000"/>
                        </a:lnSpc>
                        <a:spcAft>
                          <a:spcPts val="0"/>
                        </a:spcAft>
                      </a:pPr>
                      <a:r>
                        <a:rPr lang="es-ES" sz="1400" b="1" dirty="0">
                          <a:solidFill>
                            <a:srgbClr val="000000"/>
                          </a:solidFill>
                          <a:effectLst/>
                        </a:rPr>
                        <a:t>MACRODISTRITO</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gridSpan="3">
                  <a:txBody>
                    <a:bodyPr/>
                    <a:lstStyle/>
                    <a:p>
                      <a:pPr algn="ctr">
                        <a:lnSpc>
                          <a:spcPct val="115000"/>
                        </a:lnSpc>
                        <a:spcAft>
                          <a:spcPts val="0"/>
                        </a:spcAft>
                      </a:pPr>
                      <a:r>
                        <a:rPr lang="es-ES" sz="1400" b="1" dirty="0">
                          <a:solidFill>
                            <a:srgbClr val="000000"/>
                          </a:solidFill>
                          <a:effectLst/>
                        </a:rPr>
                        <a:t>BENEFICIARIOS</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hMerge="1">
                  <a:txBody>
                    <a:bodyPr/>
                    <a:lstStyle/>
                    <a:p>
                      <a:endParaRPr lang="es-419"/>
                    </a:p>
                  </a:txBody>
                  <a:tcPr/>
                </a:tc>
                <a:tc hMerge="1">
                  <a:txBody>
                    <a:bodyPr/>
                    <a:lstStyle/>
                    <a:p>
                      <a:endParaRPr lang="es-419"/>
                    </a:p>
                  </a:txBody>
                  <a:tcPr/>
                </a:tc>
                <a:tc rowSpan="2">
                  <a:txBody>
                    <a:bodyPr/>
                    <a:lstStyle/>
                    <a:p>
                      <a:pPr algn="ctr">
                        <a:lnSpc>
                          <a:spcPct val="115000"/>
                        </a:lnSpc>
                        <a:spcAft>
                          <a:spcPts val="0"/>
                        </a:spcAft>
                      </a:pPr>
                      <a:r>
                        <a:rPr lang="es-ES" sz="1400" b="1">
                          <a:solidFill>
                            <a:srgbClr val="000000"/>
                          </a:solidFill>
                          <a:effectLst/>
                        </a:rPr>
                        <a:t>TOTAL</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extLst>
                  <a:ext uri="{0D108BD9-81ED-4DB2-BD59-A6C34878D82A}">
                    <a16:rowId xmlns:a16="http://schemas.microsoft.com/office/drawing/2014/main" val="10000"/>
                  </a:ext>
                </a:extLst>
              </a:tr>
              <a:tr h="131445">
                <a:tc vMerge="1">
                  <a:txBody>
                    <a:bodyPr/>
                    <a:lstStyle/>
                    <a:p>
                      <a:endParaRPr lang="es-419"/>
                    </a:p>
                  </a:txBody>
                  <a:tcPr/>
                </a:tc>
                <a:tc vMerge="1">
                  <a:txBody>
                    <a:bodyPr/>
                    <a:lstStyle/>
                    <a:p>
                      <a:endParaRPr lang="es-419"/>
                    </a:p>
                  </a:txBody>
                  <a:tcPr/>
                </a:tc>
                <a:tc>
                  <a:txBody>
                    <a:bodyPr/>
                    <a:lstStyle/>
                    <a:p>
                      <a:pPr algn="ctr">
                        <a:lnSpc>
                          <a:spcPct val="115000"/>
                        </a:lnSpc>
                        <a:spcAft>
                          <a:spcPts val="0"/>
                        </a:spcAft>
                      </a:pPr>
                      <a:r>
                        <a:rPr lang="es-ES" sz="1400" b="1" dirty="0">
                          <a:solidFill>
                            <a:srgbClr val="000000"/>
                          </a:solidFill>
                          <a:effectLst/>
                        </a:rPr>
                        <a:t>INICIAL</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ES" sz="1400" b="1" dirty="0">
                          <a:solidFill>
                            <a:srgbClr val="000000"/>
                          </a:solidFill>
                          <a:effectLst/>
                        </a:rPr>
                        <a:t>PRIMARIA</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a:txBody>
                    <a:bodyPr/>
                    <a:lstStyle/>
                    <a:p>
                      <a:pPr algn="ctr">
                        <a:lnSpc>
                          <a:spcPct val="115000"/>
                        </a:lnSpc>
                        <a:spcAft>
                          <a:spcPts val="0"/>
                        </a:spcAft>
                      </a:pPr>
                      <a:r>
                        <a:rPr lang="es-ES" sz="1400" b="1" dirty="0">
                          <a:solidFill>
                            <a:srgbClr val="000000"/>
                          </a:solidFill>
                          <a:effectLst/>
                        </a:rPr>
                        <a:t>SECUNDARIA</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vMerge="1">
                  <a:txBody>
                    <a:bodyPr/>
                    <a:lstStyle/>
                    <a:p>
                      <a:endParaRPr lang="es-419"/>
                    </a:p>
                  </a:txBody>
                  <a:tcPr/>
                </a:tc>
                <a:extLst>
                  <a:ext uri="{0D108BD9-81ED-4DB2-BD59-A6C34878D82A}">
                    <a16:rowId xmlns:a16="http://schemas.microsoft.com/office/drawing/2014/main" val="10001"/>
                  </a:ext>
                </a:extLst>
              </a:tr>
              <a:tr h="131445">
                <a:tc>
                  <a:txBody>
                    <a:bodyPr/>
                    <a:lstStyle/>
                    <a:p>
                      <a:pPr algn="ctr">
                        <a:lnSpc>
                          <a:spcPct val="115000"/>
                        </a:lnSpc>
                        <a:spcAft>
                          <a:spcPts val="0"/>
                        </a:spcAft>
                      </a:pPr>
                      <a:r>
                        <a:rPr lang="es-ES" sz="1400" dirty="0">
                          <a:solidFill>
                            <a:srgbClr val="000000"/>
                          </a:solidFill>
                          <a:effectLst/>
                        </a:rPr>
                        <a:t>1</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COTAHUMA</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2.699</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8.468</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7.237</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18.404</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31445">
                <a:tc>
                  <a:txBody>
                    <a:bodyPr/>
                    <a:lstStyle/>
                    <a:p>
                      <a:pPr algn="ctr">
                        <a:lnSpc>
                          <a:spcPct val="115000"/>
                        </a:lnSpc>
                        <a:spcAft>
                          <a:spcPts val="0"/>
                        </a:spcAft>
                      </a:pPr>
                      <a:r>
                        <a:rPr lang="es-ES" sz="1400">
                          <a:solidFill>
                            <a:srgbClr val="000000"/>
                          </a:solidFill>
                          <a:effectLst/>
                        </a:rPr>
                        <a:t>2</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MAX PAREDES</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2.157</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7.901</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6.236</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16.294</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31445">
                <a:tc>
                  <a:txBody>
                    <a:bodyPr/>
                    <a:lstStyle/>
                    <a:p>
                      <a:pPr algn="ctr">
                        <a:lnSpc>
                          <a:spcPct val="115000"/>
                        </a:lnSpc>
                        <a:spcAft>
                          <a:spcPts val="0"/>
                        </a:spcAft>
                      </a:pPr>
                      <a:r>
                        <a:rPr lang="es-ES" sz="1400">
                          <a:solidFill>
                            <a:srgbClr val="000000"/>
                          </a:solidFill>
                          <a:effectLst/>
                        </a:rPr>
                        <a:t>3</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SUR</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2.160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8.226</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7.553</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17.939</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31445">
                <a:tc>
                  <a:txBody>
                    <a:bodyPr/>
                    <a:lstStyle/>
                    <a:p>
                      <a:pPr algn="ctr">
                        <a:lnSpc>
                          <a:spcPct val="115000"/>
                        </a:lnSpc>
                        <a:spcAft>
                          <a:spcPts val="0"/>
                        </a:spcAft>
                      </a:pPr>
                      <a:r>
                        <a:rPr lang="es-ES" sz="1400">
                          <a:solidFill>
                            <a:srgbClr val="000000"/>
                          </a:solidFill>
                          <a:effectLst/>
                        </a:rPr>
                        <a:t>4</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CENTRO</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2.348</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9.478</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11.845</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23.671</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31445">
                <a:tc>
                  <a:txBody>
                    <a:bodyPr/>
                    <a:lstStyle/>
                    <a:p>
                      <a:pPr algn="ctr">
                        <a:lnSpc>
                          <a:spcPct val="115000"/>
                        </a:lnSpc>
                        <a:spcAft>
                          <a:spcPts val="0"/>
                        </a:spcAft>
                      </a:pPr>
                      <a:r>
                        <a:rPr lang="es-ES" sz="1400">
                          <a:solidFill>
                            <a:srgbClr val="000000"/>
                          </a:solidFill>
                          <a:effectLst/>
                        </a:rPr>
                        <a:t>5</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PERIFÉRICA</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2.342</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9.948</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8.337</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20.627</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31445">
                <a:tc>
                  <a:txBody>
                    <a:bodyPr/>
                    <a:lstStyle/>
                    <a:p>
                      <a:pPr algn="ctr">
                        <a:lnSpc>
                          <a:spcPct val="115000"/>
                        </a:lnSpc>
                        <a:spcAft>
                          <a:spcPts val="0"/>
                        </a:spcAft>
                      </a:pPr>
                      <a:r>
                        <a:rPr lang="es-ES" sz="1400">
                          <a:solidFill>
                            <a:srgbClr val="000000"/>
                          </a:solidFill>
                          <a:effectLst/>
                        </a:rPr>
                        <a:t>6</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SAN ANTONIO</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1.707</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6.895</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5.294</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13.896</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131445">
                <a:tc>
                  <a:txBody>
                    <a:bodyPr/>
                    <a:lstStyle/>
                    <a:p>
                      <a:pPr algn="ctr">
                        <a:lnSpc>
                          <a:spcPct val="115000"/>
                        </a:lnSpc>
                        <a:spcAft>
                          <a:spcPts val="0"/>
                        </a:spcAft>
                      </a:pPr>
                      <a:r>
                        <a:rPr lang="es-ES" sz="1400">
                          <a:solidFill>
                            <a:srgbClr val="000000"/>
                          </a:solidFill>
                          <a:effectLst/>
                        </a:rPr>
                        <a:t>7</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MALLASA</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172</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690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569</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1.431</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131445">
                <a:tc>
                  <a:txBody>
                    <a:bodyPr/>
                    <a:lstStyle/>
                    <a:p>
                      <a:pPr algn="ctr">
                        <a:lnSpc>
                          <a:spcPct val="115000"/>
                        </a:lnSpc>
                        <a:spcAft>
                          <a:spcPts val="0"/>
                        </a:spcAft>
                      </a:pPr>
                      <a:r>
                        <a:rPr lang="es-ES" sz="1400">
                          <a:solidFill>
                            <a:srgbClr val="000000"/>
                          </a:solidFill>
                          <a:effectLst/>
                        </a:rPr>
                        <a:t>8</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ZONGO</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56</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141</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115</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312</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131445">
                <a:tc>
                  <a:txBody>
                    <a:bodyPr/>
                    <a:lstStyle/>
                    <a:p>
                      <a:pPr algn="ctr">
                        <a:lnSpc>
                          <a:spcPct val="115000"/>
                        </a:lnSpc>
                        <a:spcAft>
                          <a:spcPts val="0"/>
                        </a:spcAft>
                      </a:pPr>
                      <a:r>
                        <a:rPr lang="es-ES" sz="1400">
                          <a:solidFill>
                            <a:srgbClr val="000000"/>
                          </a:solidFill>
                          <a:effectLst/>
                        </a:rPr>
                        <a:t>9</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dirty="0">
                          <a:solidFill>
                            <a:srgbClr val="000000"/>
                          </a:solidFill>
                          <a:effectLst/>
                        </a:rPr>
                        <a:t>HAMPATURI</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231</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780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608</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1.619</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r h="131445">
                <a:tc>
                  <a:txBody>
                    <a:bodyPr/>
                    <a:lstStyle/>
                    <a:p>
                      <a:pPr algn="ctr">
                        <a:lnSpc>
                          <a:spcPct val="115000"/>
                        </a:lnSpc>
                        <a:spcAft>
                          <a:spcPts val="0"/>
                        </a:spcAft>
                      </a:pPr>
                      <a:r>
                        <a:rPr lang="es-ES" sz="1400">
                          <a:solidFill>
                            <a:srgbClr val="000000"/>
                          </a:solidFill>
                          <a:effectLst/>
                        </a:rPr>
                        <a:t>10</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a:solidFill>
                            <a:srgbClr val="000000"/>
                          </a:solidFill>
                          <a:effectLst/>
                        </a:rPr>
                        <a:t>REZAGADO INICIAL</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586</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586</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r h="131445">
                <a:tc>
                  <a:txBody>
                    <a:bodyPr/>
                    <a:lstStyle/>
                    <a:p>
                      <a:pPr algn="ctr">
                        <a:lnSpc>
                          <a:spcPct val="115000"/>
                        </a:lnSpc>
                        <a:spcAft>
                          <a:spcPts val="0"/>
                        </a:spcAft>
                      </a:pPr>
                      <a:r>
                        <a:rPr lang="es-ES" sz="1400">
                          <a:solidFill>
                            <a:srgbClr val="000000"/>
                          </a:solidFill>
                          <a:effectLst/>
                        </a:rPr>
                        <a:t>11</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Aft>
                          <a:spcPts val="0"/>
                        </a:spcAft>
                      </a:pPr>
                      <a:r>
                        <a:rPr lang="es-ES" sz="1400">
                          <a:solidFill>
                            <a:srgbClr val="000000"/>
                          </a:solidFill>
                          <a:effectLst/>
                        </a:rPr>
                        <a:t>REZAGADOS PRIMARIA Y SECUNDARIA</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solidFill>
                            <a:srgbClr val="000000"/>
                          </a:solidFill>
                          <a:effectLst/>
                        </a:rPr>
                        <a:t>0</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729</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1.956</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solidFill>
                            <a:srgbClr val="000000"/>
                          </a:solidFill>
                          <a:effectLst/>
                        </a:rPr>
                        <a:t>2.685</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2"/>
                  </a:ext>
                </a:extLst>
              </a:tr>
              <a:tr h="131445">
                <a:tc gridSpan="2">
                  <a:txBody>
                    <a:bodyPr/>
                    <a:lstStyle/>
                    <a:p>
                      <a:pPr algn="ctr">
                        <a:lnSpc>
                          <a:spcPct val="115000"/>
                        </a:lnSpc>
                        <a:spcAft>
                          <a:spcPts val="0"/>
                        </a:spcAft>
                      </a:pPr>
                      <a:r>
                        <a:rPr lang="es-ES" sz="1400" b="1" dirty="0">
                          <a:solidFill>
                            <a:srgbClr val="000000"/>
                          </a:solidFill>
                          <a:effectLst/>
                        </a:rPr>
                        <a:t>TOTAL</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rgbClr val="03C2CC"/>
                    </a:solidFill>
                  </a:tcPr>
                </a:tc>
                <a:tc hMerge="1">
                  <a:txBody>
                    <a:bodyPr/>
                    <a:lstStyle/>
                    <a:p>
                      <a:endParaRPr lang="es-419"/>
                    </a:p>
                  </a:txBody>
                  <a:tcPr/>
                </a:tc>
                <a:tc>
                  <a:txBody>
                    <a:bodyPr/>
                    <a:lstStyle/>
                    <a:p>
                      <a:pPr algn="ctr">
                        <a:lnSpc>
                          <a:spcPct val="115000"/>
                        </a:lnSpc>
                        <a:spcAft>
                          <a:spcPts val="0"/>
                        </a:spcAft>
                      </a:pPr>
                      <a:r>
                        <a:rPr lang="es-ES" sz="1400" b="1">
                          <a:solidFill>
                            <a:srgbClr val="000000"/>
                          </a:solidFill>
                          <a:effectLst/>
                        </a:rPr>
                        <a:t>14.458</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b="1">
                          <a:solidFill>
                            <a:srgbClr val="000000"/>
                          </a:solidFill>
                          <a:effectLst/>
                        </a:rPr>
                        <a:t>53.256</a:t>
                      </a:r>
                      <a:endParaRPr lang="es-419" sz="2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b="1" dirty="0">
                          <a:solidFill>
                            <a:srgbClr val="000000"/>
                          </a:solidFill>
                          <a:effectLst/>
                        </a:rPr>
                        <a:t>49.750</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b="1" dirty="0">
                          <a:solidFill>
                            <a:srgbClr val="000000"/>
                          </a:solidFill>
                          <a:effectLst/>
                        </a:rPr>
                        <a:t>117.464</a:t>
                      </a:r>
                      <a:endParaRPr lang="es-419" sz="28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985258747"/>
              </p:ext>
            </p:extLst>
          </p:nvPr>
        </p:nvGraphicFramePr>
        <p:xfrm>
          <a:off x="4832258" y="5047063"/>
          <a:ext cx="6155056" cy="964466"/>
        </p:xfrm>
        <a:graphic>
          <a:graphicData uri="http://schemas.openxmlformats.org/drawingml/2006/table">
            <a:tbl>
              <a:tblPr firstRow="1" firstCol="1" bandRow="1"/>
              <a:tblGrid>
                <a:gridCol w="529010">
                  <a:extLst>
                    <a:ext uri="{9D8B030D-6E8A-4147-A177-3AD203B41FA5}">
                      <a16:colId xmlns:a16="http://schemas.microsoft.com/office/drawing/2014/main" val="20000"/>
                    </a:ext>
                  </a:extLst>
                </a:gridCol>
                <a:gridCol w="3643371">
                  <a:extLst>
                    <a:ext uri="{9D8B030D-6E8A-4147-A177-3AD203B41FA5}">
                      <a16:colId xmlns:a16="http://schemas.microsoft.com/office/drawing/2014/main" val="20001"/>
                    </a:ext>
                  </a:extLst>
                </a:gridCol>
                <a:gridCol w="1982675">
                  <a:extLst>
                    <a:ext uri="{9D8B030D-6E8A-4147-A177-3AD203B41FA5}">
                      <a16:colId xmlns:a16="http://schemas.microsoft.com/office/drawing/2014/main" val="20002"/>
                    </a:ext>
                  </a:extLst>
                </a:gridCol>
              </a:tblGrid>
              <a:tr h="271616">
                <a:tc>
                  <a:txBody>
                    <a:bodyPr/>
                    <a:lstStyle/>
                    <a:p>
                      <a:pPr algn="ctr">
                        <a:lnSpc>
                          <a:spcPct val="115000"/>
                        </a:lnSpc>
                        <a:spcAft>
                          <a:spcPts val="0"/>
                        </a:spcAft>
                      </a:pPr>
                      <a:r>
                        <a:rPr lang="es-ES" sz="1400" b="1" dirty="0">
                          <a:solidFill>
                            <a:srgbClr val="000000"/>
                          </a:solidFill>
                          <a:effectLst/>
                          <a:latin typeface="+mn-lt"/>
                          <a:ea typeface="Times New Roman" panose="02020603050405020304" pitchFamily="18" charset="0"/>
                          <a:cs typeface="Arial" panose="020B0604020202020204" pitchFamily="34" charset="0"/>
                        </a:rPr>
                        <a:t>N°</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ES" sz="1400" b="1" dirty="0">
                          <a:solidFill>
                            <a:srgbClr val="000000"/>
                          </a:solidFill>
                          <a:effectLst/>
                          <a:latin typeface="+mn-lt"/>
                          <a:ea typeface="Times New Roman" panose="02020603050405020304" pitchFamily="18" charset="0"/>
                          <a:cs typeface="Arial" panose="020B0604020202020204" pitchFamily="34" charset="0"/>
                        </a:rPr>
                        <a:t>MACRODISTRITO</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a:txBody>
                    <a:bodyPr/>
                    <a:lstStyle/>
                    <a:p>
                      <a:pPr algn="ctr">
                        <a:lnSpc>
                          <a:spcPct val="115000"/>
                        </a:lnSpc>
                        <a:spcAft>
                          <a:spcPts val="0"/>
                        </a:spcAft>
                      </a:pPr>
                      <a:r>
                        <a:rPr lang="es-ES" sz="1400" b="1" dirty="0">
                          <a:solidFill>
                            <a:srgbClr val="000000"/>
                          </a:solidFill>
                          <a:effectLst/>
                          <a:latin typeface="+mn-lt"/>
                          <a:ea typeface="Times New Roman" panose="02020603050405020304" pitchFamily="18" charset="0"/>
                          <a:cs typeface="Arial" panose="020B0604020202020204" pitchFamily="34" charset="0"/>
                        </a:rPr>
                        <a:t>CANTIDAD</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0"/>
                  </a:ext>
                </a:extLst>
              </a:tr>
              <a:tr h="168910">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Calibri" panose="020F0502020204030204" pitchFamily="34" charset="0"/>
                        </a:rPr>
                        <a:t>1</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Arial" panose="020B0604020202020204" pitchFamily="34" charset="0"/>
                        </a:rPr>
                        <a:t>CENTRO DE EDUCACIÓN ESPECIAL</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Arial" panose="020B0604020202020204" pitchFamily="34" charset="0"/>
                        </a:rPr>
                        <a:t>                 431   </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8910">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Calibri" panose="020F0502020204030204" pitchFamily="34" charset="0"/>
                        </a:rPr>
                        <a:t>2</a:t>
                      </a:r>
                      <a:endParaRPr lang="es-419" sz="20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Arial" panose="020B0604020202020204" pitchFamily="34" charset="0"/>
                        </a:rPr>
                        <a:t>CENTRO DE EDUCACIÓN ALTERNATIVA</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Arial" panose="020B0604020202020204" pitchFamily="34" charset="0"/>
                        </a:rPr>
                        <a:t>               8.411   </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8900">
                <a:tc gridSpan="2">
                  <a:txBody>
                    <a:bodyPr/>
                    <a:lstStyle/>
                    <a:p>
                      <a:pPr algn="ctr">
                        <a:lnSpc>
                          <a:spcPct val="115000"/>
                        </a:lnSpc>
                        <a:spcAft>
                          <a:spcPts val="0"/>
                        </a:spcAft>
                      </a:pPr>
                      <a:r>
                        <a:rPr lang="es-ES" sz="1400" b="1" dirty="0">
                          <a:solidFill>
                            <a:srgbClr val="000000"/>
                          </a:solidFill>
                          <a:effectLst/>
                          <a:latin typeface="+mn-lt"/>
                          <a:ea typeface="Times New Roman" panose="02020603050405020304" pitchFamily="18" charset="0"/>
                          <a:cs typeface="Arial" panose="020B0604020202020204" pitchFamily="34" charset="0"/>
                        </a:rPr>
                        <a:t>TOTAL</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tc hMerge="1">
                  <a:txBody>
                    <a:bodyPr/>
                    <a:lstStyle/>
                    <a:p>
                      <a:endParaRPr lang="es-419"/>
                    </a:p>
                  </a:txBody>
                  <a:tcPr/>
                </a:tc>
                <a:tc>
                  <a:txBody>
                    <a:bodyPr/>
                    <a:lstStyle/>
                    <a:p>
                      <a:pPr algn="just">
                        <a:lnSpc>
                          <a:spcPct val="115000"/>
                        </a:lnSpc>
                        <a:spcAft>
                          <a:spcPts val="0"/>
                        </a:spcAft>
                      </a:pPr>
                      <a:r>
                        <a:rPr lang="es-ES" sz="1400" b="1" dirty="0">
                          <a:solidFill>
                            <a:srgbClr val="000000"/>
                          </a:solidFill>
                          <a:effectLst/>
                          <a:latin typeface="+mn-lt"/>
                          <a:ea typeface="Times New Roman" panose="02020603050405020304" pitchFamily="18" charset="0"/>
                          <a:cs typeface="Arial" panose="020B0604020202020204" pitchFamily="34" charset="0"/>
                        </a:rPr>
                        <a:t>                       8.842   </a:t>
                      </a:r>
                      <a:endParaRPr lang="es-419" sz="20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C2CC"/>
                    </a:solidFill>
                  </a:tcPr>
                </a:tc>
                <a:extLst>
                  <a:ext uri="{0D108BD9-81ED-4DB2-BD59-A6C34878D82A}">
                    <a16:rowId xmlns:a16="http://schemas.microsoft.com/office/drawing/2014/main" val="10003"/>
                  </a:ext>
                </a:extLst>
              </a:tr>
            </a:tbl>
          </a:graphicData>
        </a:graphic>
      </p:graphicFrame>
      <p:sp>
        <p:nvSpPr>
          <p:cNvPr id="2" name="Subtítulo 2">
            <a:extLst>
              <a:ext uri="{FF2B5EF4-FFF2-40B4-BE49-F238E27FC236}">
                <a16:creationId xmlns:a16="http://schemas.microsoft.com/office/drawing/2014/main" id="{392A43DE-D6C4-19F9-67D6-4AE9539207C7}"/>
              </a:ext>
            </a:extLst>
          </p:cNvPr>
          <p:cNvSpPr txBox="1">
            <a:spLocks/>
          </p:cNvSpPr>
          <p:nvPr/>
        </p:nvSpPr>
        <p:spPr>
          <a:xfrm>
            <a:off x="779418" y="471991"/>
            <a:ext cx="8504282" cy="3766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3200" b="1" dirty="0">
                <a:solidFill>
                  <a:srgbClr val="FF2F92"/>
                </a:solidFill>
                <a:latin typeface="Arial Black" panose="020B0A04020102020204" pitchFamily="34" charset="0"/>
              </a:rPr>
              <a:t>G</a:t>
            </a:r>
            <a:r>
              <a:rPr lang="es-ES" sz="2400" b="1" dirty="0">
                <a:solidFill>
                  <a:srgbClr val="FF2F92"/>
                </a:solidFill>
                <a:latin typeface="Arial Black" panose="020B0A04020102020204" pitchFamily="34" charset="0"/>
              </a:rPr>
              <a:t>ESTION</a:t>
            </a:r>
            <a:r>
              <a:rPr lang="es-ES" sz="3200" b="1" dirty="0">
                <a:solidFill>
                  <a:srgbClr val="FF2F92"/>
                </a:solidFill>
                <a:latin typeface="Arial Black" panose="020B0A04020102020204" pitchFamily="34" charset="0"/>
              </a:rPr>
              <a:t> 2023 </a:t>
            </a:r>
            <a:r>
              <a:rPr lang="es-ES" sz="2400" b="1" dirty="0">
                <a:solidFill>
                  <a:srgbClr val="03C2CC"/>
                </a:solidFill>
                <a:latin typeface="Arial Black" panose="020B0A04020102020204" pitchFamily="34" charset="0"/>
              </a:rPr>
              <a:t>– PROCESO DE DISTRIBUCIÓN</a:t>
            </a:r>
            <a:endParaRPr lang="es-BO" sz="2400" b="1" dirty="0">
              <a:solidFill>
                <a:srgbClr val="03C2CC"/>
              </a:solidFill>
              <a:latin typeface="Arial Black" panose="020B0A04020102020204" pitchFamily="34" charset="0"/>
            </a:endParaRPr>
          </a:p>
        </p:txBody>
      </p:sp>
      <p:sp>
        <p:nvSpPr>
          <p:cNvPr id="7" name="Rectángulo 6">
            <a:extLst>
              <a:ext uri="{FF2B5EF4-FFF2-40B4-BE49-F238E27FC236}">
                <a16:creationId xmlns:a16="http://schemas.microsoft.com/office/drawing/2014/main" id="{81DCE7CA-D1B9-5D80-38CA-0BFECF96ED27}"/>
              </a:ext>
            </a:extLst>
          </p:cNvPr>
          <p:cNvSpPr/>
          <p:nvPr/>
        </p:nvSpPr>
        <p:spPr>
          <a:xfrm>
            <a:off x="711118" y="495255"/>
            <a:ext cx="68300" cy="1238500"/>
          </a:xfrm>
          <a:prstGeom prst="rect">
            <a:avLst/>
          </a:prstGeom>
          <a:ln>
            <a:solidFill>
              <a:srgbClr val="FF2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33BA6A82-668B-EF48-4C23-73A88A1849BF}"/>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9" name="Imagen 8">
            <a:extLst>
              <a:ext uri="{FF2B5EF4-FFF2-40B4-BE49-F238E27FC236}">
                <a16:creationId xmlns:a16="http://schemas.microsoft.com/office/drawing/2014/main" id="{6CB2D712-FE49-9FB5-2517-B0C213A5FA67}"/>
              </a:ext>
            </a:extLst>
          </p:cNvPr>
          <p:cNvPicPr>
            <a:picLocks noChangeAspect="1"/>
          </p:cNvPicPr>
          <p:nvPr/>
        </p:nvPicPr>
        <p:blipFill>
          <a:blip r:embed="rId3">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extLst>
      <p:ext uri="{BB962C8B-B14F-4D97-AF65-F5344CB8AC3E}">
        <p14:creationId xmlns:p14="http://schemas.microsoft.com/office/powerpoint/2010/main" val="3911726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2430780" cy="6858000"/>
          </a:xfrm>
          <a:prstGeom prst="rect">
            <a:avLst/>
          </a:prstGeom>
        </p:spPr>
      </p:pic>
      <p:sp>
        <p:nvSpPr>
          <p:cNvPr id="4" name="Rectángulo 3"/>
          <p:cNvSpPr/>
          <p:nvPr/>
        </p:nvSpPr>
        <p:spPr>
          <a:xfrm>
            <a:off x="3424416" y="3454400"/>
            <a:ext cx="7957750" cy="1200329"/>
          </a:xfrm>
          <a:prstGeom prst="rect">
            <a:avLst/>
          </a:prstGeom>
        </p:spPr>
        <p:txBody>
          <a:bodyPr wrap="square">
            <a:spAutoFit/>
          </a:bodyPr>
          <a:lstStyle/>
          <a:p>
            <a:pPr algn="r"/>
            <a:r>
              <a:rPr lang="es-ES" sz="3600" b="1" dirty="0"/>
              <a:t>INFORME TÉCNICO</a:t>
            </a:r>
          </a:p>
          <a:p>
            <a:pPr algn="r"/>
            <a:r>
              <a:rPr lang="es-ES" sz="3600" b="1" dirty="0"/>
              <a:t>INFRAESTRUTURAS</a:t>
            </a:r>
            <a:endParaRPr lang="es-BO" sz="3600" dirty="0"/>
          </a:p>
        </p:txBody>
      </p:sp>
      <p:pic>
        <p:nvPicPr>
          <p:cNvPr id="6"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7596280" y="220573"/>
            <a:ext cx="2515667" cy="1053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A41E3391-DC90-B483-070F-504CB7DC50C2}"/>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48" name="Imagen 47"/>
          <p:cNvPicPr>
            <a:picLocks noChangeAspect="1"/>
          </p:cNvPicPr>
          <p:nvPr/>
        </p:nvPicPr>
        <p:blipFill rotWithShape="1">
          <a:blip r:embed="rId5"/>
          <a:srcRect t="4306"/>
          <a:stretch>
            <a:fillRect/>
          </a:stretch>
        </p:blipFill>
        <p:spPr>
          <a:xfrm rot="285995">
            <a:off x="3172835" y="2104112"/>
            <a:ext cx="4615495" cy="4483632"/>
          </a:xfrm>
          <a:prstGeom prst="rect">
            <a:avLst/>
          </a:prstGeom>
        </p:spPr>
      </p:pic>
      <p:pic>
        <p:nvPicPr>
          <p:cNvPr id="38" name="Picture 2" descr="Acerca de – Tecnologías – GOBIERNO AUTÓNOMO MUNICIPAL DE LA PAZ"/>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417" t="15175" r="42620" b="20046"/>
          <a:stretch>
            <a:fillRect/>
          </a:stretch>
        </p:blipFill>
        <p:spPr bwMode="auto">
          <a:xfrm>
            <a:off x="10926273" y="5902675"/>
            <a:ext cx="1152725" cy="888332"/>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25" name="CuadroTexto 24"/>
          <p:cNvSpPr txBox="1"/>
          <p:nvPr/>
        </p:nvSpPr>
        <p:spPr>
          <a:xfrm>
            <a:off x="2164160" y="4153939"/>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1</a:t>
            </a:r>
          </a:p>
        </p:txBody>
      </p:sp>
      <p:sp>
        <p:nvSpPr>
          <p:cNvPr id="26" name="CuadroTexto 25"/>
          <p:cNvSpPr txBox="1"/>
          <p:nvPr/>
        </p:nvSpPr>
        <p:spPr>
          <a:xfrm>
            <a:off x="1771208" y="336199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2</a:t>
            </a:r>
          </a:p>
        </p:txBody>
      </p:sp>
      <p:sp>
        <p:nvSpPr>
          <p:cNvPr id="27" name="CuadroTexto 26"/>
          <p:cNvSpPr txBox="1"/>
          <p:nvPr/>
        </p:nvSpPr>
        <p:spPr>
          <a:xfrm>
            <a:off x="2235033" y="3190351"/>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3</a:t>
            </a:r>
          </a:p>
        </p:txBody>
      </p:sp>
      <p:sp>
        <p:nvSpPr>
          <p:cNvPr id="28" name="CuadroTexto 27"/>
          <p:cNvSpPr txBox="1"/>
          <p:nvPr/>
        </p:nvSpPr>
        <p:spPr>
          <a:xfrm>
            <a:off x="2742519" y="359801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4</a:t>
            </a:r>
          </a:p>
        </p:txBody>
      </p:sp>
      <p:sp>
        <p:nvSpPr>
          <p:cNvPr id="31" name="CuadroTexto 30"/>
          <p:cNvSpPr txBox="1"/>
          <p:nvPr/>
        </p:nvSpPr>
        <p:spPr>
          <a:xfrm>
            <a:off x="2333274" y="3646032"/>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7</a:t>
            </a:r>
          </a:p>
        </p:txBody>
      </p:sp>
      <p:pic>
        <p:nvPicPr>
          <p:cNvPr id="13" name="Imagen 12"/>
          <p:cNvPicPr>
            <a:picLocks noChangeAspect="1"/>
          </p:cNvPicPr>
          <p:nvPr/>
        </p:nvPicPr>
        <p:blipFill>
          <a:blip r:embed="rId7">
            <a:extLst>
              <a:ext uri="{BEBA8EAE-BF5A-486C-A8C5-ECC9F3942E4B}">
                <a14:imgProps xmlns:a14="http://schemas.microsoft.com/office/drawing/2010/main">
                  <a14:imgLayer r:embed="rId8">
                    <a14:imgEffect>
                      <a14:backgroundRemoval t="2400" b="97867" l="9900" r="89975"/>
                    </a14:imgEffect>
                  </a14:imgLayer>
                </a14:imgProps>
              </a:ext>
            </a:extLst>
          </a:blip>
          <a:stretch>
            <a:fillRect/>
          </a:stretch>
        </p:blipFill>
        <p:spPr>
          <a:xfrm rot="21095300">
            <a:off x="5442584" y="897825"/>
            <a:ext cx="2605216" cy="3333734"/>
          </a:xfrm>
          <a:prstGeom prst="rect">
            <a:avLst/>
          </a:prstGeom>
        </p:spPr>
      </p:pic>
      <p:cxnSp>
        <p:nvCxnSpPr>
          <p:cNvPr id="14" name="Conector recto 13"/>
          <p:cNvCxnSpPr/>
          <p:nvPr/>
        </p:nvCxnSpPr>
        <p:spPr>
          <a:xfrm flipH="1">
            <a:off x="4405530" y="1274365"/>
            <a:ext cx="411450" cy="1120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21 Rectángulo"/>
          <p:cNvSpPr/>
          <p:nvPr/>
        </p:nvSpPr>
        <p:spPr>
          <a:xfrm>
            <a:off x="4761854" y="1022711"/>
            <a:ext cx="1507270" cy="379719"/>
          </a:xfrm>
          <a:prstGeom prst="rect">
            <a:avLst/>
          </a:prstGeom>
        </p:spPr>
        <p:txBody>
          <a:bodyPr wrap="square">
            <a:spAutoFit/>
          </a:bodyPr>
          <a:lstStyle/>
          <a:p>
            <a:pPr>
              <a:lnSpc>
                <a:spcPts val="1100"/>
              </a:lnSpc>
            </a:pPr>
            <a:r>
              <a:rPr lang="es-BO" sz="1200" dirty="0">
                <a:latin typeface="Arial Black" panose="020B0A04020102020204" pitchFamily="34" charset="0"/>
              </a:rPr>
              <a:t>Periférica</a:t>
            </a:r>
          </a:p>
          <a:p>
            <a:pPr>
              <a:lnSpc>
                <a:spcPts val="1100"/>
              </a:lnSpc>
            </a:pPr>
            <a:endParaRPr lang="es-BO" sz="1200" dirty="0">
              <a:latin typeface="Arial Black" panose="020B0A04020102020204" pitchFamily="34" charset="0"/>
            </a:endParaRPr>
          </a:p>
        </p:txBody>
      </p:sp>
      <p:sp>
        <p:nvSpPr>
          <p:cNvPr id="16" name="21 Rectángulo"/>
          <p:cNvSpPr/>
          <p:nvPr/>
        </p:nvSpPr>
        <p:spPr>
          <a:xfrm>
            <a:off x="1590064" y="1211314"/>
            <a:ext cx="1606098" cy="238655"/>
          </a:xfrm>
          <a:prstGeom prst="rect">
            <a:avLst/>
          </a:prstGeom>
        </p:spPr>
        <p:txBody>
          <a:bodyPr wrap="square">
            <a:spAutoFit/>
          </a:bodyPr>
          <a:lstStyle/>
          <a:p>
            <a:pPr>
              <a:lnSpc>
                <a:spcPts val="1100"/>
              </a:lnSpc>
            </a:pPr>
            <a:r>
              <a:rPr lang="es-BO" sz="1200" dirty="0">
                <a:latin typeface="Arial Black" panose="020B0A04020102020204" pitchFamily="34" charset="0"/>
              </a:rPr>
              <a:t>Max Paredes</a:t>
            </a:r>
          </a:p>
        </p:txBody>
      </p:sp>
      <p:cxnSp>
        <p:nvCxnSpPr>
          <p:cNvPr id="17" name="Conector recto 16"/>
          <p:cNvCxnSpPr/>
          <p:nvPr/>
        </p:nvCxnSpPr>
        <p:spPr>
          <a:xfrm flipH="1">
            <a:off x="2374205" y="1451105"/>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2973989" y="1452181"/>
            <a:ext cx="970382" cy="1385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21 Rectángulo"/>
          <p:cNvSpPr/>
          <p:nvPr/>
        </p:nvSpPr>
        <p:spPr>
          <a:xfrm>
            <a:off x="7489844" y="3763935"/>
            <a:ext cx="1746310" cy="238655"/>
          </a:xfrm>
          <a:prstGeom prst="rect">
            <a:avLst/>
          </a:prstGeom>
        </p:spPr>
        <p:txBody>
          <a:bodyPr wrap="square">
            <a:spAutoFit/>
          </a:bodyPr>
          <a:lstStyle/>
          <a:p>
            <a:pPr>
              <a:lnSpc>
                <a:spcPts val="1100"/>
              </a:lnSpc>
            </a:pPr>
            <a:r>
              <a:rPr lang="es-BO" sz="1200" dirty="0">
                <a:latin typeface="Arial Black" panose="020B0A04020102020204" pitchFamily="34" charset="0"/>
              </a:rPr>
              <a:t>San Antonio</a:t>
            </a:r>
          </a:p>
        </p:txBody>
      </p:sp>
      <p:cxnSp>
        <p:nvCxnSpPr>
          <p:cNvPr id="20" name="Conector recto 19"/>
          <p:cNvCxnSpPr/>
          <p:nvPr/>
        </p:nvCxnSpPr>
        <p:spPr>
          <a:xfrm flipH="1">
            <a:off x="4816981" y="1271591"/>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flipV="1">
            <a:off x="5050461" y="3611017"/>
            <a:ext cx="2371989" cy="36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a:off x="7431470" y="3979540"/>
            <a:ext cx="5997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1 Rectángulo"/>
          <p:cNvSpPr/>
          <p:nvPr/>
        </p:nvSpPr>
        <p:spPr>
          <a:xfrm>
            <a:off x="1549652" y="2776426"/>
            <a:ext cx="1540398" cy="379719"/>
          </a:xfrm>
          <a:prstGeom prst="rect">
            <a:avLst/>
          </a:prstGeom>
        </p:spPr>
        <p:txBody>
          <a:bodyPr wrap="square">
            <a:spAutoFit/>
          </a:bodyPr>
          <a:lstStyle/>
          <a:p>
            <a:pPr>
              <a:lnSpc>
                <a:spcPts val="1100"/>
              </a:lnSpc>
            </a:pPr>
            <a:r>
              <a:rPr lang="es-BO" sz="1200" dirty="0">
                <a:latin typeface="Arial Black" panose="020B0A04020102020204" pitchFamily="34" charset="0"/>
              </a:rPr>
              <a:t>Centro</a:t>
            </a:r>
          </a:p>
          <a:p>
            <a:pPr>
              <a:lnSpc>
                <a:spcPts val="1100"/>
              </a:lnSpc>
            </a:pPr>
            <a:endParaRPr lang="es-BO" sz="1200" dirty="0">
              <a:latin typeface="Arial Black" panose="020B0A04020102020204" pitchFamily="34" charset="0"/>
            </a:endParaRPr>
          </a:p>
        </p:txBody>
      </p:sp>
      <p:cxnSp>
        <p:nvCxnSpPr>
          <p:cNvPr id="24" name="Conector recto 23"/>
          <p:cNvCxnSpPr/>
          <p:nvPr/>
        </p:nvCxnSpPr>
        <p:spPr>
          <a:xfrm flipH="1" flipV="1">
            <a:off x="2884969" y="2830646"/>
            <a:ext cx="1640583" cy="984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21 Rectángulo"/>
          <p:cNvSpPr/>
          <p:nvPr/>
        </p:nvSpPr>
        <p:spPr>
          <a:xfrm>
            <a:off x="1607411" y="4100149"/>
            <a:ext cx="1099548" cy="238655"/>
          </a:xfrm>
          <a:prstGeom prst="rect">
            <a:avLst/>
          </a:prstGeom>
        </p:spPr>
        <p:txBody>
          <a:bodyPr wrap="square">
            <a:spAutoFit/>
          </a:bodyPr>
          <a:lstStyle/>
          <a:p>
            <a:pPr>
              <a:lnSpc>
                <a:spcPts val="1100"/>
              </a:lnSpc>
            </a:pPr>
            <a:r>
              <a:rPr lang="es-BO" sz="1200" dirty="0" err="1">
                <a:latin typeface="Arial Black" panose="020B0A04020102020204" pitchFamily="34" charset="0"/>
              </a:rPr>
              <a:t>Cotahuma</a:t>
            </a:r>
            <a:endParaRPr lang="es-BO" sz="1200" dirty="0">
              <a:latin typeface="Arial Black" panose="020B0A04020102020204" pitchFamily="34" charset="0"/>
            </a:endParaRPr>
          </a:p>
        </p:txBody>
      </p:sp>
      <p:cxnSp>
        <p:nvCxnSpPr>
          <p:cNvPr id="33" name="Conector recto 32"/>
          <p:cNvCxnSpPr/>
          <p:nvPr/>
        </p:nvCxnSpPr>
        <p:spPr>
          <a:xfrm flipH="1">
            <a:off x="2585077" y="4241494"/>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a:off x="3184862" y="4237071"/>
            <a:ext cx="1072093" cy="628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21 Rectángulo"/>
          <p:cNvSpPr/>
          <p:nvPr/>
        </p:nvSpPr>
        <p:spPr>
          <a:xfrm>
            <a:off x="2965381" y="5522956"/>
            <a:ext cx="1577611" cy="379719"/>
          </a:xfrm>
          <a:prstGeom prst="rect">
            <a:avLst/>
          </a:prstGeom>
        </p:spPr>
        <p:txBody>
          <a:bodyPr wrap="square">
            <a:spAutoFit/>
          </a:bodyPr>
          <a:lstStyle/>
          <a:p>
            <a:pPr>
              <a:lnSpc>
                <a:spcPts val="1100"/>
              </a:lnSpc>
            </a:pPr>
            <a:r>
              <a:rPr lang="es-BO" sz="1200" dirty="0" err="1">
                <a:latin typeface="Arial Black" panose="020B0A04020102020204" pitchFamily="34" charset="0"/>
              </a:rPr>
              <a:t>Mallasa</a:t>
            </a:r>
            <a:endParaRPr lang="es-BO" sz="1200" dirty="0">
              <a:latin typeface="Arial Black" panose="020B0A04020102020204" pitchFamily="34" charset="0"/>
            </a:endParaRPr>
          </a:p>
          <a:p>
            <a:pPr>
              <a:lnSpc>
                <a:spcPts val="1100"/>
              </a:lnSpc>
            </a:pPr>
            <a:endParaRPr lang="es-BO" sz="1200" dirty="0">
              <a:latin typeface="Arial Black" panose="020B0A04020102020204" pitchFamily="34" charset="0"/>
            </a:endParaRPr>
          </a:p>
        </p:txBody>
      </p:sp>
      <p:cxnSp>
        <p:nvCxnSpPr>
          <p:cNvPr id="39" name="Conector recto 38"/>
          <p:cNvCxnSpPr/>
          <p:nvPr/>
        </p:nvCxnSpPr>
        <p:spPr>
          <a:xfrm flipH="1">
            <a:off x="3796685" y="5614721"/>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V="1">
            <a:off x="4391063" y="5187125"/>
            <a:ext cx="709006" cy="427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1" name="Tabla 40"/>
          <p:cNvGraphicFramePr>
            <a:graphicFrameLocks noGrp="1"/>
          </p:cNvGraphicFramePr>
          <p:nvPr>
            <p:custDataLst>
              <p:tags r:id="rId1"/>
            </p:custDataLst>
            <p:extLst>
              <p:ext uri="{D42A27DB-BD31-4B8C-83A1-F6EECF244321}">
                <p14:modId xmlns:p14="http://schemas.microsoft.com/office/powerpoint/2010/main" val="2684580198"/>
              </p:ext>
            </p:extLst>
          </p:nvPr>
        </p:nvGraphicFramePr>
        <p:xfrm>
          <a:off x="1225878" y="1497360"/>
          <a:ext cx="1699260" cy="904875"/>
        </p:xfrm>
        <a:graphic>
          <a:graphicData uri="http://schemas.openxmlformats.org/drawingml/2006/table">
            <a:tbl>
              <a:tblPr firstRow="1" bandRow="1">
                <a:tableStyleId>{69C7853C-536D-4A76-A0AE-DD22124D55A5}</a:tableStyleId>
              </a:tblPr>
              <a:tblGrid>
                <a:gridCol w="1069975">
                  <a:extLst>
                    <a:ext uri="{9D8B030D-6E8A-4147-A177-3AD203B41FA5}">
                      <a16:colId xmlns:a16="http://schemas.microsoft.com/office/drawing/2014/main" val="20000"/>
                    </a:ext>
                  </a:extLst>
                </a:gridCol>
                <a:gridCol w="629285">
                  <a:extLst>
                    <a:ext uri="{9D8B030D-6E8A-4147-A177-3AD203B41FA5}">
                      <a16:colId xmlns:a16="http://schemas.microsoft.com/office/drawing/2014/main" val="20001"/>
                    </a:ext>
                  </a:extLst>
                </a:gridCol>
              </a:tblGrid>
              <a:tr h="276225">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t" latinLnBrk="0" hangingPunct="1"/>
                      <a:r>
                        <a:rPr lang="es-ES" sz="1600" b="1" u="none" strike="noStrike" kern="1200" dirty="0">
                          <a:solidFill>
                            <a:schemeClr val="lt1"/>
                          </a:solidFill>
                          <a:effectLst/>
                          <a:latin typeface="+mn-lt"/>
                          <a:ea typeface="+mn-ea"/>
                          <a:cs typeface="+mn-cs"/>
                        </a:rPr>
                        <a:t>29</a:t>
                      </a:r>
                      <a:endParaRPr lang="es-BO" sz="1600" b="1" u="none" strike="noStrike" kern="1200" dirty="0">
                        <a:solidFill>
                          <a:schemeClr val="lt1"/>
                        </a:solidFill>
                        <a:effectLst/>
                        <a:latin typeface="+mn-lt"/>
                        <a:ea typeface="+mn-ea"/>
                        <a:cs typeface="+mn-cs"/>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altLang="es-BO" sz="1600" b="0" i="0" u="none" strike="noStrike" dirty="0">
                          <a:solidFill>
                            <a:srgbClr val="000000"/>
                          </a:solidFill>
                          <a:effectLst/>
                          <a:latin typeface="Calibri" panose="020F0502020204030204" pitchFamily="34" charset="0"/>
                        </a:rPr>
                        <a:t>29</a:t>
                      </a: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i="0" u="none" strike="noStrike" dirty="0">
                          <a:solidFill>
                            <a:srgbClr val="000000"/>
                          </a:solidFill>
                          <a:effectLst/>
                          <a:latin typeface="Calibri" panose="020F0502020204030204" pitchFamily="34" charset="0"/>
                        </a:rPr>
                        <a:t>62</a:t>
                      </a:r>
                      <a:endParaRPr lang="es-BO" sz="16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bl>
          </a:graphicData>
        </a:graphic>
      </p:graphicFrame>
      <p:graphicFrame>
        <p:nvGraphicFramePr>
          <p:cNvPr id="42" name="Tabla 41"/>
          <p:cNvGraphicFramePr>
            <a:graphicFrameLocks noGrp="1"/>
          </p:cNvGraphicFramePr>
          <p:nvPr>
            <p:custDataLst>
              <p:tags r:id="rId2"/>
            </p:custDataLst>
          </p:nvPr>
        </p:nvGraphicFramePr>
        <p:xfrm>
          <a:off x="4850766" y="1370331"/>
          <a:ext cx="1607185" cy="904875"/>
        </p:xfrm>
        <a:graphic>
          <a:graphicData uri="http://schemas.openxmlformats.org/drawingml/2006/table">
            <a:tbl>
              <a:tblPr firstRow="1" bandRow="1">
                <a:tableStyleId>{69C7853C-536D-4A76-A0AE-DD22124D55A5}</a:tableStyleId>
              </a:tblPr>
              <a:tblGrid>
                <a:gridCol w="1057275">
                  <a:extLst>
                    <a:ext uri="{9D8B030D-6E8A-4147-A177-3AD203B41FA5}">
                      <a16:colId xmlns:a16="http://schemas.microsoft.com/office/drawing/2014/main" val="20000"/>
                    </a:ext>
                  </a:extLst>
                </a:gridCol>
                <a:gridCol w="549910">
                  <a:extLst>
                    <a:ext uri="{9D8B030D-6E8A-4147-A177-3AD203B41FA5}">
                      <a16:colId xmlns:a16="http://schemas.microsoft.com/office/drawing/2014/main" val="20001"/>
                    </a:ext>
                  </a:extLst>
                </a:gridCol>
              </a:tblGrid>
              <a:tr h="276225">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BO" sz="1600" u="none" strike="noStrike" dirty="0">
                          <a:effectLst/>
                        </a:rPr>
                        <a:t>37</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altLang="es-BO" sz="1600" b="0" i="0" u="none" strike="noStrike" dirty="0">
                          <a:solidFill>
                            <a:srgbClr val="000000"/>
                          </a:solidFill>
                          <a:effectLst/>
                          <a:latin typeface="Calibri" panose="020F0502020204030204" pitchFamily="34" charset="0"/>
                        </a:rPr>
                        <a:t>37</a:t>
                      </a: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u="none" strike="noStrike" dirty="0">
                          <a:effectLst/>
                        </a:rPr>
                        <a:t>69</a:t>
                      </a:r>
                      <a:endParaRPr lang="es-BO" sz="16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bl>
          </a:graphicData>
        </a:graphic>
      </p:graphicFrame>
      <p:graphicFrame>
        <p:nvGraphicFramePr>
          <p:cNvPr id="43" name="Tabla 42"/>
          <p:cNvGraphicFramePr>
            <a:graphicFrameLocks noGrp="1"/>
          </p:cNvGraphicFramePr>
          <p:nvPr>
            <p:extLst>
              <p:ext uri="{D42A27DB-BD31-4B8C-83A1-F6EECF244321}">
                <p14:modId xmlns:p14="http://schemas.microsoft.com/office/powerpoint/2010/main" val="2526105429"/>
              </p:ext>
            </p:extLst>
          </p:nvPr>
        </p:nvGraphicFramePr>
        <p:xfrm>
          <a:off x="7620390" y="4049702"/>
          <a:ext cx="1409700" cy="904875"/>
        </p:xfrm>
        <a:graphic>
          <a:graphicData uri="http://schemas.openxmlformats.org/drawingml/2006/table">
            <a:tbl>
              <a:tblPr firstRow="1" bandRow="1">
                <a:tableStyleId>{69C7853C-536D-4A76-A0AE-DD22124D55A5}</a:tableStyleId>
              </a:tblPr>
              <a:tblGrid>
                <a:gridCol w="973087">
                  <a:extLst>
                    <a:ext uri="{9D8B030D-6E8A-4147-A177-3AD203B41FA5}">
                      <a16:colId xmlns:a16="http://schemas.microsoft.com/office/drawing/2014/main" val="20000"/>
                    </a:ext>
                  </a:extLst>
                </a:gridCol>
                <a:gridCol w="436613">
                  <a:extLst>
                    <a:ext uri="{9D8B030D-6E8A-4147-A177-3AD203B41FA5}">
                      <a16:colId xmlns:a16="http://schemas.microsoft.com/office/drawing/2014/main" val="20001"/>
                    </a:ext>
                  </a:extLst>
                </a:gridCol>
              </a:tblGrid>
              <a:tr h="276225">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BO" sz="1600" u="none" strike="noStrike" dirty="0">
                          <a:effectLst/>
                        </a:rPr>
                        <a:t>25</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0" i="0" u="none" strike="noStrike" dirty="0">
                          <a:solidFill>
                            <a:schemeClr val="dk1"/>
                          </a:solidFill>
                          <a:effectLst/>
                          <a:latin typeface="+mn-lt"/>
                        </a:rPr>
                        <a:t>25</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i="0" u="none" strike="noStrike" dirty="0">
                          <a:solidFill>
                            <a:srgbClr val="000000"/>
                          </a:solidFill>
                          <a:effectLst/>
                          <a:latin typeface="Calibri" panose="020F0502020204030204" pitchFamily="34" charset="0"/>
                        </a:rPr>
                        <a:t>4</a:t>
                      </a:r>
                      <a:r>
                        <a:rPr lang="es-BO" sz="1600" b="1" i="0" u="none" strike="noStrike" dirty="0">
                          <a:solidFill>
                            <a:srgbClr val="000000"/>
                          </a:solidFill>
                          <a:effectLst/>
                          <a:latin typeface="Calibri" panose="020F0502020204030204" pitchFamily="34" charset="0"/>
                        </a:rPr>
                        <a:t>5</a:t>
                      </a:r>
                    </a:p>
                  </a:txBody>
                  <a:tcPr marL="9525" marR="9525" marT="9525" marB="0"/>
                </a:tc>
                <a:extLst>
                  <a:ext uri="{0D108BD9-81ED-4DB2-BD59-A6C34878D82A}">
                    <a16:rowId xmlns:a16="http://schemas.microsoft.com/office/drawing/2014/main" val="10002"/>
                  </a:ext>
                </a:extLst>
              </a:tr>
            </a:tbl>
          </a:graphicData>
        </a:graphic>
      </p:graphicFrame>
      <p:graphicFrame>
        <p:nvGraphicFramePr>
          <p:cNvPr id="44" name="Tabla 43"/>
          <p:cNvGraphicFramePr>
            <a:graphicFrameLocks noGrp="1"/>
          </p:cNvGraphicFramePr>
          <p:nvPr>
            <p:extLst>
              <p:ext uri="{D42A27DB-BD31-4B8C-83A1-F6EECF244321}">
                <p14:modId xmlns:p14="http://schemas.microsoft.com/office/powerpoint/2010/main" val="4294745007"/>
              </p:ext>
            </p:extLst>
          </p:nvPr>
        </p:nvGraphicFramePr>
        <p:xfrm>
          <a:off x="7398150" y="5543479"/>
          <a:ext cx="1709235" cy="904875"/>
        </p:xfrm>
        <a:graphic>
          <a:graphicData uri="http://schemas.openxmlformats.org/drawingml/2006/table">
            <a:tbl>
              <a:tblPr firstRow="1" bandRow="1">
                <a:tableStyleId>{69C7853C-536D-4A76-A0AE-DD22124D55A5}</a:tableStyleId>
              </a:tblPr>
              <a:tblGrid>
                <a:gridCol w="1179850">
                  <a:extLst>
                    <a:ext uri="{9D8B030D-6E8A-4147-A177-3AD203B41FA5}">
                      <a16:colId xmlns:a16="http://schemas.microsoft.com/office/drawing/2014/main" val="20000"/>
                    </a:ext>
                  </a:extLst>
                </a:gridCol>
                <a:gridCol w="529385">
                  <a:extLst>
                    <a:ext uri="{9D8B030D-6E8A-4147-A177-3AD203B41FA5}">
                      <a16:colId xmlns:a16="http://schemas.microsoft.com/office/drawing/2014/main" val="20001"/>
                    </a:ext>
                  </a:extLst>
                </a:gridCol>
              </a:tblGrid>
              <a:tr h="276225">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BO" sz="1600" u="none" strike="noStrike" dirty="0">
                          <a:effectLst/>
                        </a:rPr>
                        <a:t>29</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altLang="es-BO" sz="1600" b="0" i="0" u="none" strike="noStrike" dirty="0">
                          <a:solidFill>
                            <a:srgbClr val="000000"/>
                          </a:solidFill>
                          <a:effectLst/>
                          <a:latin typeface="Calibri" panose="020F0502020204030204" pitchFamily="34" charset="0"/>
                        </a:rPr>
                        <a:t>49</a:t>
                      </a: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altLang="es-BO" sz="1600" b="1" u="none" strike="noStrike" dirty="0">
                          <a:effectLst/>
                        </a:rPr>
                        <a:t>35</a:t>
                      </a:r>
                      <a:r>
                        <a:rPr lang="es-BO" sz="1600" b="1" u="none" strike="noStrike" dirty="0">
                          <a:effectLst/>
                        </a:rPr>
                        <a:t>%</a:t>
                      </a:r>
                      <a:endParaRPr lang="es-BO" sz="16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bl>
          </a:graphicData>
        </a:graphic>
      </p:graphicFrame>
      <p:graphicFrame>
        <p:nvGraphicFramePr>
          <p:cNvPr id="45" name="Tabla 44"/>
          <p:cNvGraphicFramePr>
            <a:graphicFrameLocks noGrp="1"/>
          </p:cNvGraphicFramePr>
          <p:nvPr>
            <p:extLst>
              <p:ext uri="{D42A27DB-BD31-4B8C-83A1-F6EECF244321}">
                <p14:modId xmlns:p14="http://schemas.microsoft.com/office/powerpoint/2010/main" val="1348154694"/>
              </p:ext>
            </p:extLst>
          </p:nvPr>
        </p:nvGraphicFramePr>
        <p:xfrm>
          <a:off x="1275347" y="4338804"/>
          <a:ext cx="1493959" cy="891964"/>
        </p:xfrm>
        <a:graphic>
          <a:graphicData uri="http://schemas.openxmlformats.org/drawingml/2006/table">
            <a:tbl>
              <a:tblPr firstRow="1" bandRow="1">
                <a:tableStyleId>{69C7853C-536D-4A76-A0AE-DD22124D55A5}</a:tableStyleId>
              </a:tblPr>
              <a:tblGrid>
                <a:gridCol w="825548">
                  <a:extLst>
                    <a:ext uri="{9D8B030D-6E8A-4147-A177-3AD203B41FA5}">
                      <a16:colId xmlns:a16="http://schemas.microsoft.com/office/drawing/2014/main" val="20000"/>
                    </a:ext>
                  </a:extLst>
                </a:gridCol>
                <a:gridCol w="668411">
                  <a:extLst>
                    <a:ext uri="{9D8B030D-6E8A-4147-A177-3AD203B41FA5}">
                      <a16:colId xmlns:a16="http://schemas.microsoft.com/office/drawing/2014/main" val="20001"/>
                    </a:ext>
                  </a:extLst>
                </a:gridCol>
              </a:tblGrid>
              <a:tr h="263314">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t" latinLnBrk="0" hangingPunct="1"/>
                      <a:r>
                        <a:rPr lang="es-ES" sz="1600" b="1" u="none" strike="noStrike" kern="1200" dirty="0">
                          <a:solidFill>
                            <a:schemeClr val="lt1"/>
                          </a:solidFill>
                          <a:effectLst/>
                          <a:latin typeface="+mn-lt"/>
                          <a:ea typeface="+mn-ea"/>
                          <a:cs typeface="+mn-cs"/>
                        </a:rPr>
                        <a:t>42</a:t>
                      </a:r>
                      <a:endParaRPr lang="es-BO" sz="1600" b="1" u="none" strike="noStrike" kern="1200" dirty="0">
                        <a:solidFill>
                          <a:schemeClr val="lt1"/>
                        </a:solidFill>
                        <a:effectLst/>
                        <a:latin typeface="+mn-lt"/>
                        <a:ea typeface="+mn-ea"/>
                        <a:cs typeface="+mn-cs"/>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0" i="0" u="none" strike="noStrike" dirty="0">
                          <a:solidFill>
                            <a:srgbClr val="000000"/>
                          </a:solidFill>
                          <a:effectLst/>
                          <a:latin typeface="Calibri" panose="020F0502020204030204" pitchFamily="34" charset="0"/>
                        </a:rPr>
                        <a:t>42</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i="0" u="none" strike="noStrike" dirty="0">
                          <a:solidFill>
                            <a:srgbClr val="000000"/>
                          </a:solidFill>
                          <a:effectLst/>
                          <a:latin typeface="Calibri" panose="020F0502020204030204" pitchFamily="34" charset="0"/>
                        </a:rPr>
                        <a:t>7</a:t>
                      </a:r>
                      <a:r>
                        <a:rPr lang="es-BO" sz="1600" b="1" i="0" u="none" strike="noStrike" dirty="0">
                          <a:solidFill>
                            <a:srgbClr val="000000"/>
                          </a:solidFill>
                          <a:effectLst/>
                          <a:latin typeface="Calibri" panose="020F0502020204030204" pitchFamily="34" charset="0"/>
                        </a:rPr>
                        <a:t>5</a:t>
                      </a:r>
                    </a:p>
                  </a:txBody>
                  <a:tcPr marL="9525" marR="9525" marT="9525" marB="0"/>
                </a:tc>
                <a:extLst>
                  <a:ext uri="{0D108BD9-81ED-4DB2-BD59-A6C34878D82A}">
                    <a16:rowId xmlns:a16="http://schemas.microsoft.com/office/drawing/2014/main" val="10002"/>
                  </a:ext>
                </a:extLst>
              </a:tr>
            </a:tbl>
          </a:graphicData>
        </a:graphic>
      </p:graphicFrame>
      <p:graphicFrame>
        <p:nvGraphicFramePr>
          <p:cNvPr id="46" name="Tabla 45"/>
          <p:cNvGraphicFramePr>
            <a:graphicFrameLocks noGrp="1"/>
          </p:cNvGraphicFramePr>
          <p:nvPr>
            <p:extLst>
              <p:ext uri="{D42A27DB-BD31-4B8C-83A1-F6EECF244321}">
                <p14:modId xmlns:p14="http://schemas.microsoft.com/office/powerpoint/2010/main" val="2130152632"/>
              </p:ext>
            </p:extLst>
          </p:nvPr>
        </p:nvGraphicFramePr>
        <p:xfrm>
          <a:off x="1199853" y="3021377"/>
          <a:ext cx="1569452" cy="891964"/>
        </p:xfrm>
        <a:graphic>
          <a:graphicData uri="http://schemas.openxmlformats.org/drawingml/2006/table">
            <a:tbl>
              <a:tblPr firstRow="1" bandRow="1">
                <a:tableStyleId>{69C7853C-536D-4A76-A0AE-DD22124D55A5}</a:tableStyleId>
              </a:tblPr>
              <a:tblGrid>
                <a:gridCol w="1083361">
                  <a:extLst>
                    <a:ext uri="{9D8B030D-6E8A-4147-A177-3AD203B41FA5}">
                      <a16:colId xmlns:a16="http://schemas.microsoft.com/office/drawing/2014/main" val="20000"/>
                    </a:ext>
                  </a:extLst>
                </a:gridCol>
                <a:gridCol w="486091">
                  <a:extLst>
                    <a:ext uri="{9D8B030D-6E8A-4147-A177-3AD203B41FA5}">
                      <a16:colId xmlns:a16="http://schemas.microsoft.com/office/drawing/2014/main" val="20001"/>
                    </a:ext>
                  </a:extLst>
                </a:gridCol>
              </a:tblGrid>
              <a:tr h="263314">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t" latinLnBrk="0" hangingPunct="1"/>
                      <a:r>
                        <a:rPr lang="es-ES" sz="1600" b="1" u="none" strike="noStrike" kern="1200" dirty="0">
                          <a:solidFill>
                            <a:schemeClr val="lt1"/>
                          </a:solidFill>
                          <a:effectLst/>
                          <a:latin typeface="+mn-lt"/>
                          <a:ea typeface="+mn-ea"/>
                          <a:cs typeface="+mn-cs"/>
                        </a:rPr>
                        <a:t>33</a:t>
                      </a:r>
                      <a:endParaRPr lang="es-BO" sz="1600" b="1" u="none" strike="noStrike" kern="1200" dirty="0">
                        <a:solidFill>
                          <a:schemeClr val="lt1"/>
                        </a:solidFill>
                        <a:effectLst/>
                        <a:latin typeface="+mn-lt"/>
                        <a:ea typeface="+mn-ea"/>
                        <a:cs typeface="+mn-cs"/>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0" i="0" u="none" strike="noStrike" dirty="0">
                          <a:solidFill>
                            <a:srgbClr val="000000"/>
                          </a:solidFill>
                          <a:effectLst/>
                          <a:latin typeface="Calibri" panose="020F0502020204030204" pitchFamily="34" charset="0"/>
                        </a:rPr>
                        <a:t>33</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i="0" u="none" strike="noStrike" dirty="0">
                          <a:solidFill>
                            <a:srgbClr val="000000"/>
                          </a:solidFill>
                          <a:effectLst/>
                          <a:latin typeface="Calibri" panose="020F0502020204030204" pitchFamily="34" charset="0"/>
                        </a:rPr>
                        <a:t>8</a:t>
                      </a:r>
                      <a:r>
                        <a:rPr lang="es-BO" sz="1600" b="1" i="0" u="none" strike="noStrike" dirty="0">
                          <a:solidFill>
                            <a:srgbClr val="000000"/>
                          </a:solidFill>
                          <a:effectLst/>
                          <a:latin typeface="Calibri" panose="020F0502020204030204" pitchFamily="34" charset="0"/>
                        </a:rPr>
                        <a:t>1</a:t>
                      </a:r>
                    </a:p>
                  </a:txBody>
                  <a:tcPr marL="9525" marR="9525" marT="9525" marB="0"/>
                </a:tc>
                <a:extLst>
                  <a:ext uri="{0D108BD9-81ED-4DB2-BD59-A6C34878D82A}">
                    <a16:rowId xmlns:a16="http://schemas.microsoft.com/office/drawing/2014/main" val="10002"/>
                  </a:ext>
                </a:extLst>
              </a:tr>
            </a:tbl>
          </a:graphicData>
        </a:graphic>
      </p:graphicFrame>
      <p:cxnSp>
        <p:nvCxnSpPr>
          <p:cNvPr id="47" name="Conector recto 46"/>
          <p:cNvCxnSpPr/>
          <p:nvPr/>
        </p:nvCxnSpPr>
        <p:spPr>
          <a:xfrm flipH="1">
            <a:off x="2285184" y="2828697"/>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9" name="Tabla 48"/>
          <p:cNvGraphicFramePr>
            <a:graphicFrameLocks noGrp="1"/>
          </p:cNvGraphicFramePr>
          <p:nvPr/>
        </p:nvGraphicFramePr>
        <p:xfrm>
          <a:off x="2979767" y="5714288"/>
          <a:ext cx="1409700" cy="891964"/>
        </p:xfrm>
        <a:graphic>
          <a:graphicData uri="http://schemas.openxmlformats.org/drawingml/2006/table">
            <a:tbl>
              <a:tblPr firstRow="1" bandRow="1">
                <a:tableStyleId>{69C7853C-536D-4A76-A0AE-DD22124D55A5}</a:tableStyleId>
              </a:tblPr>
              <a:tblGrid>
                <a:gridCol w="973087">
                  <a:extLst>
                    <a:ext uri="{9D8B030D-6E8A-4147-A177-3AD203B41FA5}">
                      <a16:colId xmlns:a16="http://schemas.microsoft.com/office/drawing/2014/main" val="20000"/>
                    </a:ext>
                  </a:extLst>
                </a:gridCol>
                <a:gridCol w="436613">
                  <a:extLst>
                    <a:ext uri="{9D8B030D-6E8A-4147-A177-3AD203B41FA5}">
                      <a16:colId xmlns:a16="http://schemas.microsoft.com/office/drawing/2014/main" val="20001"/>
                    </a:ext>
                  </a:extLst>
                </a:gridCol>
              </a:tblGrid>
              <a:tr h="263314">
                <a:tc>
                  <a:txBody>
                    <a:bodyPr/>
                    <a:lstStyle/>
                    <a:p>
                      <a:pPr algn="l" rtl="0" fontAlgn="ctr"/>
                      <a:r>
                        <a:rPr lang="es-BO" sz="700" u="none" strike="noStrike" dirty="0">
                          <a:effectLst/>
                        </a:rPr>
                        <a:t>INFR. GAMLP:</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t" latinLnBrk="0" hangingPunct="1"/>
                      <a:r>
                        <a:rPr lang="es-ES" sz="1600" b="1" u="none" strike="noStrike" kern="1200" dirty="0">
                          <a:solidFill>
                            <a:schemeClr val="lt1"/>
                          </a:solidFill>
                          <a:effectLst/>
                          <a:latin typeface="+mn-lt"/>
                          <a:ea typeface="+mn-ea"/>
                          <a:cs typeface="+mn-cs"/>
                        </a:rPr>
                        <a:t>5</a:t>
                      </a:r>
                      <a:endParaRPr lang="es-BO" sz="1600" b="1" u="none" strike="noStrike" kern="1200" dirty="0">
                        <a:solidFill>
                          <a:schemeClr val="lt1"/>
                        </a:solidFill>
                        <a:effectLst/>
                        <a:latin typeface="+mn-lt"/>
                        <a:ea typeface="+mn-ea"/>
                        <a:cs typeface="+mn-cs"/>
                      </a:endParaRPr>
                    </a:p>
                  </a:txBody>
                  <a:tcPr marL="9525" marR="9525" marT="9525" marB="0"/>
                </a:tc>
                <a:extLst>
                  <a:ext uri="{0D108BD9-81ED-4DB2-BD59-A6C34878D82A}">
                    <a16:rowId xmlns:a16="http://schemas.microsoft.com/office/drawing/2014/main" val="10000"/>
                  </a:ext>
                </a:extLst>
              </a:tr>
              <a:tr h="276225">
                <a:tc>
                  <a:txBody>
                    <a:bodyPr/>
                    <a:lstStyle/>
                    <a:p>
                      <a:pPr algn="l" rtl="0" fontAlgn="ctr"/>
                      <a:r>
                        <a:rPr lang="es-BO" sz="700" u="none" strike="noStrike" dirty="0">
                          <a:effectLst/>
                        </a:rPr>
                        <a:t>INFR. CANTIDAD</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0" i="0" u="none" strike="noStrike" dirty="0">
                          <a:solidFill>
                            <a:srgbClr val="000000"/>
                          </a:solidFill>
                          <a:effectLst/>
                          <a:latin typeface="Calibri" panose="020F0502020204030204" pitchFamily="34" charset="0"/>
                        </a:rPr>
                        <a:t>5</a:t>
                      </a:r>
                      <a:endParaRPr lang="es-BO"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352425">
                <a:tc>
                  <a:txBody>
                    <a:bodyPr/>
                    <a:lstStyle/>
                    <a:p>
                      <a:pPr algn="l" rtl="0" fontAlgn="ctr"/>
                      <a:r>
                        <a:rPr lang="es-BO" sz="700" u="none" strike="noStrike" dirty="0">
                          <a:effectLst/>
                        </a:rPr>
                        <a:t>CANTIDAD DE U.E.</a:t>
                      </a:r>
                      <a:endParaRPr lang="es-BO" sz="7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t"/>
                      <a:r>
                        <a:rPr lang="es-ES" sz="1600" b="1" i="0" u="none" strike="noStrike" dirty="0">
                          <a:solidFill>
                            <a:srgbClr val="000000"/>
                          </a:solidFill>
                          <a:effectLst/>
                          <a:latin typeface="Calibri" panose="020F0502020204030204" pitchFamily="34" charset="0"/>
                        </a:rPr>
                        <a:t>6</a:t>
                      </a:r>
                      <a:endParaRPr lang="es-BO" sz="16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bl>
          </a:graphicData>
        </a:graphic>
      </p:graphicFrame>
      <p:grpSp>
        <p:nvGrpSpPr>
          <p:cNvPr id="50" name="Grupo 49"/>
          <p:cNvGrpSpPr/>
          <p:nvPr/>
        </p:nvGrpSpPr>
        <p:grpSpPr>
          <a:xfrm>
            <a:off x="6269124" y="4891287"/>
            <a:ext cx="3165654" cy="828223"/>
            <a:chOff x="9013618" y="11898050"/>
            <a:chExt cx="3131913" cy="914947"/>
          </a:xfrm>
        </p:grpSpPr>
        <p:sp>
          <p:nvSpPr>
            <p:cNvPr id="51" name="21 Rectángulo"/>
            <p:cNvSpPr/>
            <p:nvPr/>
          </p:nvSpPr>
          <p:spPr>
            <a:xfrm>
              <a:off x="10484013" y="12393518"/>
              <a:ext cx="1661518" cy="419479"/>
            </a:xfrm>
            <a:prstGeom prst="rect">
              <a:avLst/>
            </a:prstGeom>
          </p:spPr>
          <p:txBody>
            <a:bodyPr wrap="square">
              <a:spAutoFit/>
            </a:bodyPr>
            <a:lstStyle/>
            <a:p>
              <a:pPr>
                <a:lnSpc>
                  <a:spcPts val="1100"/>
                </a:lnSpc>
              </a:pPr>
              <a:r>
                <a:rPr lang="es-BO" sz="1200" dirty="0">
                  <a:latin typeface="Arial Black" panose="020B0A04020102020204" pitchFamily="34" charset="0"/>
                </a:rPr>
                <a:t>Sur</a:t>
              </a:r>
            </a:p>
            <a:p>
              <a:pPr>
                <a:lnSpc>
                  <a:spcPts val="1100"/>
                </a:lnSpc>
              </a:pPr>
              <a:endParaRPr lang="es-BO" sz="1200" dirty="0">
                <a:latin typeface="Arial Black" panose="020B0A04020102020204" pitchFamily="34" charset="0"/>
              </a:endParaRPr>
            </a:p>
          </p:txBody>
        </p:sp>
        <p:cxnSp>
          <p:nvCxnSpPr>
            <p:cNvPr id="52" name="Conector recto 51"/>
            <p:cNvCxnSpPr/>
            <p:nvPr/>
          </p:nvCxnSpPr>
          <p:spPr>
            <a:xfrm flipH="1">
              <a:off x="9848346" y="12462176"/>
              <a:ext cx="593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flipH="1" flipV="1">
              <a:off x="9013618" y="11898050"/>
              <a:ext cx="844211" cy="56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ángulo 54"/>
          <p:cNvSpPr/>
          <p:nvPr/>
        </p:nvSpPr>
        <p:spPr>
          <a:xfrm>
            <a:off x="3366068" y="157539"/>
            <a:ext cx="7069687" cy="707886"/>
          </a:xfrm>
          <a:prstGeom prst="rect">
            <a:avLst/>
          </a:prstGeom>
        </p:spPr>
        <p:txBody>
          <a:bodyPr wrap="square">
            <a:spAutoFit/>
          </a:bodyPr>
          <a:lstStyle/>
          <a:p>
            <a:pPr algn="r"/>
            <a:r>
              <a:rPr lang="es-ES" sz="2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CANTIDAD DE INFRAESTRUCTURAS EDUCATIVAS POR MACRODISTRITO</a:t>
            </a:r>
            <a:endParaRPr lang="es-BO" sz="2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7" name="CuadroTexto 56">
            <a:extLst>
              <a:ext uri="{FF2B5EF4-FFF2-40B4-BE49-F238E27FC236}">
                <a16:creationId xmlns:a16="http://schemas.microsoft.com/office/drawing/2014/main" id="{CAB13BA8-361D-4E25-842B-6B21C8B9F829}"/>
              </a:ext>
            </a:extLst>
          </p:cNvPr>
          <p:cNvSpPr txBox="1"/>
          <p:nvPr/>
        </p:nvSpPr>
        <p:spPr>
          <a:xfrm>
            <a:off x="8922441" y="1928633"/>
            <a:ext cx="2899419" cy="1846659"/>
          </a:xfrm>
          <a:prstGeom prst="rect">
            <a:avLst/>
          </a:prstGeom>
          <a:noFill/>
        </p:spPr>
        <p:txBody>
          <a:bodyPr wrap="square">
            <a:spAutoFit/>
          </a:bodyPr>
          <a:lstStyle/>
          <a:p>
            <a:r>
              <a:rPr lang="es-ES" sz="1600" b="1" dirty="0"/>
              <a:t>INFRESTRUCTURAS  EDUCATIVAS:</a:t>
            </a:r>
          </a:p>
          <a:p>
            <a:pPr marL="285750" indent="-285750">
              <a:buFont typeface="Arial" panose="020B0604020202020204" pitchFamily="34" charset="0"/>
              <a:buChar char="•"/>
            </a:pPr>
            <a:r>
              <a:rPr lang="es-ES" sz="1600" dirty="0"/>
              <a:t>PROPIAS</a:t>
            </a:r>
          </a:p>
          <a:p>
            <a:pPr marL="285750" indent="-285750">
              <a:buFont typeface="Arial" panose="020B0604020202020204" pitchFamily="34" charset="0"/>
              <a:buChar char="•"/>
            </a:pPr>
            <a:r>
              <a:rPr lang="es-ES" sz="1600" dirty="0"/>
              <a:t>PRIVADAS</a:t>
            </a:r>
          </a:p>
          <a:p>
            <a:pPr marL="285750" indent="-285750">
              <a:buFont typeface="Arial" panose="020B0604020202020204" pitchFamily="34" charset="0"/>
              <a:buChar char="•"/>
            </a:pPr>
            <a:r>
              <a:rPr lang="es-ES" sz="1600" dirty="0"/>
              <a:t>UPRES</a:t>
            </a:r>
          </a:p>
          <a:p>
            <a:pPr marL="285750" indent="-285750">
              <a:buFont typeface="Arial" panose="020B0604020202020204" pitchFamily="34" charset="0"/>
              <a:buChar char="•"/>
            </a:pPr>
            <a:r>
              <a:rPr lang="es-ES" sz="1600" dirty="0"/>
              <a:t>ALQUILERES</a:t>
            </a:r>
          </a:p>
          <a:p>
            <a:pPr marL="285750" indent="-285750">
              <a:buFont typeface="Arial" panose="020B0604020202020204" pitchFamily="34" charset="0"/>
              <a:buChar char="•"/>
            </a:pPr>
            <a:endParaRPr lang="es-BO" dirty="0"/>
          </a:p>
        </p:txBody>
      </p:sp>
      <p:pic>
        <p:nvPicPr>
          <p:cNvPr id="3" name="Imagen 2">
            <a:extLst>
              <a:ext uri="{FF2B5EF4-FFF2-40B4-BE49-F238E27FC236}">
                <a16:creationId xmlns:a16="http://schemas.microsoft.com/office/drawing/2014/main" id="{0D724367-9483-D45B-FDFA-FDE4B1772736}"/>
              </a:ext>
            </a:extLst>
          </p:cNvPr>
          <p:cNvPicPr>
            <a:picLocks noChangeAspect="1"/>
          </p:cNvPicPr>
          <p:nvPr/>
        </p:nvPicPr>
        <p:blipFill>
          <a:blip r:embed="rId9">
            <a:extLst>
              <a:ext uri="{28A0092B-C50C-407E-A947-70E740481C1C}">
                <a14:useLocalDpi xmlns:a14="http://schemas.microsoft.com/office/drawing/2010/main" val="0"/>
              </a:ext>
            </a:extLst>
          </a:blip>
          <a:srcRect r="53986"/>
          <a:stretch>
            <a:fillRect/>
          </a:stretch>
        </p:blipFill>
        <p:spPr>
          <a:xfrm>
            <a:off x="10877313" y="104775"/>
            <a:ext cx="1314687" cy="110476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880254" y="5724662"/>
            <a:ext cx="1058654" cy="815838"/>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2164160" y="303006"/>
            <a:ext cx="8407362"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EJECUCIÓN DE PROYECTOS 2021</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graphicFrame>
        <p:nvGraphicFramePr>
          <p:cNvPr id="57" name="Tabla 56">
            <a:extLst>
              <a:ext uri="{FF2B5EF4-FFF2-40B4-BE49-F238E27FC236}">
                <a16:creationId xmlns:a16="http://schemas.microsoft.com/office/drawing/2014/main" id="{0F694DC6-27DD-412D-91FE-C0DC2B949445}"/>
              </a:ext>
            </a:extLst>
          </p:cNvPr>
          <p:cNvGraphicFramePr>
            <a:graphicFrameLocks noGrp="1"/>
          </p:cNvGraphicFramePr>
          <p:nvPr>
            <p:custDataLst>
              <p:tags r:id="rId1"/>
            </p:custDataLst>
            <p:extLst>
              <p:ext uri="{D42A27DB-BD31-4B8C-83A1-F6EECF244321}">
                <p14:modId xmlns:p14="http://schemas.microsoft.com/office/powerpoint/2010/main" val="3552414645"/>
              </p:ext>
            </p:extLst>
          </p:nvPr>
        </p:nvGraphicFramePr>
        <p:xfrm>
          <a:off x="6277474" y="3587498"/>
          <a:ext cx="3705260" cy="2137164"/>
        </p:xfrm>
        <a:graphic>
          <a:graphicData uri="http://schemas.openxmlformats.org/drawingml/2006/table">
            <a:tbl>
              <a:tblPr>
                <a:tableStyleId>{8799B23B-EC83-4686-B30A-512413B5E67A}</a:tableStyleId>
              </a:tblPr>
              <a:tblGrid>
                <a:gridCol w="1326276">
                  <a:extLst>
                    <a:ext uri="{9D8B030D-6E8A-4147-A177-3AD203B41FA5}">
                      <a16:colId xmlns:a16="http://schemas.microsoft.com/office/drawing/2014/main" val="20000"/>
                    </a:ext>
                  </a:extLst>
                </a:gridCol>
                <a:gridCol w="2378984">
                  <a:extLst>
                    <a:ext uri="{9D8B030D-6E8A-4147-A177-3AD203B41FA5}">
                      <a16:colId xmlns:a16="http://schemas.microsoft.com/office/drawing/2014/main" val="20001"/>
                    </a:ext>
                  </a:extLst>
                </a:gridCol>
              </a:tblGrid>
              <a:tr h="268039">
                <a:tc>
                  <a:txBody>
                    <a:bodyPr/>
                    <a:lstStyle/>
                    <a:p>
                      <a:pPr algn="l" fontAlgn="b"/>
                      <a:endParaRPr lang="es-BO" sz="1100" b="1" i="0" u="none" strike="noStrike" dirty="0">
                        <a:solidFill>
                          <a:srgbClr val="000000"/>
                        </a:solidFill>
                        <a:effectLst/>
                        <a:latin typeface="Calibri" panose="020F0502020204030204" pitchFamily="34" charset="0"/>
                      </a:endParaRPr>
                    </a:p>
                    <a:p>
                      <a:pPr algn="ctr" fontAlgn="b"/>
                      <a:r>
                        <a:rPr lang="es-BO" sz="1100" b="1" i="0" u="none" strike="noStrike" dirty="0">
                          <a:solidFill>
                            <a:srgbClr val="000000"/>
                          </a:solidFill>
                          <a:effectLst/>
                          <a:latin typeface="Calibri" panose="020F0502020204030204" pitchFamily="34" charset="0"/>
                        </a:rPr>
                        <a:t>MACRODISTRITO</a:t>
                      </a:r>
                    </a:p>
                  </a:txBody>
                  <a:tcPr marL="9525" marR="9525" marT="9525" marB="0" anchor="b">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CANT. DE INFRAESTRUCTURAS BENEFICIADAS CON PROYECTOS</a:t>
                      </a:r>
                    </a:p>
                  </a:txBody>
                  <a:tcPr marL="9525" marR="9525" marT="9525" marB="0" anchor="b">
                    <a:solidFill>
                      <a:srgbClr val="03C2CC"/>
                    </a:solidFill>
                  </a:tcPr>
                </a:tc>
                <a:extLst>
                  <a:ext uri="{0D108BD9-81ED-4DB2-BD59-A6C34878D82A}">
                    <a16:rowId xmlns:a16="http://schemas.microsoft.com/office/drawing/2014/main" val="10000"/>
                  </a:ext>
                </a:extLst>
              </a:tr>
              <a:tr h="268039">
                <a:tc>
                  <a:txBody>
                    <a:bodyPr/>
                    <a:lstStyle/>
                    <a:p>
                      <a:pPr algn="l" fontAlgn="b"/>
                      <a:r>
                        <a:rPr lang="es-BO" sz="1100" b="1" u="none" strike="noStrike" dirty="0">
                          <a:effectLst/>
                        </a:rPr>
                        <a:t>COTAHUMA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4</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68039">
                <a:tc>
                  <a:txBody>
                    <a:bodyPr/>
                    <a:lstStyle/>
                    <a:p>
                      <a:pPr algn="l" fontAlgn="b"/>
                      <a:r>
                        <a:rPr lang="es-BO" sz="1100" b="1" u="none" strike="noStrike" dirty="0">
                          <a:effectLst/>
                        </a:rPr>
                        <a:t>MAX PAREDES</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10002"/>
                  </a:ext>
                </a:extLst>
              </a:tr>
              <a:tr h="268039">
                <a:tc>
                  <a:txBody>
                    <a:bodyPr/>
                    <a:lstStyle/>
                    <a:p>
                      <a:pPr algn="l" fontAlgn="b"/>
                      <a:r>
                        <a:rPr lang="es-BO" sz="1100" b="1" u="none" strike="noStrike">
                          <a:effectLst/>
                        </a:rPr>
                        <a:t>PERIFÉRICA</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10003"/>
                  </a:ext>
                </a:extLst>
              </a:tr>
              <a:tr h="184125">
                <a:tc>
                  <a:txBody>
                    <a:bodyPr/>
                    <a:lstStyle/>
                    <a:p>
                      <a:pPr algn="l" fontAlgn="b"/>
                      <a:r>
                        <a:rPr lang="es-BO" sz="1100" b="1" u="none" strike="noStrike">
                          <a:effectLst/>
                        </a:rPr>
                        <a:t>SAN ANTONIO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1</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68039">
                <a:tc>
                  <a:txBody>
                    <a:bodyPr/>
                    <a:lstStyle/>
                    <a:p>
                      <a:pPr algn="l" fontAlgn="b"/>
                      <a:r>
                        <a:rPr lang="es-BO" sz="1100" b="1" u="none" strike="noStrike">
                          <a:effectLst/>
                        </a:rPr>
                        <a:t>SUR</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10005"/>
                  </a:ext>
                </a:extLst>
              </a:tr>
              <a:tr h="268039">
                <a:tc>
                  <a:txBody>
                    <a:bodyPr/>
                    <a:lstStyle/>
                    <a:p>
                      <a:pPr algn="l" fontAlgn="b"/>
                      <a:r>
                        <a:rPr lang="es-BO" sz="1100" b="1" u="none" strike="noStrike">
                          <a:effectLst/>
                        </a:rPr>
                        <a:t>CENTRO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68039">
                <a:tc>
                  <a:txBody>
                    <a:bodyPr/>
                    <a:lstStyle/>
                    <a:p>
                      <a:pPr algn="l" fontAlgn="b"/>
                      <a:r>
                        <a:rPr lang="es-BO" sz="1100" b="1" u="none" strike="noStrike" dirty="0">
                          <a:effectLst/>
                        </a:rPr>
                        <a:t>HAMPATURI</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bl>
          </a:graphicData>
        </a:graphic>
      </p:graphicFrame>
      <p:sp>
        <p:nvSpPr>
          <p:cNvPr id="58" name="CuadroTexto 57">
            <a:extLst>
              <a:ext uri="{FF2B5EF4-FFF2-40B4-BE49-F238E27FC236}">
                <a16:creationId xmlns:a16="http://schemas.microsoft.com/office/drawing/2014/main" id="{0175AD40-938B-4C32-8323-FE3660759EC1}"/>
              </a:ext>
            </a:extLst>
          </p:cNvPr>
          <p:cNvSpPr txBox="1"/>
          <p:nvPr/>
        </p:nvSpPr>
        <p:spPr>
          <a:xfrm>
            <a:off x="5688687" y="1805275"/>
            <a:ext cx="4882835" cy="1477328"/>
          </a:xfrm>
          <a:prstGeom prst="rect">
            <a:avLst/>
          </a:prstGeom>
          <a:noFill/>
        </p:spPr>
        <p:txBody>
          <a:bodyPr wrap="square">
            <a:spAutoFit/>
          </a:bodyPr>
          <a:lstStyle/>
          <a:p>
            <a:pPr marL="285750" indent="-285750">
              <a:buFont typeface="Arial" panose="020B0604020202020204" pitchFamily="34" charset="0"/>
              <a:buChar char="•"/>
            </a:pPr>
            <a:r>
              <a:rPr lang="es-ES" dirty="0"/>
              <a:t>14 Proyectos Ejecutados</a:t>
            </a:r>
          </a:p>
          <a:p>
            <a:pPr marL="285750" indent="-285750">
              <a:buFont typeface="Arial" panose="020B0604020202020204" pitchFamily="34" charset="0"/>
              <a:buChar char="•"/>
            </a:pPr>
            <a:r>
              <a:rPr lang="es-ES" dirty="0"/>
              <a:t>Tipología: reconstrucción y ampliación</a:t>
            </a:r>
          </a:p>
          <a:p>
            <a:pPr marL="285750" indent="-285750">
              <a:buFont typeface="Arial" panose="020B0604020202020204" pitchFamily="34" charset="0"/>
              <a:buChar char="•"/>
            </a:pPr>
            <a:r>
              <a:rPr lang="es-ES" dirty="0"/>
              <a:t>Basados en demandas de comunidades educativas</a:t>
            </a:r>
          </a:p>
          <a:p>
            <a:pPr marL="285750" indent="-285750">
              <a:buFont typeface="Arial" panose="020B0604020202020204" pitchFamily="34" charset="0"/>
              <a:buChar char="•"/>
            </a:pPr>
            <a:r>
              <a:rPr lang="es-ES" dirty="0"/>
              <a:t>Priorización mediante inspecciones técnicas</a:t>
            </a:r>
            <a:endParaRPr lang="es-BO" dirty="0"/>
          </a:p>
        </p:txBody>
      </p:sp>
      <p:graphicFrame>
        <p:nvGraphicFramePr>
          <p:cNvPr id="59" name="Gráfico 58">
            <a:extLst>
              <a:ext uri="{FF2B5EF4-FFF2-40B4-BE49-F238E27FC236}">
                <a16:creationId xmlns:a16="http://schemas.microsoft.com/office/drawing/2014/main" id="{747D222B-7644-4B5F-8176-3D5007D19D88}"/>
              </a:ext>
            </a:extLst>
          </p:cNvPr>
          <p:cNvGraphicFramePr>
            <a:graphicFrameLocks/>
          </p:cNvGraphicFramePr>
          <p:nvPr>
            <p:extLst>
              <p:ext uri="{D42A27DB-BD31-4B8C-83A1-F6EECF244321}">
                <p14:modId xmlns:p14="http://schemas.microsoft.com/office/powerpoint/2010/main" val="543373152"/>
              </p:ext>
            </p:extLst>
          </p:nvPr>
        </p:nvGraphicFramePr>
        <p:xfrm>
          <a:off x="48580" y="1637650"/>
          <a:ext cx="5366607" cy="3620150"/>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36">
            <a:extLst>
              <a:ext uri="{FF2B5EF4-FFF2-40B4-BE49-F238E27FC236}">
                <a16:creationId xmlns:a16="http://schemas.microsoft.com/office/drawing/2014/main" id="{EB588911-0520-F5F3-A668-390A5F8AD4F6}"/>
              </a:ext>
            </a:extLst>
          </p:cNvPr>
          <p:cNvPicPr>
            <a:picLocks noChangeAspect="1"/>
          </p:cNvPicPr>
          <p:nvPr/>
        </p:nvPicPr>
        <p:blipFill>
          <a:blip r:embed="rId5"/>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254108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740553" y="5669223"/>
            <a:ext cx="1236753" cy="953087"/>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25" name="CuadroTexto 24"/>
          <p:cNvSpPr txBox="1"/>
          <p:nvPr/>
        </p:nvSpPr>
        <p:spPr>
          <a:xfrm>
            <a:off x="2164160" y="4153939"/>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1</a:t>
            </a:r>
          </a:p>
        </p:txBody>
      </p:sp>
      <p:sp>
        <p:nvSpPr>
          <p:cNvPr id="26" name="CuadroTexto 25"/>
          <p:cNvSpPr txBox="1"/>
          <p:nvPr/>
        </p:nvSpPr>
        <p:spPr>
          <a:xfrm>
            <a:off x="1771208" y="336199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2</a:t>
            </a:r>
          </a:p>
        </p:txBody>
      </p:sp>
      <p:sp>
        <p:nvSpPr>
          <p:cNvPr id="27" name="CuadroTexto 26"/>
          <p:cNvSpPr txBox="1"/>
          <p:nvPr/>
        </p:nvSpPr>
        <p:spPr>
          <a:xfrm>
            <a:off x="2235033" y="3190351"/>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3</a:t>
            </a:r>
          </a:p>
        </p:txBody>
      </p:sp>
      <p:sp>
        <p:nvSpPr>
          <p:cNvPr id="55" name="Rectángulo 54"/>
          <p:cNvSpPr/>
          <p:nvPr/>
        </p:nvSpPr>
        <p:spPr>
          <a:xfrm>
            <a:off x="2235033" y="147546"/>
            <a:ext cx="8407362" cy="892552"/>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EJECUCIÓN 2022–2024 (FINANCIAMIENTO BISA III)</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2333275" y="1290467"/>
            <a:ext cx="4882835" cy="1200329"/>
          </a:xfrm>
          <a:prstGeom prst="rect">
            <a:avLst/>
          </a:prstGeom>
          <a:noFill/>
        </p:spPr>
        <p:txBody>
          <a:bodyPr wrap="square">
            <a:spAutoFit/>
          </a:bodyPr>
          <a:lstStyle/>
          <a:p>
            <a:pPr marL="285750" indent="-285750">
              <a:buFont typeface="Arial" panose="020B0604020202020204" pitchFamily="34" charset="0"/>
              <a:buChar char="•"/>
            </a:pPr>
            <a:r>
              <a:rPr lang="es-ES" b="1" dirty="0"/>
              <a:t>Inversión: </a:t>
            </a:r>
            <a:r>
              <a:rPr lang="es-ES" dirty="0"/>
              <a:t>Bs 20.000.000</a:t>
            </a:r>
          </a:p>
          <a:p>
            <a:pPr marL="285750" indent="-285750">
              <a:buFont typeface="Arial" panose="020B0604020202020204" pitchFamily="34" charset="0"/>
              <a:buChar char="•"/>
            </a:pPr>
            <a:r>
              <a:rPr lang="es-ES" b="1" dirty="0"/>
              <a:t>Meta: </a:t>
            </a:r>
            <a:r>
              <a:rPr lang="es-ES" dirty="0"/>
              <a:t>174 infraestructuras educativas</a:t>
            </a:r>
          </a:p>
          <a:p>
            <a:pPr marL="285750" indent="-285750">
              <a:buFont typeface="Arial" panose="020B0604020202020204" pitchFamily="34" charset="0"/>
              <a:buChar char="•"/>
            </a:pPr>
            <a:r>
              <a:rPr lang="es-ES" b="1" dirty="0"/>
              <a:t>Ejecutadas: </a:t>
            </a:r>
            <a:r>
              <a:rPr lang="es-ES" dirty="0"/>
              <a:t>167 unidades educativas</a:t>
            </a:r>
          </a:p>
          <a:p>
            <a:pPr marL="285750" indent="-285750">
              <a:buFont typeface="Arial" panose="020B0604020202020204" pitchFamily="34" charset="0"/>
              <a:buChar char="•"/>
            </a:pPr>
            <a:r>
              <a:rPr lang="es-ES" b="1" dirty="0"/>
              <a:t>Ejecución total: </a:t>
            </a:r>
            <a:r>
              <a:rPr lang="es-ES" dirty="0"/>
              <a:t>Bs 18.005.309,41</a:t>
            </a:r>
            <a:endParaRPr lang="es-BO" dirty="0"/>
          </a:p>
        </p:txBody>
      </p:sp>
      <p:pic>
        <p:nvPicPr>
          <p:cNvPr id="3" name="Imagen 2">
            <a:extLst>
              <a:ext uri="{FF2B5EF4-FFF2-40B4-BE49-F238E27FC236}">
                <a16:creationId xmlns:a16="http://schemas.microsoft.com/office/drawing/2014/main" id="{D4724A41-92D9-4584-940D-B59229E8D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209" y="2649455"/>
            <a:ext cx="4227931" cy="2818620"/>
          </a:xfrm>
          <a:prstGeom prst="rect">
            <a:avLst/>
          </a:prstGeom>
        </p:spPr>
      </p:pic>
      <p:pic>
        <p:nvPicPr>
          <p:cNvPr id="5" name="Imagen 4">
            <a:extLst>
              <a:ext uri="{FF2B5EF4-FFF2-40B4-BE49-F238E27FC236}">
                <a16:creationId xmlns:a16="http://schemas.microsoft.com/office/drawing/2014/main" id="{1DC74210-03C3-42E0-BE1A-487FD21B8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676" y="2645504"/>
            <a:ext cx="4227931" cy="2815868"/>
          </a:xfrm>
          <a:prstGeom prst="rect">
            <a:avLst/>
          </a:prstGeom>
        </p:spPr>
      </p:pic>
      <p:pic>
        <p:nvPicPr>
          <p:cNvPr id="2" name="Picture 36">
            <a:extLst>
              <a:ext uri="{FF2B5EF4-FFF2-40B4-BE49-F238E27FC236}">
                <a16:creationId xmlns:a16="http://schemas.microsoft.com/office/drawing/2014/main" id="{A1556B43-46CC-EBC1-7864-543272B64234}"/>
              </a:ext>
            </a:extLst>
          </p:cNvPr>
          <p:cNvPicPr>
            <a:picLocks noChangeAspect="1"/>
          </p:cNvPicPr>
          <p:nvPr/>
        </p:nvPicPr>
        <p:blipFill>
          <a:blip r:embed="rId5"/>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226702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679438" y="5699262"/>
            <a:ext cx="1245861" cy="960106"/>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2164160" y="303006"/>
            <a:ext cx="8407362"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EJECUCIÓN DE PROYECTOS 2022</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graphicFrame>
        <p:nvGraphicFramePr>
          <p:cNvPr id="57" name="Tabla 56">
            <a:extLst>
              <a:ext uri="{FF2B5EF4-FFF2-40B4-BE49-F238E27FC236}">
                <a16:creationId xmlns:a16="http://schemas.microsoft.com/office/drawing/2014/main" id="{0F694DC6-27DD-412D-91FE-C0DC2B949445}"/>
              </a:ext>
            </a:extLst>
          </p:cNvPr>
          <p:cNvGraphicFramePr>
            <a:graphicFrameLocks noGrp="1"/>
          </p:cNvGraphicFramePr>
          <p:nvPr>
            <p:custDataLst>
              <p:tags r:id="rId1"/>
            </p:custDataLst>
            <p:extLst>
              <p:ext uri="{D42A27DB-BD31-4B8C-83A1-F6EECF244321}">
                <p14:modId xmlns:p14="http://schemas.microsoft.com/office/powerpoint/2010/main" val="1187239236"/>
              </p:ext>
            </p:extLst>
          </p:nvPr>
        </p:nvGraphicFramePr>
        <p:xfrm>
          <a:off x="6233843" y="3026020"/>
          <a:ext cx="3705260" cy="2673242"/>
        </p:xfrm>
        <a:graphic>
          <a:graphicData uri="http://schemas.openxmlformats.org/drawingml/2006/table">
            <a:tbl>
              <a:tblPr>
                <a:tableStyleId>{8799B23B-EC83-4686-B30A-512413B5E67A}</a:tableStyleId>
              </a:tblPr>
              <a:tblGrid>
                <a:gridCol w="1326276">
                  <a:extLst>
                    <a:ext uri="{9D8B030D-6E8A-4147-A177-3AD203B41FA5}">
                      <a16:colId xmlns:a16="http://schemas.microsoft.com/office/drawing/2014/main" val="20000"/>
                    </a:ext>
                  </a:extLst>
                </a:gridCol>
                <a:gridCol w="2378984">
                  <a:extLst>
                    <a:ext uri="{9D8B030D-6E8A-4147-A177-3AD203B41FA5}">
                      <a16:colId xmlns:a16="http://schemas.microsoft.com/office/drawing/2014/main" val="20001"/>
                    </a:ext>
                  </a:extLst>
                </a:gridCol>
              </a:tblGrid>
              <a:tr h="268039">
                <a:tc>
                  <a:txBody>
                    <a:bodyPr/>
                    <a:lstStyle/>
                    <a:p>
                      <a:pPr algn="ctr" fontAlgn="b"/>
                      <a:r>
                        <a:rPr lang="es-BO" sz="1100" b="1" i="0" u="none" strike="noStrike" dirty="0">
                          <a:solidFill>
                            <a:srgbClr val="000000"/>
                          </a:solidFill>
                          <a:effectLst/>
                          <a:latin typeface="Calibri" panose="020F0502020204030204" pitchFamily="34" charset="0"/>
                        </a:rPr>
                        <a:t>MACRODISTRITO</a:t>
                      </a:r>
                    </a:p>
                  </a:txBody>
                  <a:tcPr marL="9525" marR="9525" marT="9525" marB="0" anchor="ctr">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CANT. DE INFRAESTRUCTURAS BENEFICIADAS CON PROYECTOS</a:t>
                      </a:r>
                    </a:p>
                  </a:txBody>
                  <a:tcPr marL="9525" marR="9525" marT="9525" marB="0" anchor="ctr">
                    <a:solidFill>
                      <a:srgbClr val="03C2CC"/>
                    </a:solidFill>
                  </a:tcPr>
                </a:tc>
                <a:extLst>
                  <a:ext uri="{0D108BD9-81ED-4DB2-BD59-A6C34878D82A}">
                    <a16:rowId xmlns:a16="http://schemas.microsoft.com/office/drawing/2014/main" val="10000"/>
                  </a:ext>
                </a:extLst>
              </a:tr>
              <a:tr h="268039">
                <a:tc>
                  <a:txBody>
                    <a:bodyPr/>
                    <a:lstStyle/>
                    <a:p>
                      <a:pPr algn="l" fontAlgn="b"/>
                      <a:r>
                        <a:rPr lang="es-BO" sz="1100" b="1" u="none" strike="noStrike" dirty="0">
                          <a:effectLst/>
                        </a:rPr>
                        <a:t>COTAHUMA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9</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68039">
                <a:tc>
                  <a:txBody>
                    <a:bodyPr/>
                    <a:lstStyle/>
                    <a:p>
                      <a:pPr algn="l" fontAlgn="b"/>
                      <a:r>
                        <a:rPr lang="es-BO" sz="1100" b="1" u="none" strike="noStrike">
                          <a:effectLst/>
                        </a:rPr>
                        <a:t>MAX PAREDES</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14</a:t>
                      </a:r>
                    </a:p>
                  </a:txBody>
                  <a:tcPr marL="9525" marR="9525" marT="9525" marB="0" anchor="b"/>
                </a:tc>
                <a:extLst>
                  <a:ext uri="{0D108BD9-81ED-4DB2-BD59-A6C34878D82A}">
                    <a16:rowId xmlns:a16="http://schemas.microsoft.com/office/drawing/2014/main" val="10002"/>
                  </a:ext>
                </a:extLst>
              </a:tr>
              <a:tr h="268039">
                <a:tc>
                  <a:txBody>
                    <a:bodyPr/>
                    <a:lstStyle/>
                    <a:p>
                      <a:pPr algn="l" fontAlgn="b"/>
                      <a:r>
                        <a:rPr lang="es-BO" sz="1100" b="1" u="none" strike="noStrike">
                          <a:effectLst/>
                        </a:rPr>
                        <a:t>PERIFÉRICA</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val="10003"/>
                  </a:ext>
                </a:extLst>
              </a:tr>
              <a:tr h="184125">
                <a:tc>
                  <a:txBody>
                    <a:bodyPr/>
                    <a:lstStyle/>
                    <a:p>
                      <a:pPr algn="l" fontAlgn="b"/>
                      <a:r>
                        <a:rPr lang="es-BO" sz="1100" b="1" u="none" strike="noStrike">
                          <a:effectLst/>
                        </a:rPr>
                        <a:t>SAN ANTONIO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7</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68039">
                <a:tc>
                  <a:txBody>
                    <a:bodyPr/>
                    <a:lstStyle/>
                    <a:p>
                      <a:pPr algn="l" fontAlgn="b"/>
                      <a:r>
                        <a:rPr lang="es-BO" sz="1100" b="1" u="none" strike="noStrike">
                          <a:effectLst/>
                        </a:rPr>
                        <a:t>SUR</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6</a:t>
                      </a:r>
                    </a:p>
                  </a:txBody>
                  <a:tcPr marL="9525" marR="9525" marT="9525" marB="0" anchor="b"/>
                </a:tc>
                <a:extLst>
                  <a:ext uri="{0D108BD9-81ED-4DB2-BD59-A6C34878D82A}">
                    <a16:rowId xmlns:a16="http://schemas.microsoft.com/office/drawing/2014/main" val="10005"/>
                  </a:ext>
                </a:extLst>
              </a:tr>
              <a:tr h="268039">
                <a:tc>
                  <a:txBody>
                    <a:bodyPr/>
                    <a:lstStyle/>
                    <a:p>
                      <a:pPr algn="l" fontAlgn="b"/>
                      <a:r>
                        <a:rPr lang="es-BO" sz="1100" b="1" u="none" strike="noStrike">
                          <a:effectLst/>
                        </a:rPr>
                        <a:t>CENTRO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9</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68039">
                <a:tc>
                  <a:txBody>
                    <a:bodyPr/>
                    <a:lstStyle/>
                    <a:p>
                      <a:pPr algn="l" fontAlgn="b"/>
                      <a:r>
                        <a:rPr lang="es-BO" sz="1100" b="1" u="none" strike="noStrike" dirty="0">
                          <a:effectLst/>
                        </a:rPr>
                        <a:t>HAMPATURI</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68039">
                <a:tc>
                  <a:txBody>
                    <a:bodyPr/>
                    <a:lstStyle/>
                    <a:p>
                      <a:pPr algn="l" fontAlgn="b"/>
                      <a:r>
                        <a:rPr lang="es-ES" sz="1100" b="1" i="0" u="none" strike="noStrike" dirty="0">
                          <a:solidFill>
                            <a:srgbClr val="000000"/>
                          </a:solidFill>
                          <a:effectLst/>
                          <a:latin typeface="Calibri" panose="020F0502020204030204" pitchFamily="34" charset="0"/>
                        </a:rPr>
                        <a:t>MALLASA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3</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0674689"/>
                  </a:ext>
                </a:extLst>
              </a:tr>
              <a:tr h="268039">
                <a:tc>
                  <a:txBody>
                    <a:bodyPr/>
                    <a:lstStyle/>
                    <a:p>
                      <a:pPr algn="l" fontAlgn="b"/>
                      <a:r>
                        <a:rPr lang="es-ES" sz="1100" b="1" i="0" u="none" strike="noStrike" dirty="0">
                          <a:solidFill>
                            <a:srgbClr val="000000"/>
                          </a:solidFill>
                          <a:effectLst/>
                          <a:latin typeface="Calibri" panose="020F0502020204030204" pitchFamily="34" charset="0"/>
                        </a:rPr>
                        <a:t>ZONGO</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1</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9699713"/>
                  </a:ext>
                </a:extLst>
              </a:tr>
            </a:tbl>
          </a:graphicData>
        </a:graphic>
      </p:graphicFrame>
      <p:sp>
        <p:nvSpPr>
          <p:cNvPr id="58" name="CuadroTexto 57">
            <a:extLst>
              <a:ext uri="{FF2B5EF4-FFF2-40B4-BE49-F238E27FC236}">
                <a16:creationId xmlns:a16="http://schemas.microsoft.com/office/drawing/2014/main" id="{0175AD40-938B-4C32-8323-FE3660759EC1}"/>
              </a:ext>
            </a:extLst>
          </p:cNvPr>
          <p:cNvSpPr txBox="1"/>
          <p:nvPr/>
        </p:nvSpPr>
        <p:spPr>
          <a:xfrm>
            <a:off x="5796603" y="1767775"/>
            <a:ext cx="4882835" cy="1200329"/>
          </a:xfrm>
          <a:prstGeom prst="rect">
            <a:avLst/>
          </a:prstGeom>
          <a:noFill/>
        </p:spPr>
        <p:txBody>
          <a:bodyPr wrap="square">
            <a:spAutoFit/>
          </a:bodyPr>
          <a:lstStyle/>
          <a:p>
            <a:pPr marL="285750" indent="-285750">
              <a:buFont typeface="Arial" panose="020B0604020202020204" pitchFamily="34" charset="0"/>
              <a:buChar char="•"/>
            </a:pPr>
            <a:r>
              <a:rPr lang="es-ES" dirty="0"/>
              <a:t>Programa: Mejoramiento Integral de U.E.</a:t>
            </a:r>
          </a:p>
          <a:p>
            <a:pPr marL="285750" indent="-285750">
              <a:buFont typeface="Arial" panose="020B0604020202020204" pitchFamily="34" charset="0"/>
              <a:buChar char="•"/>
            </a:pPr>
            <a:r>
              <a:rPr lang="es-ES" dirty="0"/>
              <a:t>67 obras ejecutadas</a:t>
            </a:r>
          </a:p>
          <a:p>
            <a:pPr marL="285750" indent="-285750">
              <a:buFont typeface="Arial" panose="020B0604020202020204" pitchFamily="34" charset="0"/>
              <a:buChar char="•"/>
            </a:pPr>
            <a:r>
              <a:rPr lang="es-ES" dirty="0"/>
              <a:t>Cobertura: 9 </a:t>
            </a:r>
            <a:r>
              <a:rPr lang="es-ES" dirty="0" err="1"/>
              <a:t>macrodistritos</a:t>
            </a:r>
            <a:endParaRPr lang="es-ES" dirty="0"/>
          </a:p>
          <a:p>
            <a:pPr marL="285750" indent="-285750">
              <a:buFont typeface="Arial" panose="020B0604020202020204" pitchFamily="34" charset="0"/>
              <a:buChar char="•"/>
            </a:pPr>
            <a:r>
              <a:rPr lang="es-ES" dirty="0"/>
              <a:t>Incluye refacción de infraestructuras UPRE</a:t>
            </a:r>
            <a:endParaRPr lang="es-BO" dirty="0"/>
          </a:p>
        </p:txBody>
      </p:sp>
      <p:graphicFrame>
        <p:nvGraphicFramePr>
          <p:cNvPr id="13" name="Gráfico 12">
            <a:extLst>
              <a:ext uri="{FF2B5EF4-FFF2-40B4-BE49-F238E27FC236}">
                <a16:creationId xmlns:a16="http://schemas.microsoft.com/office/drawing/2014/main" id="{9308E39C-E655-432A-9FBB-683F61424562}"/>
              </a:ext>
            </a:extLst>
          </p:cNvPr>
          <p:cNvGraphicFramePr>
            <a:graphicFrameLocks/>
          </p:cNvGraphicFramePr>
          <p:nvPr>
            <p:extLst>
              <p:ext uri="{D42A27DB-BD31-4B8C-83A1-F6EECF244321}">
                <p14:modId xmlns:p14="http://schemas.microsoft.com/office/powerpoint/2010/main" val="3473148846"/>
              </p:ext>
            </p:extLst>
          </p:nvPr>
        </p:nvGraphicFramePr>
        <p:xfrm>
          <a:off x="217304" y="1469466"/>
          <a:ext cx="5572325" cy="3247384"/>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36">
            <a:extLst>
              <a:ext uri="{FF2B5EF4-FFF2-40B4-BE49-F238E27FC236}">
                <a16:creationId xmlns:a16="http://schemas.microsoft.com/office/drawing/2014/main" id="{F03F9814-A8DE-C3A7-113D-7F3EC3F20239}"/>
              </a:ext>
            </a:extLst>
          </p:cNvPr>
          <p:cNvPicPr>
            <a:picLocks noChangeAspect="1"/>
          </p:cNvPicPr>
          <p:nvPr/>
        </p:nvPicPr>
        <p:blipFill>
          <a:blip r:embed="rId5"/>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1030381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736620" y="5839108"/>
            <a:ext cx="1146646" cy="883648"/>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2164160" y="303006"/>
            <a:ext cx="8407362"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EJECUCIÓN DE PROYECTOS 2023</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graphicFrame>
        <p:nvGraphicFramePr>
          <p:cNvPr id="57" name="Tabla 56">
            <a:extLst>
              <a:ext uri="{FF2B5EF4-FFF2-40B4-BE49-F238E27FC236}">
                <a16:creationId xmlns:a16="http://schemas.microsoft.com/office/drawing/2014/main" id="{0F694DC6-27DD-412D-91FE-C0DC2B949445}"/>
              </a:ext>
            </a:extLst>
          </p:cNvPr>
          <p:cNvGraphicFramePr>
            <a:graphicFrameLocks noGrp="1"/>
          </p:cNvGraphicFramePr>
          <p:nvPr>
            <p:custDataLst>
              <p:tags r:id="rId1"/>
            </p:custDataLst>
            <p:extLst>
              <p:ext uri="{D42A27DB-BD31-4B8C-83A1-F6EECF244321}">
                <p14:modId xmlns:p14="http://schemas.microsoft.com/office/powerpoint/2010/main" val="2768506000"/>
              </p:ext>
            </p:extLst>
          </p:nvPr>
        </p:nvGraphicFramePr>
        <p:xfrm>
          <a:off x="6684787" y="3203421"/>
          <a:ext cx="3705260" cy="2405203"/>
        </p:xfrm>
        <a:graphic>
          <a:graphicData uri="http://schemas.openxmlformats.org/drawingml/2006/table">
            <a:tbl>
              <a:tblPr>
                <a:tableStyleId>{8799B23B-EC83-4686-B30A-512413B5E67A}</a:tableStyleId>
              </a:tblPr>
              <a:tblGrid>
                <a:gridCol w="1326276">
                  <a:extLst>
                    <a:ext uri="{9D8B030D-6E8A-4147-A177-3AD203B41FA5}">
                      <a16:colId xmlns:a16="http://schemas.microsoft.com/office/drawing/2014/main" val="20000"/>
                    </a:ext>
                  </a:extLst>
                </a:gridCol>
                <a:gridCol w="2378984">
                  <a:extLst>
                    <a:ext uri="{9D8B030D-6E8A-4147-A177-3AD203B41FA5}">
                      <a16:colId xmlns:a16="http://schemas.microsoft.com/office/drawing/2014/main" val="20001"/>
                    </a:ext>
                  </a:extLst>
                </a:gridCol>
              </a:tblGrid>
              <a:tr h="268039">
                <a:tc>
                  <a:txBody>
                    <a:bodyPr/>
                    <a:lstStyle/>
                    <a:p>
                      <a:pPr algn="ctr" fontAlgn="b"/>
                      <a:r>
                        <a:rPr lang="es-BO" sz="1100" b="1" i="0" u="none" strike="noStrike" dirty="0">
                          <a:solidFill>
                            <a:srgbClr val="000000"/>
                          </a:solidFill>
                          <a:effectLst/>
                          <a:latin typeface="Calibri" panose="020F0502020204030204" pitchFamily="34" charset="0"/>
                        </a:rPr>
                        <a:t>MACRODISTRITO</a:t>
                      </a:r>
                    </a:p>
                  </a:txBody>
                  <a:tcPr marL="9525" marR="9525" marT="9525" marB="0" anchor="ctr">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CANT. DE INFRAESTRUCTURAS BENEFICIADAS CON PROYECTOS</a:t>
                      </a:r>
                    </a:p>
                  </a:txBody>
                  <a:tcPr marL="9525" marR="9525" marT="9525" marB="0" anchor="ctr">
                    <a:solidFill>
                      <a:srgbClr val="03C2CC"/>
                    </a:solidFill>
                  </a:tcPr>
                </a:tc>
                <a:extLst>
                  <a:ext uri="{0D108BD9-81ED-4DB2-BD59-A6C34878D82A}">
                    <a16:rowId xmlns:a16="http://schemas.microsoft.com/office/drawing/2014/main" val="10000"/>
                  </a:ext>
                </a:extLst>
              </a:tr>
              <a:tr h="268039">
                <a:tc>
                  <a:txBody>
                    <a:bodyPr/>
                    <a:lstStyle/>
                    <a:p>
                      <a:pPr algn="l" fontAlgn="b"/>
                      <a:r>
                        <a:rPr lang="es-BO" sz="1100" b="1" u="none" strike="noStrike" dirty="0">
                          <a:effectLst/>
                        </a:rPr>
                        <a:t>COTAHUMA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26</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68039">
                <a:tc>
                  <a:txBody>
                    <a:bodyPr/>
                    <a:lstStyle/>
                    <a:p>
                      <a:pPr algn="l" fontAlgn="b"/>
                      <a:r>
                        <a:rPr lang="es-BO" sz="1100" b="1" u="none" strike="noStrike">
                          <a:effectLst/>
                        </a:rPr>
                        <a:t>MAX PAREDES</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8</a:t>
                      </a:r>
                    </a:p>
                  </a:txBody>
                  <a:tcPr marL="9525" marR="9525" marT="9525" marB="0" anchor="b"/>
                </a:tc>
                <a:extLst>
                  <a:ext uri="{0D108BD9-81ED-4DB2-BD59-A6C34878D82A}">
                    <a16:rowId xmlns:a16="http://schemas.microsoft.com/office/drawing/2014/main" val="10002"/>
                  </a:ext>
                </a:extLst>
              </a:tr>
              <a:tr h="268039">
                <a:tc>
                  <a:txBody>
                    <a:bodyPr/>
                    <a:lstStyle/>
                    <a:p>
                      <a:pPr algn="l" fontAlgn="b"/>
                      <a:r>
                        <a:rPr lang="es-BO" sz="1100" b="1" u="none" strike="noStrike">
                          <a:effectLst/>
                        </a:rPr>
                        <a:t>PERIFÉRICA</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10003"/>
                  </a:ext>
                </a:extLst>
              </a:tr>
              <a:tr h="184125">
                <a:tc>
                  <a:txBody>
                    <a:bodyPr/>
                    <a:lstStyle/>
                    <a:p>
                      <a:pPr algn="l" fontAlgn="b"/>
                      <a:r>
                        <a:rPr lang="es-BO" sz="1100" b="1" u="none" strike="noStrike">
                          <a:effectLst/>
                        </a:rPr>
                        <a:t>SAN ANTONIO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9</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68039">
                <a:tc>
                  <a:txBody>
                    <a:bodyPr/>
                    <a:lstStyle/>
                    <a:p>
                      <a:pPr algn="l" fontAlgn="b"/>
                      <a:r>
                        <a:rPr lang="es-BO" sz="1100" b="1" u="none" strike="noStrike">
                          <a:effectLst/>
                        </a:rPr>
                        <a:t>SUR</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12</a:t>
                      </a:r>
                    </a:p>
                  </a:txBody>
                  <a:tcPr marL="9525" marR="9525" marT="9525" marB="0" anchor="b"/>
                </a:tc>
                <a:extLst>
                  <a:ext uri="{0D108BD9-81ED-4DB2-BD59-A6C34878D82A}">
                    <a16:rowId xmlns:a16="http://schemas.microsoft.com/office/drawing/2014/main" val="10005"/>
                  </a:ext>
                </a:extLst>
              </a:tr>
              <a:tr h="268039">
                <a:tc>
                  <a:txBody>
                    <a:bodyPr/>
                    <a:lstStyle/>
                    <a:p>
                      <a:pPr algn="l" fontAlgn="b"/>
                      <a:r>
                        <a:rPr lang="es-BO" sz="1100" b="1" u="none" strike="noStrike">
                          <a:effectLst/>
                        </a:rPr>
                        <a:t>CENTRO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20</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68039">
                <a:tc>
                  <a:txBody>
                    <a:bodyPr/>
                    <a:lstStyle/>
                    <a:p>
                      <a:pPr algn="l" fontAlgn="b"/>
                      <a:r>
                        <a:rPr lang="es-BO" sz="1100" b="1" u="none" strike="noStrike" dirty="0">
                          <a:effectLst/>
                        </a:rPr>
                        <a:t>HAMPATURI</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8</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68039">
                <a:tc>
                  <a:txBody>
                    <a:bodyPr/>
                    <a:lstStyle/>
                    <a:p>
                      <a:pPr algn="l" fontAlgn="b"/>
                      <a:r>
                        <a:rPr lang="es-ES" sz="1100" b="1" i="0" u="none" strike="noStrike" dirty="0">
                          <a:solidFill>
                            <a:srgbClr val="000000"/>
                          </a:solidFill>
                          <a:effectLst/>
                          <a:latin typeface="Calibri" panose="020F0502020204030204" pitchFamily="34" charset="0"/>
                        </a:rPr>
                        <a:t>ZONGO</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9</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9699713"/>
                  </a:ext>
                </a:extLst>
              </a:tr>
            </a:tbl>
          </a:graphicData>
        </a:graphic>
      </p:graphicFrame>
      <p:sp>
        <p:nvSpPr>
          <p:cNvPr id="58" name="CuadroTexto 57">
            <a:extLst>
              <a:ext uri="{FF2B5EF4-FFF2-40B4-BE49-F238E27FC236}">
                <a16:creationId xmlns:a16="http://schemas.microsoft.com/office/drawing/2014/main" id="{0175AD40-938B-4C32-8323-FE3660759EC1}"/>
              </a:ext>
            </a:extLst>
          </p:cNvPr>
          <p:cNvSpPr txBox="1"/>
          <p:nvPr/>
        </p:nvSpPr>
        <p:spPr>
          <a:xfrm>
            <a:off x="6272512" y="2049607"/>
            <a:ext cx="4882835" cy="923330"/>
          </a:xfrm>
          <a:prstGeom prst="rect">
            <a:avLst/>
          </a:prstGeom>
          <a:noFill/>
        </p:spPr>
        <p:txBody>
          <a:bodyPr wrap="square">
            <a:spAutoFit/>
          </a:bodyPr>
          <a:lstStyle/>
          <a:p>
            <a:pPr marL="285750" indent="-285750">
              <a:buFont typeface="Arial" panose="020B0604020202020204" pitchFamily="34" charset="0"/>
              <a:buChar char="•"/>
            </a:pPr>
            <a:r>
              <a:rPr lang="es-ES" dirty="0"/>
              <a:t>106 obras de mejoramiento ejecutadas</a:t>
            </a:r>
          </a:p>
          <a:p>
            <a:pPr marL="285750" indent="-285750">
              <a:buFont typeface="Arial" panose="020B0604020202020204" pitchFamily="34" charset="0"/>
              <a:buChar char="•"/>
            </a:pPr>
            <a:r>
              <a:rPr lang="es-ES" dirty="0"/>
              <a:t>Cobertura total en </a:t>
            </a:r>
            <a:r>
              <a:rPr lang="es-ES" dirty="0" err="1"/>
              <a:t>macrodistritos</a:t>
            </a:r>
            <a:endParaRPr lang="es-ES" dirty="0"/>
          </a:p>
          <a:p>
            <a:pPr marL="285750" indent="-285750">
              <a:buFont typeface="Arial" panose="020B0604020202020204" pitchFamily="34" charset="0"/>
              <a:buChar char="•"/>
            </a:pPr>
            <a:r>
              <a:rPr lang="es-ES" dirty="0"/>
              <a:t>Continuidad del programa integral</a:t>
            </a:r>
            <a:endParaRPr lang="es-BO" dirty="0"/>
          </a:p>
        </p:txBody>
      </p:sp>
      <p:graphicFrame>
        <p:nvGraphicFramePr>
          <p:cNvPr id="12" name="Gráfico 11">
            <a:extLst>
              <a:ext uri="{FF2B5EF4-FFF2-40B4-BE49-F238E27FC236}">
                <a16:creationId xmlns:a16="http://schemas.microsoft.com/office/drawing/2014/main" id="{819FA902-FB2F-44FD-BA73-F558778318A7}"/>
              </a:ext>
            </a:extLst>
          </p:cNvPr>
          <p:cNvGraphicFramePr>
            <a:graphicFrameLocks/>
          </p:cNvGraphicFramePr>
          <p:nvPr>
            <p:extLst>
              <p:ext uri="{D42A27DB-BD31-4B8C-83A1-F6EECF244321}">
                <p14:modId xmlns:p14="http://schemas.microsoft.com/office/powerpoint/2010/main" val="2190971793"/>
              </p:ext>
            </p:extLst>
          </p:nvPr>
        </p:nvGraphicFramePr>
        <p:xfrm>
          <a:off x="1036653" y="1433469"/>
          <a:ext cx="5003800" cy="3629722"/>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36">
            <a:extLst>
              <a:ext uri="{FF2B5EF4-FFF2-40B4-BE49-F238E27FC236}">
                <a16:creationId xmlns:a16="http://schemas.microsoft.com/office/drawing/2014/main" id="{B1F20A9E-FDDC-EF93-D84A-A462BDE6D1C1}"/>
              </a:ext>
            </a:extLst>
          </p:cNvPr>
          <p:cNvPicPr>
            <a:picLocks noChangeAspect="1"/>
          </p:cNvPicPr>
          <p:nvPr/>
        </p:nvPicPr>
        <p:blipFill>
          <a:blip r:embed="rId5"/>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3420871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347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410353" y="5631664"/>
            <a:ext cx="1198139" cy="923330"/>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2164160" y="303006"/>
            <a:ext cx="8407362"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EJECUCIÓN DE PROYECTOS 2024</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graphicFrame>
        <p:nvGraphicFramePr>
          <p:cNvPr id="57" name="Tabla 56">
            <a:extLst>
              <a:ext uri="{FF2B5EF4-FFF2-40B4-BE49-F238E27FC236}">
                <a16:creationId xmlns:a16="http://schemas.microsoft.com/office/drawing/2014/main" id="{0F694DC6-27DD-412D-91FE-C0DC2B949445}"/>
              </a:ext>
            </a:extLst>
          </p:cNvPr>
          <p:cNvGraphicFramePr>
            <a:graphicFrameLocks noGrp="1"/>
          </p:cNvGraphicFramePr>
          <p:nvPr>
            <p:custDataLst>
              <p:tags r:id="rId1"/>
            </p:custDataLst>
            <p:extLst>
              <p:ext uri="{D42A27DB-BD31-4B8C-83A1-F6EECF244321}">
                <p14:modId xmlns:p14="http://schemas.microsoft.com/office/powerpoint/2010/main" val="1176752616"/>
              </p:ext>
            </p:extLst>
          </p:nvPr>
        </p:nvGraphicFramePr>
        <p:xfrm>
          <a:off x="6367841" y="3126769"/>
          <a:ext cx="3705260" cy="1601086"/>
        </p:xfrm>
        <a:graphic>
          <a:graphicData uri="http://schemas.openxmlformats.org/drawingml/2006/table">
            <a:tbl>
              <a:tblPr>
                <a:tableStyleId>{8799B23B-EC83-4686-B30A-512413B5E67A}</a:tableStyleId>
              </a:tblPr>
              <a:tblGrid>
                <a:gridCol w="1326276">
                  <a:extLst>
                    <a:ext uri="{9D8B030D-6E8A-4147-A177-3AD203B41FA5}">
                      <a16:colId xmlns:a16="http://schemas.microsoft.com/office/drawing/2014/main" val="20000"/>
                    </a:ext>
                  </a:extLst>
                </a:gridCol>
                <a:gridCol w="2378984">
                  <a:extLst>
                    <a:ext uri="{9D8B030D-6E8A-4147-A177-3AD203B41FA5}">
                      <a16:colId xmlns:a16="http://schemas.microsoft.com/office/drawing/2014/main" val="20001"/>
                    </a:ext>
                  </a:extLst>
                </a:gridCol>
              </a:tblGrid>
              <a:tr h="268039">
                <a:tc>
                  <a:txBody>
                    <a:bodyPr/>
                    <a:lstStyle/>
                    <a:p>
                      <a:pPr algn="ctr" fontAlgn="b"/>
                      <a:r>
                        <a:rPr lang="es-BO" sz="1100" b="1" i="0" u="none" strike="noStrike" dirty="0">
                          <a:solidFill>
                            <a:srgbClr val="000000"/>
                          </a:solidFill>
                          <a:effectLst/>
                          <a:latin typeface="Calibri" panose="020F0502020204030204" pitchFamily="34" charset="0"/>
                        </a:rPr>
                        <a:t>MACRODISTRITO</a:t>
                      </a:r>
                    </a:p>
                  </a:txBody>
                  <a:tcPr marL="9525" marR="9525" marT="9525" marB="0" anchor="b">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CANT. DE INFRAESTRUCTURAS BENEFICIADAS CON PROYECTOS</a:t>
                      </a:r>
                    </a:p>
                  </a:txBody>
                  <a:tcPr marL="9525" marR="9525" marT="9525" marB="0" anchor="b">
                    <a:solidFill>
                      <a:srgbClr val="03C2CC"/>
                    </a:solidFill>
                  </a:tcPr>
                </a:tc>
                <a:extLst>
                  <a:ext uri="{0D108BD9-81ED-4DB2-BD59-A6C34878D82A}">
                    <a16:rowId xmlns:a16="http://schemas.microsoft.com/office/drawing/2014/main" val="10000"/>
                  </a:ext>
                </a:extLst>
              </a:tr>
              <a:tr h="268039">
                <a:tc>
                  <a:txBody>
                    <a:bodyPr/>
                    <a:lstStyle/>
                    <a:p>
                      <a:pPr algn="l" fontAlgn="b"/>
                      <a:r>
                        <a:rPr lang="es-BO" sz="1100" b="1" u="none" strike="noStrike" dirty="0">
                          <a:effectLst/>
                        </a:rPr>
                        <a:t>MAX PAREDES</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10002"/>
                  </a:ext>
                </a:extLst>
              </a:tr>
              <a:tr h="184125">
                <a:tc>
                  <a:txBody>
                    <a:bodyPr/>
                    <a:lstStyle/>
                    <a:p>
                      <a:pPr algn="l" fontAlgn="b"/>
                      <a:r>
                        <a:rPr lang="es-BO" sz="1100" b="1" u="none" strike="noStrike">
                          <a:effectLst/>
                        </a:rPr>
                        <a:t>SAN ANTONIO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1</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68039">
                <a:tc>
                  <a:txBody>
                    <a:bodyPr/>
                    <a:lstStyle/>
                    <a:p>
                      <a:pPr algn="l" fontAlgn="b"/>
                      <a:r>
                        <a:rPr lang="es-BO" sz="1100" b="1" u="none" strike="noStrike">
                          <a:effectLst/>
                        </a:rPr>
                        <a:t>SUR</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altLang="es-BO" sz="1100" b="0" i="0" u="none" strike="noStrike" dirty="0">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10005"/>
                  </a:ext>
                </a:extLst>
              </a:tr>
              <a:tr h="268039">
                <a:tc>
                  <a:txBody>
                    <a:bodyPr/>
                    <a:lstStyle/>
                    <a:p>
                      <a:pPr algn="l" fontAlgn="b"/>
                      <a:r>
                        <a:rPr lang="es-BO" sz="1100" b="1" u="none" strike="noStrike">
                          <a:effectLst/>
                        </a:rPr>
                        <a:t>CENTRO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1</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68039">
                <a:tc>
                  <a:txBody>
                    <a:bodyPr/>
                    <a:lstStyle/>
                    <a:p>
                      <a:pPr algn="l" fontAlgn="b"/>
                      <a:r>
                        <a:rPr lang="es-ES" sz="1100" b="1" i="0" u="none" strike="noStrike" dirty="0">
                          <a:solidFill>
                            <a:srgbClr val="000000"/>
                          </a:solidFill>
                          <a:effectLst/>
                          <a:latin typeface="Calibri" panose="020F0502020204030204" pitchFamily="34" charset="0"/>
                        </a:rPr>
                        <a:t>ZONGO</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ctr" fontAlgn="b"/>
                      <a:r>
                        <a:rPr lang="es-ES" sz="1100" b="0" i="0" u="none" strike="noStrike" dirty="0">
                          <a:solidFill>
                            <a:srgbClr val="000000"/>
                          </a:solidFill>
                          <a:effectLst/>
                          <a:latin typeface="Calibri" panose="020F0502020204030204" pitchFamily="34" charset="0"/>
                        </a:rPr>
                        <a:t>2</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9699713"/>
                  </a:ext>
                </a:extLst>
              </a:tr>
            </a:tbl>
          </a:graphicData>
        </a:graphic>
      </p:graphicFrame>
      <p:sp>
        <p:nvSpPr>
          <p:cNvPr id="58" name="CuadroTexto 57">
            <a:extLst>
              <a:ext uri="{FF2B5EF4-FFF2-40B4-BE49-F238E27FC236}">
                <a16:creationId xmlns:a16="http://schemas.microsoft.com/office/drawing/2014/main" id="{0175AD40-938B-4C32-8323-FE3660759EC1}"/>
              </a:ext>
            </a:extLst>
          </p:cNvPr>
          <p:cNvSpPr txBox="1"/>
          <p:nvPr/>
        </p:nvSpPr>
        <p:spPr>
          <a:xfrm>
            <a:off x="6126587" y="1961109"/>
            <a:ext cx="4882835" cy="923330"/>
          </a:xfrm>
          <a:prstGeom prst="rect">
            <a:avLst/>
          </a:prstGeom>
          <a:noFill/>
        </p:spPr>
        <p:txBody>
          <a:bodyPr wrap="square">
            <a:spAutoFit/>
          </a:bodyPr>
          <a:lstStyle/>
          <a:p>
            <a:pPr marL="285750" indent="-285750">
              <a:buFont typeface="Arial" panose="020B0604020202020204" pitchFamily="34" charset="0"/>
              <a:buChar char="•"/>
            </a:pPr>
            <a:r>
              <a:rPr lang="es-ES" dirty="0"/>
              <a:t>7 infraestructuras intervenidas</a:t>
            </a:r>
          </a:p>
          <a:p>
            <a:pPr marL="285750" indent="-285750">
              <a:buFont typeface="Arial" panose="020B0604020202020204" pitchFamily="34" charset="0"/>
              <a:buChar char="•"/>
            </a:pPr>
            <a:r>
              <a:rPr lang="es-ES" dirty="0"/>
              <a:t>Proyectos focalizados</a:t>
            </a:r>
          </a:p>
          <a:p>
            <a:pPr marL="285750" indent="-285750">
              <a:buFont typeface="Arial" panose="020B0604020202020204" pitchFamily="34" charset="0"/>
              <a:buChar char="•"/>
            </a:pPr>
            <a:r>
              <a:rPr lang="es-ES" dirty="0"/>
              <a:t>Continuidad del mejoramiento educativo</a:t>
            </a:r>
            <a:endParaRPr lang="es-BO" dirty="0"/>
          </a:p>
        </p:txBody>
      </p:sp>
      <p:graphicFrame>
        <p:nvGraphicFramePr>
          <p:cNvPr id="12" name="Gráfico 11">
            <a:extLst>
              <a:ext uri="{FF2B5EF4-FFF2-40B4-BE49-F238E27FC236}">
                <a16:creationId xmlns:a16="http://schemas.microsoft.com/office/drawing/2014/main" id="{4D830EA6-B2A0-4377-8374-CDD10CCDC37D}"/>
              </a:ext>
            </a:extLst>
          </p:cNvPr>
          <p:cNvGraphicFramePr>
            <a:graphicFrameLocks/>
          </p:cNvGraphicFramePr>
          <p:nvPr>
            <p:extLst>
              <p:ext uri="{D42A27DB-BD31-4B8C-83A1-F6EECF244321}">
                <p14:modId xmlns:p14="http://schemas.microsoft.com/office/powerpoint/2010/main" val="1333631739"/>
              </p:ext>
            </p:extLst>
          </p:nvPr>
        </p:nvGraphicFramePr>
        <p:xfrm>
          <a:off x="748790" y="1798196"/>
          <a:ext cx="5169410" cy="3231004"/>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36">
            <a:extLst>
              <a:ext uri="{FF2B5EF4-FFF2-40B4-BE49-F238E27FC236}">
                <a16:creationId xmlns:a16="http://schemas.microsoft.com/office/drawing/2014/main" id="{FA50110E-378C-CE32-982B-75A9E0F3F38B}"/>
              </a:ext>
            </a:extLst>
          </p:cNvPr>
          <p:cNvPicPr>
            <a:picLocks noChangeAspect="1"/>
          </p:cNvPicPr>
          <p:nvPr/>
        </p:nvPicPr>
        <p:blipFill>
          <a:blip r:embed="rId5"/>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97423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218369253"/>
              </p:ext>
            </p:extLst>
          </p:nvPr>
        </p:nvGraphicFramePr>
        <p:xfrm>
          <a:off x="838200" y="365125"/>
          <a:ext cx="10515600" cy="678876"/>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20000"/>
                    </a:ext>
                  </a:extLst>
                </a:gridCol>
              </a:tblGrid>
              <a:tr h="226292">
                <a:tc>
                  <a:txBody>
                    <a:bodyPr/>
                    <a:lstStyle/>
                    <a:p>
                      <a:pPr algn="ctr" fontAlgn="ctr"/>
                      <a:r>
                        <a:rPr lang="es-ES" sz="1400" u="none" strike="noStrike" dirty="0">
                          <a:effectLst/>
                        </a:rPr>
                        <a:t>SECRETARÍA MUNICIPAL DE DESARROLLO HUMANO</a:t>
                      </a:r>
                      <a:endParaRPr lang="es-ES" sz="1400" b="1" i="0" u="none" strike="noStrike" dirty="0">
                        <a:solidFill>
                          <a:srgbClr val="000000"/>
                        </a:solidFill>
                        <a:effectLst/>
                        <a:latin typeface="Arial Narrow" panose="020B0606020202030204" pitchFamily="34" charset="0"/>
                      </a:endParaRPr>
                    </a:p>
                  </a:txBody>
                  <a:tcPr marL="8381" marR="8381" marT="8381" marB="0" anchor="ctr"/>
                </a:tc>
                <a:extLst>
                  <a:ext uri="{0D108BD9-81ED-4DB2-BD59-A6C34878D82A}">
                    <a16:rowId xmlns:a16="http://schemas.microsoft.com/office/drawing/2014/main" val="10000"/>
                  </a:ext>
                </a:extLst>
              </a:tr>
              <a:tr h="226292">
                <a:tc>
                  <a:txBody>
                    <a:bodyPr/>
                    <a:lstStyle/>
                    <a:p>
                      <a:pPr algn="ctr" fontAlgn="ctr"/>
                      <a:r>
                        <a:rPr lang="es-BO" sz="1400" u="none" strike="noStrike">
                          <a:effectLst/>
                        </a:rPr>
                        <a:t>DIRECCIÓN DE EDUCACIÓN</a:t>
                      </a:r>
                      <a:endParaRPr lang="es-BO" sz="1400" b="1" i="0" u="none" strike="noStrike">
                        <a:solidFill>
                          <a:srgbClr val="000000"/>
                        </a:solidFill>
                        <a:effectLst/>
                        <a:latin typeface="Arial Narrow" panose="020B0606020202030204" pitchFamily="34" charset="0"/>
                      </a:endParaRPr>
                    </a:p>
                  </a:txBody>
                  <a:tcPr marL="8381" marR="8381" marT="8381" marB="0" anchor="ctr"/>
                </a:tc>
                <a:extLst>
                  <a:ext uri="{0D108BD9-81ED-4DB2-BD59-A6C34878D82A}">
                    <a16:rowId xmlns:a16="http://schemas.microsoft.com/office/drawing/2014/main" val="10001"/>
                  </a:ext>
                </a:extLst>
              </a:tr>
              <a:tr h="226292">
                <a:tc>
                  <a:txBody>
                    <a:bodyPr/>
                    <a:lstStyle/>
                    <a:p>
                      <a:pPr algn="ctr" fontAlgn="ctr"/>
                      <a:r>
                        <a:rPr lang="es-ES" sz="1400" u="none" strike="noStrike" dirty="0">
                          <a:effectLst/>
                        </a:rPr>
                        <a:t>EJECUCIÓN PRESUPUESTARIA POR GESTIÓN (2021 - 2026)</a:t>
                      </a:r>
                      <a:endParaRPr lang="es-ES" sz="1400" b="1" i="0" u="none" strike="noStrike" dirty="0">
                        <a:solidFill>
                          <a:srgbClr val="000000"/>
                        </a:solidFill>
                        <a:effectLst/>
                        <a:latin typeface="Arial Narrow" panose="020B0606020202030204" pitchFamily="34" charset="0"/>
                      </a:endParaRPr>
                    </a:p>
                  </a:txBody>
                  <a:tcPr marL="8381" marR="8381" marT="8381" marB="0" anchor="ctr"/>
                </a:tc>
                <a:extLst>
                  <a:ext uri="{0D108BD9-81ED-4DB2-BD59-A6C34878D82A}">
                    <a16:rowId xmlns:a16="http://schemas.microsoft.com/office/drawing/2014/main" val="10002"/>
                  </a:ext>
                </a:extLst>
              </a:tr>
            </a:tbl>
          </a:graphicData>
        </a:graphic>
      </p:graphicFrame>
      <p:graphicFrame>
        <p:nvGraphicFramePr>
          <p:cNvPr id="5" name="Tabla 4"/>
          <p:cNvGraphicFramePr>
            <a:graphicFrameLocks noGrp="1"/>
          </p:cNvGraphicFramePr>
          <p:nvPr/>
        </p:nvGraphicFramePr>
        <p:xfrm>
          <a:off x="838200" y="1287763"/>
          <a:ext cx="10162876" cy="3852651"/>
        </p:xfrm>
        <a:graphic>
          <a:graphicData uri="http://schemas.openxmlformats.org/drawingml/2006/table">
            <a:tbl>
              <a:tblPr>
                <a:tableStyleId>{5C22544A-7EE6-4342-B048-85BDC9FD1C3A}</a:tableStyleId>
              </a:tblPr>
              <a:tblGrid>
                <a:gridCol w="562155">
                  <a:extLst>
                    <a:ext uri="{9D8B030D-6E8A-4147-A177-3AD203B41FA5}">
                      <a16:colId xmlns:a16="http://schemas.microsoft.com/office/drawing/2014/main" val="20000"/>
                    </a:ext>
                  </a:extLst>
                </a:gridCol>
                <a:gridCol w="355480">
                  <a:extLst>
                    <a:ext uri="{9D8B030D-6E8A-4147-A177-3AD203B41FA5}">
                      <a16:colId xmlns:a16="http://schemas.microsoft.com/office/drawing/2014/main" val="20001"/>
                    </a:ext>
                  </a:extLst>
                </a:gridCol>
                <a:gridCol w="355480">
                  <a:extLst>
                    <a:ext uri="{9D8B030D-6E8A-4147-A177-3AD203B41FA5}">
                      <a16:colId xmlns:a16="http://schemas.microsoft.com/office/drawing/2014/main" val="20002"/>
                    </a:ext>
                  </a:extLst>
                </a:gridCol>
                <a:gridCol w="1113287">
                  <a:extLst>
                    <a:ext uri="{9D8B030D-6E8A-4147-A177-3AD203B41FA5}">
                      <a16:colId xmlns:a16="http://schemas.microsoft.com/office/drawing/2014/main" val="20003"/>
                    </a:ext>
                  </a:extLst>
                </a:gridCol>
                <a:gridCol w="1256581">
                  <a:extLst>
                    <a:ext uri="{9D8B030D-6E8A-4147-A177-3AD203B41FA5}">
                      <a16:colId xmlns:a16="http://schemas.microsoft.com/office/drawing/2014/main" val="20004"/>
                    </a:ext>
                  </a:extLst>
                </a:gridCol>
                <a:gridCol w="1256581">
                  <a:extLst>
                    <a:ext uri="{9D8B030D-6E8A-4147-A177-3AD203B41FA5}">
                      <a16:colId xmlns:a16="http://schemas.microsoft.com/office/drawing/2014/main" val="20005"/>
                    </a:ext>
                  </a:extLst>
                </a:gridCol>
                <a:gridCol w="1256581">
                  <a:extLst>
                    <a:ext uri="{9D8B030D-6E8A-4147-A177-3AD203B41FA5}">
                      <a16:colId xmlns:a16="http://schemas.microsoft.com/office/drawing/2014/main" val="20006"/>
                    </a:ext>
                  </a:extLst>
                </a:gridCol>
                <a:gridCol w="1146355">
                  <a:extLst>
                    <a:ext uri="{9D8B030D-6E8A-4147-A177-3AD203B41FA5}">
                      <a16:colId xmlns:a16="http://schemas.microsoft.com/office/drawing/2014/main" val="20007"/>
                    </a:ext>
                  </a:extLst>
                </a:gridCol>
                <a:gridCol w="1062468">
                  <a:extLst>
                    <a:ext uri="{9D8B030D-6E8A-4147-A177-3AD203B41FA5}">
                      <a16:colId xmlns:a16="http://schemas.microsoft.com/office/drawing/2014/main" val="20008"/>
                    </a:ext>
                  </a:extLst>
                </a:gridCol>
                <a:gridCol w="913341">
                  <a:extLst>
                    <a:ext uri="{9D8B030D-6E8A-4147-A177-3AD203B41FA5}">
                      <a16:colId xmlns:a16="http://schemas.microsoft.com/office/drawing/2014/main" val="20009"/>
                    </a:ext>
                  </a:extLst>
                </a:gridCol>
                <a:gridCol w="884567">
                  <a:extLst>
                    <a:ext uri="{9D8B030D-6E8A-4147-A177-3AD203B41FA5}">
                      <a16:colId xmlns:a16="http://schemas.microsoft.com/office/drawing/2014/main" val="20010"/>
                    </a:ext>
                  </a:extLst>
                </a:gridCol>
              </a:tblGrid>
              <a:tr h="919322">
                <a:tc>
                  <a:txBody>
                    <a:bodyPr/>
                    <a:lstStyle/>
                    <a:p>
                      <a:pPr algn="ctr" fontAlgn="ctr"/>
                      <a:r>
                        <a:rPr lang="es-BO" sz="1100" b="1" u="none" strike="noStrike" dirty="0">
                          <a:effectLst/>
                        </a:rPr>
                        <a:t>GESTIÓN</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D.A.</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a:effectLst/>
                        </a:rPr>
                        <a:t>U.E.</a:t>
                      </a:r>
                      <a:endParaRPr lang="es-BO" sz="1100" b="1" i="0" u="none" strike="noStrike">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PRESUPUESTO INICIAL </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INCREMENTO DE PRESUPUESTO </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DECREMENTO DE PRESUPUESTO </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PRESUPUESTO VIGENTE </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ES" sz="1100" b="1" u="none" strike="noStrike" dirty="0">
                          <a:effectLst/>
                        </a:rPr>
                        <a:t> PORCENTAJE </a:t>
                      </a:r>
                      <a:br>
                        <a:rPr lang="es-ES" sz="1100" b="1" u="none" strike="noStrike" dirty="0">
                          <a:effectLst/>
                        </a:rPr>
                      </a:br>
                      <a:r>
                        <a:rPr lang="es-ES" sz="1100" b="1" u="none" strike="noStrike" dirty="0">
                          <a:effectLst/>
                        </a:rPr>
                        <a:t>DE </a:t>
                      </a:r>
                      <a:br>
                        <a:rPr lang="es-ES" sz="1100" b="1" u="none" strike="noStrike" dirty="0">
                          <a:effectLst/>
                        </a:rPr>
                      </a:br>
                      <a:r>
                        <a:rPr lang="es-ES" sz="1100" b="1" u="none" strike="noStrike" dirty="0">
                          <a:effectLst/>
                        </a:rPr>
                        <a:t>INCREMENTO DE PRESUPUESTO </a:t>
                      </a:r>
                      <a:endParaRPr lang="es-ES"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ES" sz="1100" b="1" u="none" strike="noStrike" dirty="0">
                          <a:effectLst/>
                        </a:rPr>
                        <a:t> PORCENTAJE </a:t>
                      </a:r>
                      <a:br>
                        <a:rPr lang="es-ES" sz="1100" b="1" u="none" strike="noStrike" dirty="0">
                          <a:effectLst/>
                        </a:rPr>
                      </a:br>
                      <a:r>
                        <a:rPr lang="es-ES" sz="1100" b="1" u="none" strike="noStrike" dirty="0">
                          <a:effectLst/>
                        </a:rPr>
                        <a:t>DE </a:t>
                      </a:r>
                      <a:br>
                        <a:rPr lang="es-ES" sz="1100" b="1" u="none" strike="noStrike" dirty="0">
                          <a:effectLst/>
                        </a:rPr>
                      </a:br>
                      <a:r>
                        <a:rPr lang="es-ES" sz="1100" b="1" u="none" strike="noStrike" dirty="0">
                          <a:effectLst/>
                        </a:rPr>
                        <a:t>DECREMENTO DE PRESUPUESTO </a:t>
                      </a:r>
                      <a:endParaRPr lang="es-ES"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PRESUPUESTO EJECUTADO </a:t>
                      </a:r>
                      <a:endParaRPr lang="es-BO" sz="1100" b="1" i="0" u="none" strike="noStrike" dirty="0">
                        <a:solidFill>
                          <a:srgbClr val="000000"/>
                        </a:solidFill>
                        <a:effectLst/>
                        <a:latin typeface="Arial Narrow" panose="020B0606020202030204" pitchFamily="34" charset="0"/>
                      </a:endParaRPr>
                    </a:p>
                  </a:txBody>
                  <a:tcPr marL="8381" marR="8381" marT="8381" marB="0" anchor="ctr"/>
                </a:tc>
                <a:tc>
                  <a:txBody>
                    <a:bodyPr/>
                    <a:lstStyle/>
                    <a:p>
                      <a:pPr algn="ctr" fontAlgn="ctr"/>
                      <a:r>
                        <a:rPr lang="es-BO" sz="1100" b="1" u="none" strike="noStrike" dirty="0">
                          <a:effectLst/>
                        </a:rPr>
                        <a:t> PORCENTAJE </a:t>
                      </a:r>
                      <a:br>
                        <a:rPr lang="es-BO" sz="1100" b="1" u="none" strike="noStrike" dirty="0">
                          <a:effectLst/>
                        </a:rPr>
                      </a:br>
                      <a:r>
                        <a:rPr lang="es-BO" sz="1100" b="1" u="none" strike="noStrike" dirty="0">
                          <a:effectLst/>
                        </a:rPr>
                        <a:t>DE </a:t>
                      </a:r>
                      <a:br>
                        <a:rPr lang="es-BO" sz="1100" b="1" u="none" strike="noStrike" dirty="0">
                          <a:effectLst/>
                        </a:rPr>
                      </a:br>
                      <a:r>
                        <a:rPr lang="es-BO" sz="1100" b="1" u="none" strike="noStrike" dirty="0">
                          <a:effectLst/>
                        </a:rPr>
                        <a:t>EJECUCIÓN </a:t>
                      </a:r>
                      <a:endParaRPr lang="es-BO" sz="1100" b="1" i="0" u="none" strike="noStrike" dirty="0">
                        <a:solidFill>
                          <a:srgbClr val="000000"/>
                        </a:solidFill>
                        <a:effectLst/>
                        <a:latin typeface="Arial Narrow" panose="020B0606020202030204" pitchFamily="34" charset="0"/>
                      </a:endParaRPr>
                    </a:p>
                  </a:txBody>
                  <a:tcPr marL="8381" marR="8381" marT="8381" marB="0" anchor="ctr"/>
                </a:tc>
                <a:extLst>
                  <a:ext uri="{0D108BD9-81ED-4DB2-BD59-A6C34878D82A}">
                    <a16:rowId xmlns:a16="http://schemas.microsoft.com/office/drawing/2014/main" val="10000"/>
                  </a:ext>
                </a:extLst>
              </a:tr>
              <a:tr h="448759">
                <a:tc>
                  <a:txBody>
                    <a:bodyPr/>
                    <a:lstStyle/>
                    <a:p>
                      <a:pPr algn="ctr" fontAlgn="ctr"/>
                      <a:r>
                        <a:rPr lang="es-BO" sz="1100" u="none" strike="noStrike" dirty="0">
                          <a:effectLst/>
                        </a:rPr>
                        <a:t>2021</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ctr"/>
                      <a:r>
                        <a:rPr lang="es-BO" sz="1100" u="none" strike="noStrike" dirty="0">
                          <a:effectLst/>
                        </a:rPr>
                        <a:t>6</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ctr"/>
                      <a:r>
                        <a:rPr lang="es-BO" sz="1100" u="none" strike="noStrike">
                          <a:effectLst/>
                        </a:rPr>
                        <a:t>23</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r" fontAlgn="ctr"/>
                      <a:r>
                        <a:rPr lang="es-BO" sz="1100" u="none" strike="noStrike" dirty="0">
                          <a:effectLst/>
                        </a:rPr>
                        <a:t>  62.890.657,00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r" fontAlgn="ctr"/>
                      <a:r>
                        <a:rPr lang="es-BO" sz="1100" u="none" strike="noStrike" dirty="0">
                          <a:effectLst/>
                        </a:rPr>
                        <a:t>-5.574.344,00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r" fontAlgn="ctr"/>
                      <a:r>
                        <a:rPr lang="es-BO" sz="1100" u="none" strike="noStrike" dirty="0">
                          <a:effectLst/>
                        </a:rPr>
                        <a:t>             57.316.313,00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ctr"/>
                      <a:r>
                        <a:rPr lang="es-BO" sz="1100" u="none" strike="noStrike" dirty="0">
                          <a:effectLst/>
                        </a:rPr>
                        <a:t>8,86%</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r" fontAlgn="b"/>
                      <a:r>
                        <a:rPr lang="es-BO" sz="1100" u="none" strike="noStrike" dirty="0">
                          <a:effectLst/>
                        </a:rPr>
                        <a:t>  55.374.531,70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tc>
                  <a:txBody>
                    <a:bodyPr/>
                    <a:lstStyle/>
                    <a:p>
                      <a:pPr algn="ctr" fontAlgn="b"/>
                      <a:r>
                        <a:rPr lang="es-BO" sz="1100" u="none" strike="noStrike" dirty="0">
                          <a:effectLst/>
                        </a:rPr>
                        <a:t>96,61%</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2">
                        <a:lumMod val="20000"/>
                        <a:lumOff val="80000"/>
                      </a:schemeClr>
                    </a:solidFill>
                  </a:tcPr>
                </a:tc>
                <a:extLst>
                  <a:ext uri="{0D108BD9-81ED-4DB2-BD59-A6C34878D82A}">
                    <a16:rowId xmlns:a16="http://schemas.microsoft.com/office/drawing/2014/main" val="10001"/>
                  </a:ext>
                </a:extLst>
              </a:tr>
              <a:tr h="240775">
                <a:tc>
                  <a:txBody>
                    <a:bodyPr/>
                    <a:lstStyle/>
                    <a:p>
                      <a:pPr algn="ctr" fontAlgn="ctr"/>
                      <a:r>
                        <a:rPr lang="es-BO" sz="1100" u="none" strike="noStrike" dirty="0">
                          <a:effectLst/>
                        </a:rPr>
                        <a:t>2022</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ctr"/>
                      <a:r>
                        <a:rPr lang="es-BO" sz="1100" u="none" strike="noStrike" dirty="0">
                          <a:effectLst/>
                        </a:rPr>
                        <a:t>51</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ctr"/>
                      <a:r>
                        <a:rPr lang="es-BO" sz="1100" u="none" strike="noStrike" dirty="0">
                          <a:effectLst/>
                        </a:rPr>
                        <a:t>208</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r" fontAlgn="ctr"/>
                      <a:r>
                        <a:rPr lang="es-BO" sz="1100" u="none" strike="noStrike" dirty="0">
                          <a:effectLst/>
                        </a:rPr>
                        <a:t> 50.425.274,00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r" fontAlgn="ctr"/>
                      <a:r>
                        <a:rPr lang="es-BO" sz="1100" u="none" strike="noStrike" dirty="0">
                          <a:effectLst/>
                        </a:rPr>
                        <a:t> 24.177.398,17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r" fontAlgn="ctr"/>
                      <a:r>
                        <a:rPr lang="es-BO" sz="1100" u="none" strike="noStrike" dirty="0">
                          <a:effectLst/>
                        </a:rPr>
                        <a:t> 74.602.672,17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ctr"/>
                      <a:r>
                        <a:rPr lang="es-BO" sz="1100" u="none" strike="noStrike" dirty="0">
                          <a:effectLst/>
                        </a:rPr>
                        <a:t>47,95%</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r" fontAlgn="b"/>
                      <a:r>
                        <a:rPr lang="es-BO" sz="1100" u="none" strike="noStrike" dirty="0">
                          <a:effectLst/>
                        </a:rPr>
                        <a:t>  48.653.583,91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tc>
                  <a:txBody>
                    <a:bodyPr/>
                    <a:lstStyle/>
                    <a:p>
                      <a:pPr algn="ctr" fontAlgn="b"/>
                      <a:r>
                        <a:rPr lang="es-BO" sz="1100" u="none" strike="noStrike" dirty="0">
                          <a:effectLst/>
                        </a:rPr>
                        <a:t>65,22%</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3">
                        <a:lumMod val="20000"/>
                        <a:lumOff val="80000"/>
                      </a:schemeClr>
                    </a:solidFill>
                  </a:tcPr>
                </a:tc>
                <a:extLst>
                  <a:ext uri="{0D108BD9-81ED-4DB2-BD59-A6C34878D82A}">
                    <a16:rowId xmlns:a16="http://schemas.microsoft.com/office/drawing/2014/main" val="10002"/>
                  </a:ext>
                </a:extLst>
              </a:tr>
              <a:tr h="448759">
                <a:tc>
                  <a:txBody>
                    <a:bodyPr/>
                    <a:lstStyle/>
                    <a:p>
                      <a:pPr algn="ctr" fontAlgn="ctr"/>
                      <a:r>
                        <a:rPr lang="es-BO" sz="1100" u="none" strike="noStrike" dirty="0">
                          <a:effectLst/>
                        </a:rPr>
                        <a:t>2023</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ctr"/>
                      <a:r>
                        <a:rPr lang="es-BO" sz="1100" u="none" strike="noStrike">
                          <a:effectLst/>
                        </a:rPr>
                        <a:t>51</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ctr"/>
                      <a:r>
                        <a:rPr lang="es-BO" sz="1100" u="none" strike="noStrike">
                          <a:effectLst/>
                        </a:rPr>
                        <a:t>208</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r" fontAlgn="ctr"/>
                      <a:r>
                        <a:rPr lang="es-BO" sz="1100" u="none" strike="noStrike" dirty="0">
                          <a:effectLst/>
                        </a:rPr>
                        <a:t> 67.720.682,00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r" fontAlgn="ctr"/>
                      <a:r>
                        <a:rPr lang="es-BO" sz="1100" u="none" strike="noStrike" dirty="0">
                          <a:effectLst/>
                        </a:rPr>
                        <a:t> 16.836.172,69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r" fontAlgn="ctr"/>
                      <a:r>
                        <a:rPr lang="es-BO" sz="1100" u="none" strike="noStrike" dirty="0">
                          <a:effectLst/>
                        </a:rPr>
                        <a:t>             84.556.854,69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ctr"/>
                      <a:r>
                        <a:rPr lang="es-BO" sz="1100" u="none" strike="noStrike" dirty="0">
                          <a:effectLst/>
                        </a:rPr>
                        <a:t>24,86%</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r" fontAlgn="b"/>
                      <a:r>
                        <a:rPr lang="es-BO" sz="1100" u="none" strike="noStrike" dirty="0">
                          <a:effectLst/>
                        </a:rPr>
                        <a:t>  81.011.406,16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tc>
                  <a:txBody>
                    <a:bodyPr/>
                    <a:lstStyle/>
                    <a:p>
                      <a:pPr algn="ctr" fontAlgn="b"/>
                      <a:r>
                        <a:rPr lang="es-BO" sz="1100" u="none" strike="noStrike" dirty="0">
                          <a:effectLst/>
                        </a:rPr>
                        <a:t>95,81%</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4">
                        <a:lumMod val="20000"/>
                        <a:lumOff val="80000"/>
                      </a:schemeClr>
                    </a:solidFill>
                  </a:tcPr>
                </a:tc>
                <a:extLst>
                  <a:ext uri="{0D108BD9-81ED-4DB2-BD59-A6C34878D82A}">
                    <a16:rowId xmlns:a16="http://schemas.microsoft.com/office/drawing/2014/main" val="10003"/>
                  </a:ext>
                </a:extLst>
              </a:tr>
              <a:tr h="448759">
                <a:tc>
                  <a:txBody>
                    <a:bodyPr/>
                    <a:lstStyle/>
                    <a:p>
                      <a:pPr algn="ctr" fontAlgn="ctr"/>
                      <a:r>
                        <a:rPr lang="es-BO" sz="1100" u="none" strike="noStrike" dirty="0">
                          <a:effectLst/>
                        </a:rPr>
                        <a:t>2024</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ctr"/>
                      <a:r>
                        <a:rPr lang="es-BO" sz="1100" u="none" strike="noStrike" dirty="0">
                          <a:effectLst/>
                        </a:rPr>
                        <a:t>51</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ctr"/>
                      <a:r>
                        <a:rPr lang="es-BO" sz="1100" u="none" strike="noStrike">
                          <a:effectLst/>
                        </a:rPr>
                        <a:t>208</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r" fontAlgn="ctr"/>
                      <a:r>
                        <a:rPr lang="es-BO" sz="1100" u="none" strike="noStrike" dirty="0">
                          <a:effectLst/>
                        </a:rPr>
                        <a:t>  73.966.567,00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r" fontAlgn="ctr"/>
                      <a:r>
                        <a:rPr lang="es-BO" sz="1100" u="none" strike="noStrike" dirty="0">
                          <a:effectLst/>
                        </a:rPr>
                        <a:t>               1.376.202,59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r" fontAlgn="ctr"/>
                      <a:r>
                        <a:rPr lang="es-BO" sz="1100" u="none" strike="noStrike" dirty="0">
                          <a:effectLst/>
                        </a:rPr>
                        <a:t>             75.342.769,59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ctr"/>
                      <a:r>
                        <a:rPr lang="es-BO" sz="1100" u="none" strike="noStrike" dirty="0">
                          <a:effectLst/>
                        </a:rPr>
                        <a:t>1,86%</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r" fontAlgn="b"/>
                      <a:r>
                        <a:rPr lang="es-BO" sz="1100" u="none" strike="noStrike" dirty="0">
                          <a:effectLst/>
                        </a:rPr>
                        <a:t>  74.636.495,92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tc>
                  <a:txBody>
                    <a:bodyPr/>
                    <a:lstStyle/>
                    <a:p>
                      <a:pPr algn="ctr" fontAlgn="b"/>
                      <a:r>
                        <a:rPr lang="es-BO" sz="1100" u="none" strike="noStrike" dirty="0">
                          <a:effectLst/>
                        </a:rPr>
                        <a:t>99,06%</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5">
                        <a:lumMod val="20000"/>
                        <a:lumOff val="80000"/>
                      </a:schemeClr>
                    </a:solidFill>
                  </a:tcPr>
                </a:tc>
                <a:extLst>
                  <a:ext uri="{0D108BD9-81ED-4DB2-BD59-A6C34878D82A}">
                    <a16:rowId xmlns:a16="http://schemas.microsoft.com/office/drawing/2014/main" val="10004"/>
                  </a:ext>
                </a:extLst>
              </a:tr>
              <a:tr h="448759">
                <a:tc rowSpan="2">
                  <a:txBody>
                    <a:bodyPr/>
                    <a:lstStyle/>
                    <a:p>
                      <a:pPr algn="ctr" fontAlgn="ctr"/>
                      <a:r>
                        <a:rPr lang="es-BO" sz="1100" u="none" strike="noStrike" dirty="0">
                          <a:effectLst/>
                        </a:rPr>
                        <a:t>2025</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a:effectLst/>
                        </a:rPr>
                        <a:t>51</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a:effectLst/>
                        </a:rPr>
                        <a:t>208</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ctr"/>
                      <a:r>
                        <a:rPr lang="es-BO" sz="1100" u="none" strike="noStrike" dirty="0">
                          <a:effectLst/>
                        </a:rPr>
                        <a:t> 82.661.444,00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ctr"/>
                      <a:r>
                        <a:rPr lang="es-BO" sz="1100" u="none" strike="noStrike" dirty="0">
                          <a:effectLst/>
                        </a:rPr>
                        <a:t>-              35.907.531,59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ctr"/>
                      <a:r>
                        <a:rPr lang="es-BO" sz="1100" u="none" strike="noStrike" dirty="0">
                          <a:effectLst/>
                        </a:rPr>
                        <a:t>            48.837.042,00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dirty="0">
                          <a:effectLst/>
                        </a:rPr>
                        <a:t>43,44%</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b"/>
                      <a:r>
                        <a:rPr lang="es-BO" sz="1100" u="none" strike="noStrike" dirty="0">
                          <a:effectLst/>
                        </a:rPr>
                        <a:t>  47.357.965,07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b"/>
                      <a:r>
                        <a:rPr lang="es-BO" sz="1100" u="none" strike="noStrike" dirty="0">
                          <a:effectLst/>
                        </a:rPr>
                        <a:t>96,97%</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extLst>
                  <a:ext uri="{0D108BD9-81ED-4DB2-BD59-A6C34878D82A}">
                    <a16:rowId xmlns:a16="http://schemas.microsoft.com/office/drawing/2014/main" val="10005"/>
                  </a:ext>
                </a:extLst>
              </a:tr>
              <a:tr h="448759">
                <a:tc vMerge="1">
                  <a:txBody>
                    <a:bodyPr/>
                    <a:lstStyle/>
                    <a:p>
                      <a:endParaRPr lang="es-BO"/>
                    </a:p>
                  </a:txBody>
                  <a:tcPr/>
                </a:tc>
                <a:tc>
                  <a:txBody>
                    <a:bodyPr/>
                    <a:lstStyle/>
                    <a:p>
                      <a:pPr algn="ctr" fontAlgn="ctr"/>
                      <a:r>
                        <a:rPr lang="es-BO" sz="1100" u="none" strike="noStrike" dirty="0">
                          <a:effectLst/>
                        </a:rPr>
                        <a:t>64</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a:effectLst/>
                        </a:rPr>
                        <a:t>295</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ctr"/>
                      <a:r>
                        <a:rPr lang="es-BO" sz="1100" u="none" strike="noStrike" dirty="0">
                          <a:effectLst/>
                        </a:rPr>
                        <a:t>             35.907.531,59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ctr"/>
                      <a:r>
                        <a:rPr lang="es-BO" sz="1100" u="none" strike="noStrike" dirty="0">
                          <a:effectLst/>
                        </a:rPr>
                        <a:t>            35.907.531,59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BO" sz="1100" u="none" strike="noStrike" dirty="0">
                          <a:effectLst/>
                        </a:rPr>
                        <a:t>100,00%</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r" fontAlgn="b"/>
                      <a:r>
                        <a:rPr lang="es-BO" sz="1100" u="none" strike="noStrike" dirty="0">
                          <a:effectLst/>
                        </a:rPr>
                        <a:t>  34.962.639,44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tc>
                  <a:txBody>
                    <a:bodyPr/>
                    <a:lstStyle/>
                    <a:p>
                      <a:pPr algn="ctr" fontAlgn="b"/>
                      <a:r>
                        <a:rPr lang="es-BO" sz="1100" u="none" strike="noStrike" dirty="0">
                          <a:effectLst/>
                        </a:rPr>
                        <a:t>97,37%</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accent6">
                        <a:lumMod val="20000"/>
                        <a:lumOff val="80000"/>
                      </a:schemeClr>
                    </a:solidFill>
                  </a:tcPr>
                </a:tc>
                <a:extLst>
                  <a:ext uri="{0D108BD9-81ED-4DB2-BD59-A6C34878D82A}">
                    <a16:rowId xmlns:a16="http://schemas.microsoft.com/office/drawing/2014/main" val="10006"/>
                  </a:ext>
                </a:extLst>
              </a:tr>
              <a:tr h="448759">
                <a:tc>
                  <a:txBody>
                    <a:bodyPr/>
                    <a:lstStyle/>
                    <a:p>
                      <a:pPr algn="ctr" fontAlgn="ctr"/>
                      <a:r>
                        <a:rPr lang="es-BO" sz="1100" u="none" strike="noStrike" dirty="0">
                          <a:effectLst/>
                        </a:rPr>
                        <a:t>2026</a:t>
                      </a:r>
                      <a:endParaRPr lang="es-BO" sz="1100" b="1"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BO" sz="1100" u="none" strike="noStrike">
                          <a:effectLst/>
                        </a:rPr>
                        <a:t>64</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BO" sz="1100" u="none" strike="noStrike">
                          <a:effectLst/>
                        </a:rPr>
                        <a:t>295</a:t>
                      </a:r>
                      <a:endParaRPr lang="es-BO" sz="1100" b="1" i="0" u="none" strike="noStrike">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r" fontAlgn="ctr"/>
                      <a:r>
                        <a:rPr lang="es-BO" sz="1100" u="none" strike="noStrike" dirty="0">
                          <a:effectLst/>
                        </a:rPr>
                        <a:t>        79.380.776,00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r" fontAlgn="ctr"/>
                      <a:r>
                        <a:rPr lang="es-BO" sz="1100" u="none" strike="noStrike" dirty="0">
                          <a:effectLst/>
                        </a:rPr>
                        <a:t>             79.380.776,00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BO" sz="1100" u="none" strike="noStrike" dirty="0">
                          <a:effectLst/>
                        </a:rPr>
                        <a:t>-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ctr"/>
                      <a:r>
                        <a:rPr lang="es-ES" sz="1100" b="0" i="0" u="none" strike="noStrike" dirty="0">
                          <a:solidFill>
                            <a:srgbClr val="000000"/>
                          </a:solidFill>
                          <a:effectLst/>
                          <a:latin typeface="Arial Narrow" panose="020B0606020202030204" pitchFamily="34" charset="0"/>
                        </a:rPr>
                        <a:t>-</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r" fontAlgn="b"/>
                      <a:r>
                        <a:rPr lang="es-BO" sz="1100" u="none" strike="noStrike" dirty="0">
                          <a:effectLst/>
                        </a:rPr>
                        <a:t>    3.586.657,00 </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tc>
                  <a:txBody>
                    <a:bodyPr/>
                    <a:lstStyle/>
                    <a:p>
                      <a:pPr algn="ctr" fontAlgn="b"/>
                      <a:r>
                        <a:rPr lang="es-BO" sz="1100" u="none" strike="noStrike" dirty="0">
                          <a:effectLst/>
                        </a:rPr>
                        <a:t>4,52%</a:t>
                      </a:r>
                      <a:endParaRPr lang="es-BO" sz="1100" b="0" i="0" u="none" strike="noStrike" dirty="0">
                        <a:solidFill>
                          <a:srgbClr val="000000"/>
                        </a:solidFill>
                        <a:effectLst/>
                        <a:latin typeface="Arial Narrow" panose="020B0606020202030204" pitchFamily="34" charset="0"/>
                      </a:endParaRPr>
                    </a:p>
                  </a:txBody>
                  <a:tcPr marL="8381" marR="8381" marT="8381" marB="0" anchor="ctr">
                    <a:solidFill>
                      <a:schemeClr val="tx2">
                        <a:lumMod val="20000"/>
                        <a:lumOff val="80000"/>
                      </a:schemeClr>
                    </a:solidFill>
                  </a:tcPr>
                </a:tc>
                <a:extLst>
                  <a:ext uri="{0D108BD9-81ED-4DB2-BD59-A6C34878D82A}">
                    <a16:rowId xmlns:a16="http://schemas.microsoft.com/office/drawing/2014/main" val="10007"/>
                  </a:ext>
                </a:extLst>
              </a:tr>
            </a:tbl>
          </a:graphicData>
        </a:graphic>
      </p:graphicFrame>
      <p:pic>
        <p:nvPicPr>
          <p:cNvPr id="2" name="Picture 36">
            <a:extLst>
              <a:ext uri="{FF2B5EF4-FFF2-40B4-BE49-F238E27FC236}">
                <a16:creationId xmlns:a16="http://schemas.microsoft.com/office/drawing/2014/main" id="{5F55745D-57E2-CE5C-8DBB-664BABFA6AD4}"/>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26334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473853" y="5557479"/>
            <a:ext cx="1265765" cy="975445"/>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3231708" y="200153"/>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TRANSFERENCIAS UPRE GESTION 2021 - 2023</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337693" y="1656750"/>
            <a:ext cx="4882835" cy="1200329"/>
          </a:xfrm>
          <a:prstGeom prst="rect">
            <a:avLst/>
          </a:prstGeom>
          <a:noFill/>
        </p:spPr>
        <p:txBody>
          <a:bodyPr wrap="square">
            <a:spAutoFit/>
          </a:bodyPr>
          <a:lstStyle/>
          <a:p>
            <a:pPr marL="285750" indent="-285750">
              <a:buFont typeface="Arial" panose="020B0604020202020204" pitchFamily="34" charset="0"/>
              <a:buChar char="•"/>
            </a:pPr>
            <a:r>
              <a:rPr lang="es-ES" dirty="0"/>
              <a:t>40 Proyectos transferidos gestión (2021-2023)</a:t>
            </a:r>
          </a:p>
          <a:p>
            <a:pPr marL="285750" indent="-285750">
              <a:buFont typeface="Arial" panose="020B0604020202020204" pitchFamily="34" charset="0"/>
              <a:buChar char="•"/>
            </a:pPr>
            <a:r>
              <a:rPr lang="es-ES" dirty="0"/>
              <a:t>39 Infraestructuras consolidadas</a:t>
            </a:r>
          </a:p>
          <a:p>
            <a:pPr marL="285750" indent="-285750">
              <a:buFont typeface="Arial" panose="020B0604020202020204" pitchFamily="34" charset="0"/>
              <a:buChar char="•"/>
            </a:pPr>
            <a:r>
              <a:rPr lang="es-ES" dirty="0"/>
              <a:t>1 Se envió a la </a:t>
            </a:r>
            <a:r>
              <a:rPr lang="es-ES" dirty="0" err="1"/>
              <a:t>Subalcaldia</a:t>
            </a:r>
            <a:r>
              <a:rPr lang="es-ES" dirty="0"/>
              <a:t> Sur para su recepción.</a:t>
            </a:r>
          </a:p>
        </p:txBody>
      </p:sp>
      <p:pic>
        <p:nvPicPr>
          <p:cNvPr id="2" name="Imagen 1"/>
          <p:cNvPicPr>
            <a:picLocks noChangeAspect="1"/>
          </p:cNvPicPr>
          <p:nvPr/>
        </p:nvPicPr>
        <p:blipFill>
          <a:blip r:embed="rId3"/>
          <a:stretch>
            <a:fillRect/>
          </a:stretch>
        </p:blipFill>
        <p:spPr>
          <a:xfrm>
            <a:off x="4186629" y="3094962"/>
            <a:ext cx="3341007" cy="2106288"/>
          </a:xfrm>
          <a:prstGeom prst="rect">
            <a:avLst/>
          </a:prstGeom>
        </p:spPr>
      </p:pic>
      <p:pic>
        <p:nvPicPr>
          <p:cNvPr id="3" name="Imagen 2"/>
          <p:cNvPicPr>
            <a:picLocks noChangeAspect="1"/>
          </p:cNvPicPr>
          <p:nvPr/>
        </p:nvPicPr>
        <p:blipFill>
          <a:blip r:embed="rId4"/>
          <a:stretch>
            <a:fillRect/>
          </a:stretch>
        </p:blipFill>
        <p:spPr>
          <a:xfrm>
            <a:off x="7507370" y="3094962"/>
            <a:ext cx="3449047" cy="2106288"/>
          </a:xfrm>
          <a:prstGeom prst="rect">
            <a:avLst/>
          </a:prstGeom>
        </p:spPr>
      </p:pic>
      <p:pic>
        <p:nvPicPr>
          <p:cNvPr id="4" name="Imagen 3"/>
          <p:cNvPicPr>
            <a:picLocks noChangeAspect="1"/>
          </p:cNvPicPr>
          <p:nvPr/>
        </p:nvPicPr>
        <p:blipFill>
          <a:blip r:embed="rId5"/>
          <a:stretch>
            <a:fillRect/>
          </a:stretch>
        </p:blipFill>
        <p:spPr>
          <a:xfrm>
            <a:off x="611995" y="893737"/>
            <a:ext cx="3240693" cy="2181122"/>
          </a:xfrm>
          <a:prstGeom prst="rect">
            <a:avLst/>
          </a:prstGeom>
        </p:spPr>
      </p:pic>
      <p:pic>
        <p:nvPicPr>
          <p:cNvPr id="6" name="Imagen 5"/>
          <p:cNvPicPr>
            <a:picLocks noChangeAspect="1"/>
          </p:cNvPicPr>
          <p:nvPr/>
        </p:nvPicPr>
        <p:blipFill>
          <a:blip r:embed="rId6"/>
          <a:stretch>
            <a:fillRect/>
          </a:stretch>
        </p:blipFill>
        <p:spPr>
          <a:xfrm>
            <a:off x="4472204" y="5431706"/>
            <a:ext cx="5649046" cy="1200329"/>
          </a:xfrm>
          <a:prstGeom prst="rect">
            <a:avLst/>
          </a:prstGeom>
        </p:spPr>
      </p:pic>
      <p:pic>
        <p:nvPicPr>
          <p:cNvPr id="5" name="Picture 36">
            <a:extLst>
              <a:ext uri="{FF2B5EF4-FFF2-40B4-BE49-F238E27FC236}">
                <a16:creationId xmlns:a16="http://schemas.microsoft.com/office/drawing/2014/main" id="{740DA6A5-FD91-E334-D6FE-B6DB5190573D}"/>
              </a:ext>
            </a:extLst>
          </p:cNvPr>
          <p:cNvPicPr>
            <a:picLocks noChangeAspect="1"/>
          </p:cNvPicPr>
          <p:nvPr/>
        </p:nvPicPr>
        <p:blipFill>
          <a:blip r:embed="rId7"/>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3899683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576644" y="5715881"/>
            <a:ext cx="1082925" cy="834542"/>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5"/>
            <a:ext cx="8800314" cy="892552"/>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PROYECTOS 2026 – MINISTERIO DE EDUCACIÓN</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6171365" y="1496564"/>
            <a:ext cx="4882835" cy="1754326"/>
          </a:xfrm>
          <a:prstGeom prst="rect">
            <a:avLst/>
          </a:prstGeom>
          <a:noFill/>
        </p:spPr>
        <p:txBody>
          <a:bodyPr wrap="square">
            <a:spAutoFit/>
          </a:bodyPr>
          <a:lstStyle/>
          <a:p>
            <a:pPr marL="285750" indent="-285750">
              <a:buFont typeface="Arial" panose="020B0604020202020204" pitchFamily="34" charset="0"/>
              <a:buChar char="•"/>
            </a:pPr>
            <a:r>
              <a:rPr lang="es-ES" dirty="0"/>
              <a:t>6 Proyectos de tinglados</a:t>
            </a:r>
          </a:p>
          <a:p>
            <a:pPr marL="285750" indent="-285750">
              <a:buFont typeface="Arial" panose="020B0604020202020204" pitchFamily="34" charset="0"/>
              <a:buChar char="•"/>
            </a:pPr>
            <a:r>
              <a:rPr lang="es-ES" dirty="0"/>
              <a:t>Etapas ITCP y EDTP</a:t>
            </a:r>
          </a:p>
          <a:p>
            <a:pPr marL="285750" indent="-285750">
              <a:buFont typeface="Arial" panose="020B0604020202020204" pitchFamily="34" charset="0"/>
              <a:buChar char="•"/>
            </a:pPr>
            <a:r>
              <a:rPr lang="es-ES" dirty="0"/>
              <a:t>Cumplimiento normativo</a:t>
            </a:r>
          </a:p>
          <a:p>
            <a:pPr marL="285750" indent="-285750">
              <a:buFont typeface="Arial" panose="020B0604020202020204" pitchFamily="34" charset="0"/>
              <a:buChar char="•"/>
            </a:pPr>
            <a:r>
              <a:rPr lang="es-ES" dirty="0"/>
              <a:t>En evaluación para financiamiento</a:t>
            </a:r>
          </a:p>
          <a:p>
            <a:pPr marL="285750" indent="-285750">
              <a:buFont typeface="Arial" panose="020B0604020202020204" pitchFamily="34" charset="0"/>
              <a:buChar char="•"/>
            </a:pPr>
            <a:r>
              <a:rPr lang="es-ES" dirty="0"/>
              <a:t>6 </a:t>
            </a:r>
            <a:r>
              <a:rPr lang="es-ES" dirty="0" err="1"/>
              <a:t>Macrodistritos</a:t>
            </a:r>
            <a:r>
              <a:rPr lang="es-ES" dirty="0"/>
              <a:t> </a:t>
            </a:r>
            <a:r>
              <a:rPr lang="es-ES" dirty="0" err="1"/>
              <a:t>Cotahuma</a:t>
            </a:r>
            <a:r>
              <a:rPr lang="es-ES" dirty="0"/>
              <a:t>, Max Paredes, San Antonio, Centro, Sur y </a:t>
            </a:r>
            <a:r>
              <a:rPr lang="es-ES" dirty="0" err="1"/>
              <a:t>Periferica</a:t>
            </a:r>
            <a:r>
              <a:rPr lang="es-ES" dirty="0"/>
              <a:t>.</a:t>
            </a:r>
          </a:p>
        </p:txBody>
      </p:sp>
      <p:pic>
        <p:nvPicPr>
          <p:cNvPr id="5" name="Imagen 4"/>
          <p:cNvPicPr>
            <a:picLocks noChangeAspect="1"/>
          </p:cNvPicPr>
          <p:nvPr/>
        </p:nvPicPr>
        <p:blipFill>
          <a:blip r:embed="rId3"/>
          <a:stretch>
            <a:fillRect/>
          </a:stretch>
        </p:blipFill>
        <p:spPr>
          <a:xfrm>
            <a:off x="963335" y="975424"/>
            <a:ext cx="3104875" cy="2159986"/>
          </a:xfrm>
          <a:prstGeom prst="rect">
            <a:avLst/>
          </a:prstGeom>
        </p:spPr>
      </p:pic>
      <p:pic>
        <p:nvPicPr>
          <p:cNvPr id="6" name="Imagen 5"/>
          <p:cNvPicPr>
            <a:picLocks noChangeAspect="1"/>
          </p:cNvPicPr>
          <p:nvPr/>
        </p:nvPicPr>
        <p:blipFill>
          <a:blip r:embed="rId4"/>
          <a:stretch>
            <a:fillRect/>
          </a:stretch>
        </p:blipFill>
        <p:spPr>
          <a:xfrm>
            <a:off x="3347085" y="3316799"/>
            <a:ext cx="3154344" cy="1865538"/>
          </a:xfrm>
          <a:prstGeom prst="rect">
            <a:avLst/>
          </a:prstGeom>
        </p:spPr>
      </p:pic>
      <p:pic>
        <p:nvPicPr>
          <p:cNvPr id="7" name="Imagen 6"/>
          <p:cNvPicPr>
            <a:picLocks noChangeAspect="1"/>
          </p:cNvPicPr>
          <p:nvPr/>
        </p:nvPicPr>
        <p:blipFill>
          <a:blip r:embed="rId5"/>
          <a:stretch>
            <a:fillRect/>
          </a:stretch>
        </p:blipFill>
        <p:spPr>
          <a:xfrm>
            <a:off x="6547310" y="3316799"/>
            <a:ext cx="3634659" cy="1865538"/>
          </a:xfrm>
          <a:prstGeom prst="rect">
            <a:avLst/>
          </a:prstGeom>
        </p:spPr>
      </p:pic>
      <p:pic>
        <p:nvPicPr>
          <p:cNvPr id="9" name="Imagen 8"/>
          <p:cNvPicPr>
            <a:picLocks noChangeAspect="1"/>
          </p:cNvPicPr>
          <p:nvPr/>
        </p:nvPicPr>
        <p:blipFill>
          <a:blip r:embed="rId6"/>
          <a:stretch>
            <a:fillRect/>
          </a:stretch>
        </p:blipFill>
        <p:spPr>
          <a:xfrm>
            <a:off x="4924257" y="5248246"/>
            <a:ext cx="5160123" cy="1096441"/>
          </a:xfrm>
          <a:prstGeom prst="rect">
            <a:avLst/>
          </a:prstGeom>
        </p:spPr>
      </p:pic>
      <p:pic>
        <p:nvPicPr>
          <p:cNvPr id="2" name="Picture 36">
            <a:extLst>
              <a:ext uri="{FF2B5EF4-FFF2-40B4-BE49-F238E27FC236}">
                <a16:creationId xmlns:a16="http://schemas.microsoft.com/office/drawing/2014/main" id="{51043BF8-FD2D-C428-39D5-9BBBBBB1A9F8}"/>
              </a:ext>
            </a:extLst>
          </p:cNvPr>
          <p:cNvPicPr>
            <a:picLocks noChangeAspect="1"/>
          </p:cNvPicPr>
          <p:nvPr/>
        </p:nvPicPr>
        <p:blipFill>
          <a:blip r:embed="rId7"/>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132737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571523" y="5539365"/>
            <a:ext cx="1329053" cy="1024217"/>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2324962" y="294418"/>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PROYECTO PONGO - REGULARIZACIÓN</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688688" y="1587941"/>
            <a:ext cx="4882835" cy="1754326"/>
          </a:xfrm>
          <a:prstGeom prst="rect">
            <a:avLst/>
          </a:prstGeom>
          <a:noFill/>
        </p:spPr>
        <p:txBody>
          <a:bodyPr wrap="square">
            <a:spAutoFit/>
          </a:bodyPr>
          <a:lstStyle/>
          <a:p>
            <a:pPr marL="285750" indent="-285750">
              <a:buFont typeface="Arial" panose="020B0604020202020204" pitchFamily="34" charset="0"/>
              <a:buChar char="•"/>
            </a:pPr>
            <a:r>
              <a:rPr lang="es-ES" dirty="0" err="1"/>
              <a:t>Resolucion</a:t>
            </a:r>
            <a:r>
              <a:rPr lang="es-ES" dirty="0"/>
              <a:t> de contrato por incumplimiento</a:t>
            </a:r>
          </a:p>
          <a:p>
            <a:pPr marL="285750" indent="-285750">
              <a:buFont typeface="Arial" panose="020B0604020202020204" pitchFamily="34" charset="0"/>
              <a:buChar char="•"/>
            </a:pPr>
            <a:r>
              <a:rPr lang="es-ES" dirty="0"/>
              <a:t>Obra inconclusa verificada</a:t>
            </a:r>
          </a:p>
          <a:p>
            <a:pPr marL="285750" indent="-285750">
              <a:buFont typeface="Arial" panose="020B0604020202020204" pitchFamily="34" charset="0"/>
              <a:buChar char="•"/>
            </a:pPr>
            <a:r>
              <a:rPr lang="es-ES" dirty="0" err="1"/>
              <a:t>Reformulacion</a:t>
            </a:r>
            <a:r>
              <a:rPr lang="es-ES" dirty="0"/>
              <a:t> en curso</a:t>
            </a:r>
          </a:p>
          <a:p>
            <a:pPr marL="285750" indent="-285750">
              <a:buFont typeface="Arial" panose="020B0604020202020204" pitchFamily="34" charset="0"/>
              <a:buChar char="•"/>
            </a:pPr>
            <a:r>
              <a:rPr lang="es-ES" dirty="0"/>
              <a:t>Proyecto de Bs. 34.000 </a:t>
            </a:r>
          </a:p>
          <a:p>
            <a:pPr marL="285750" indent="-285750">
              <a:buFont typeface="Arial" panose="020B0604020202020204" pitchFamily="34" charset="0"/>
              <a:buChar char="•"/>
            </a:pPr>
            <a:r>
              <a:rPr lang="es-ES" dirty="0"/>
              <a:t>Presupuesto: Bs 70.,000</a:t>
            </a:r>
          </a:p>
          <a:p>
            <a:pPr marL="285750" indent="-285750">
              <a:buFont typeface="Arial" panose="020B0604020202020204" pitchFamily="34" charset="0"/>
              <a:buChar char="•"/>
            </a:pPr>
            <a:endParaRPr lang="es-ES" dirty="0"/>
          </a:p>
        </p:txBody>
      </p:sp>
      <p:pic>
        <p:nvPicPr>
          <p:cNvPr id="2" name="Imagen 1"/>
          <p:cNvPicPr>
            <a:picLocks noChangeAspect="1"/>
          </p:cNvPicPr>
          <p:nvPr/>
        </p:nvPicPr>
        <p:blipFill>
          <a:blip r:embed="rId3"/>
          <a:stretch>
            <a:fillRect/>
          </a:stretch>
        </p:blipFill>
        <p:spPr>
          <a:xfrm>
            <a:off x="406182" y="768637"/>
            <a:ext cx="3272696" cy="2530436"/>
          </a:xfrm>
          <a:prstGeom prst="rect">
            <a:avLst/>
          </a:prstGeom>
        </p:spPr>
      </p:pic>
      <p:pic>
        <p:nvPicPr>
          <p:cNvPr id="3" name="Imagen 2"/>
          <p:cNvPicPr>
            <a:picLocks noChangeAspect="1"/>
          </p:cNvPicPr>
          <p:nvPr/>
        </p:nvPicPr>
        <p:blipFill>
          <a:blip r:embed="rId4"/>
          <a:stretch>
            <a:fillRect/>
          </a:stretch>
        </p:blipFill>
        <p:spPr>
          <a:xfrm>
            <a:off x="3632201" y="3340803"/>
            <a:ext cx="3382568" cy="1766688"/>
          </a:xfrm>
          <a:prstGeom prst="rect">
            <a:avLst/>
          </a:prstGeom>
        </p:spPr>
      </p:pic>
      <p:pic>
        <p:nvPicPr>
          <p:cNvPr id="4" name="Imagen 3"/>
          <p:cNvPicPr>
            <a:picLocks noChangeAspect="1"/>
          </p:cNvPicPr>
          <p:nvPr/>
        </p:nvPicPr>
        <p:blipFill>
          <a:blip r:embed="rId5"/>
          <a:stretch>
            <a:fillRect/>
          </a:stretch>
        </p:blipFill>
        <p:spPr>
          <a:xfrm>
            <a:off x="7041080" y="3342267"/>
            <a:ext cx="4084196" cy="1754326"/>
          </a:xfrm>
          <a:prstGeom prst="rect">
            <a:avLst/>
          </a:prstGeom>
        </p:spPr>
      </p:pic>
      <p:pic>
        <p:nvPicPr>
          <p:cNvPr id="11" name="Imagen 10"/>
          <p:cNvPicPr>
            <a:picLocks noChangeAspect="1"/>
          </p:cNvPicPr>
          <p:nvPr/>
        </p:nvPicPr>
        <p:blipFill>
          <a:blip r:embed="rId6"/>
          <a:stretch>
            <a:fillRect/>
          </a:stretch>
        </p:blipFill>
        <p:spPr>
          <a:xfrm>
            <a:off x="4655411" y="5270059"/>
            <a:ext cx="5135704" cy="1150398"/>
          </a:xfrm>
          <a:prstGeom prst="rect">
            <a:avLst/>
          </a:prstGeom>
        </p:spPr>
      </p:pic>
      <p:pic>
        <p:nvPicPr>
          <p:cNvPr id="5" name="Picture 36">
            <a:extLst>
              <a:ext uri="{FF2B5EF4-FFF2-40B4-BE49-F238E27FC236}">
                <a16:creationId xmlns:a16="http://schemas.microsoft.com/office/drawing/2014/main" id="{E732A8EC-2147-7465-C195-E8E27E9425A9}"/>
              </a:ext>
            </a:extLst>
          </p:cNvPr>
          <p:cNvPicPr>
            <a:picLocks noChangeAspect="1"/>
          </p:cNvPicPr>
          <p:nvPr/>
        </p:nvPicPr>
        <p:blipFill>
          <a:blip r:embed="rId7"/>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2280167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245254" y="5369063"/>
            <a:ext cx="1286346" cy="991306"/>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EMERGENCIA – U.E. SAN JOSE I</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552920" y="1698567"/>
            <a:ext cx="5178580" cy="1463733"/>
          </a:xfrm>
          <a:prstGeom prst="rect">
            <a:avLst/>
          </a:prstGeom>
          <a:noFill/>
        </p:spPr>
        <p:txBody>
          <a:bodyPr wrap="square">
            <a:spAutoFit/>
          </a:bodyPr>
          <a:lstStyle/>
          <a:p>
            <a:pPr marL="285750" indent="-285750">
              <a:buFont typeface="Arial" panose="020B0604020202020204" pitchFamily="34" charset="0"/>
              <a:buChar char="•"/>
            </a:pPr>
            <a:r>
              <a:rPr lang="es-ES" dirty="0"/>
              <a:t>Riesgo estructural en aulas de adobe</a:t>
            </a:r>
          </a:p>
          <a:p>
            <a:pPr marL="285750" indent="-285750">
              <a:buFont typeface="Arial" panose="020B0604020202020204" pitchFamily="34" charset="0"/>
              <a:buChar char="•"/>
            </a:pPr>
            <a:r>
              <a:rPr lang="es-ES" dirty="0"/>
              <a:t>Acciones inmediatas ejecutadas</a:t>
            </a:r>
          </a:p>
          <a:p>
            <a:pPr marL="285750" indent="-285750">
              <a:buFont typeface="Arial" panose="020B0604020202020204" pitchFamily="34" charset="0"/>
              <a:buChar char="•"/>
            </a:pPr>
            <a:r>
              <a:rPr lang="es-ES" dirty="0"/>
              <a:t>Reubicación temporal</a:t>
            </a:r>
          </a:p>
          <a:p>
            <a:pPr marL="285750" indent="-285750">
              <a:buFont typeface="Arial" panose="020B0604020202020204" pitchFamily="34" charset="0"/>
              <a:buChar char="•"/>
            </a:pPr>
            <a:r>
              <a:rPr lang="es-ES" dirty="0"/>
              <a:t>Proyecto arquitectónico concluido </a:t>
            </a:r>
          </a:p>
          <a:p>
            <a:pPr marL="285750" indent="-285750">
              <a:buFont typeface="Arial" panose="020B0604020202020204" pitchFamily="34" charset="0"/>
              <a:buChar char="•"/>
            </a:pPr>
            <a:endParaRPr lang="es-ES" dirty="0"/>
          </a:p>
        </p:txBody>
      </p:sp>
      <p:pic>
        <p:nvPicPr>
          <p:cNvPr id="5" name="Imagen 4"/>
          <p:cNvPicPr>
            <a:picLocks noChangeAspect="1"/>
          </p:cNvPicPr>
          <p:nvPr/>
        </p:nvPicPr>
        <p:blipFill>
          <a:blip r:embed="rId3"/>
          <a:stretch>
            <a:fillRect/>
          </a:stretch>
        </p:blipFill>
        <p:spPr>
          <a:xfrm>
            <a:off x="3652653" y="4079013"/>
            <a:ext cx="6918869" cy="1077657"/>
          </a:xfrm>
          <a:prstGeom prst="rect">
            <a:avLst/>
          </a:prstGeom>
        </p:spPr>
      </p:pic>
      <p:pic>
        <p:nvPicPr>
          <p:cNvPr id="2" name="Picture 36">
            <a:extLst>
              <a:ext uri="{FF2B5EF4-FFF2-40B4-BE49-F238E27FC236}">
                <a16:creationId xmlns:a16="http://schemas.microsoft.com/office/drawing/2014/main" id="{B9678D31-BADA-4EFF-2FDE-D3180E843338}"/>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pic>
        <p:nvPicPr>
          <p:cNvPr id="4" name="Imagen 3">
            <a:extLst>
              <a:ext uri="{FF2B5EF4-FFF2-40B4-BE49-F238E27FC236}">
                <a16:creationId xmlns:a16="http://schemas.microsoft.com/office/drawing/2014/main" id="{1D4CA101-F7A7-4400-DAF0-B681E11BD2FA}"/>
              </a:ext>
            </a:extLst>
          </p:cNvPr>
          <p:cNvPicPr>
            <a:picLocks noChangeAspect="1"/>
          </p:cNvPicPr>
          <p:nvPr/>
        </p:nvPicPr>
        <p:blipFill>
          <a:blip r:embed="rId5"/>
          <a:stretch>
            <a:fillRect/>
          </a:stretch>
        </p:blipFill>
        <p:spPr>
          <a:xfrm>
            <a:off x="498811" y="1053123"/>
            <a:ext cx="4834028" cy="2754619"/>
          </a:xfrm>
          <a:prstGeom prst="rect">
            <a:avLst/>
          </a:prstGeom>
        </p:spPr>
      </p:pic>
    </p:spTree>
    <p:extLst>
      <p:ext uri="{BB962C8B-B14F-4D97-AF65-F5344CB8AC3E}">
        <p14:creationId xmlns:p14="http://schemas.microsoft.com/office/powerpoint/2010/main" val="2642965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466277" y="5505570"/>
            <a:ext cx="1260946" cy="971732"/>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DIAGNOSTICO – U.E. NIÑO JESÚS</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688687" y="1639622"/>
            <a:ext cx="4882835" cy="1477328"/>
          </a:xfrm>
          <a:prstGeom prst="rect">
            <a:avLst/>
          </a:prstGeom>
          <a:noFill/>
        </p:spPr>
        <p:txBody>
          <a:bodyPr wrap="square">
            <a:spAutoFit/>
          </a:bodyPr>
          <a:lstStyle/>
          <a:p>
            <a:pPr marL="285750" indent="-285750">
              <a:buFont typeface="Arial" panose="020B0604020202020204" pitchFamily="34" charset="0"/>
              <a:buChar char="•"/>
            </a:pPr>
            <a:r>
              <a:rPr lang="es-ES" dirty="0"/>
              <a:t>Zona de alto Riesgo geológico</a:t>
            </a:r>
          </a:p>
          <a:p>
            <a:pPr marL="285750" indent="-285750">
              <a:buFont typeface="Arial" panose="020B0604020202020204" pitchFamily="34" charset="0"/>
              <a:buChar char="•"/>
            </a:pPr>
            <a:r>
              <a:rPr lang="es-ES" dirty="0"/>
              <a:t>Deslizamiento y grietas</a:t>
            </a:r>
          </a:p>
          <a:p>
            <a:pPr marL="285750" indent="-285750">
              <a:buFont typeface="Arial" panose="020B0604020202020204" pitchFamily="34" charset="0"/>
              <a:buChar char="•"/>
            </a:pPr>
            <a:r>
              <a:rPr lang="es-ES" dirty="0"/>
              <a:t>Infraestructura no apta</a:t>
            </a:r>
          </a:p>
          <a:p>
            <a:pPr marL="285750" indent="-285750">
              <a:buFont typeface="Arial" panose="020B0604020202020204" pitchFamily="34" charset="0"/>
              <a:buChar char="•"/>
            </a:pPr>
            <a:r>
              <a:rPr lang="es-ES" dirty="0"/>
              <a:t>Reubicación recomendada </a:t>
            </a:r>
          </a:p>
          <a:p>
            <a:pPr marL="285750" indent="-285750">
              <a:buFont typeface="Arial" panose="020B0604020202020204" pitchFamily="34" charset="0"/>
              <a:buChar char="•"/>
            </a:pPr>
            <a:endParaRPr lang="es-ES" dirty="0"/>
          </a:p>
        </p:txBody>
      </p:sp>
      <p:pic>
        <p:nvPicPr>
          <p:cNvPr id="2" name="Imagen 1"/>
          <p:cNvPicPr>
            <a:picLocks noChangeAspect="1"/>
          </p:cNvPicPr>
          <p:nvPr/>
        </p:nvPicPr>
        <p:blipFill>
          <a:blip r:embed="rId3"/>
          <a:stretch>
            <a:fillRect/>
          </a:stretch>
        </p:blipFill>
        <p:spPr>
          <a:xfrm>
            <a:off x="4380974" y="4479714"/>
            <a:ext cx="6284336" cy="971731"/>
          </a:xfrm>
          <a:prstGeom prst="rect">
            <a:avLst/>
          </a:prstGeom>
        </p:spPr>
      </p:pic>
      <p:pic>
        <p:nvPicPr>
          <p:cNvPr id="3" name="Picture 36">
            <a:extLst>
              <a:ext uri="{FF2B5EF4-FFF2-40B4-BE49-F238E27FC236}">
                <a16:creationId xmlns:a16="http://schemas.microsoft.com/office/drawing/2014/main" id="{94517364-6E02-BB82-CE34-6711B06172AE}"/>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pic>
        <p:nvPicPr>
          <p:cNvPr id="5" name="Imagen 4">
            <a:extLst>
              <a:ext uri="{FF2B5EF4-FFF2-40B4-BE49-F238E27FC236}">
                <a16:creationId xmlns:a16="http://schemas.microsoft.com/office/drawing/2014/main" id="{820360B8-45F2-49B8-C562-B55582ACB7FD}"/>
              </a:ext>
            </a:extLst>
          </p:cNvPr>
          <p:cNvPicPr>
            <a:picLocks noChangeAspect="1"/>
          </p:cNvPicPr>
          <p:nvPr/>
        </p:nvPicPr>
        <p:blipFill>
          <a:blip r:embed="rId5"/>
          <a:stretch>
            <a:fillRect/>
          </a:stretch>
        </p:blipFill>
        <p:spPr>
          <a:xfrm>
            <a:off x="534321" y="1024406"/>
            <a:ext cx="4423978" cy="3021622"/>
          </a:xfrm>
          <a:prstGeom prst="rect">
            <a:avLst/>
          </a:prstGeom>
        </p:spPr>
      </p:pic>
    </p:spTree>
    <p:extLst>
      <p:ext uri="{BB962C8B-B14F-4D97-AF65-F5344CB8AC3E}">
        <p14:creationId xmlns:p14="http://schemas.microsoft.com/office/powerpoint/2010/main" val="3352042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435755" y="5580090"/>
            <a:ext cx="1248246" cy="961944"/>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GESTION DE PROYECTOS </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282065" y="1464919"/>
            <a:ext cx="4882835" cy="1477328"/>
          </a:xfrm>
          <a:prstGeom prst="rect">
            <a:avLst/>
          </a:prstGeom>
          <a:noFill/>
        </p:spPr>
        <p:txBody>
          <a:bodyPr wrap="square">
            <a:spAutoFit/>
          </a:bodyPr>
          <a:lstStyle/>
          <a:p>
            <a:pPr marL="285750" indent="-285750">
              <a:buFont typeface="Arial" panose="020B0604020202020204" pitchFamily="34" charset="0"/>
              <a:buChar char="•"/>
            </a:pPr>
            <a:r>
              <a:rPr lang="es-ES" dirty="0"/>
              <a:t>Hacinamiento y déficit de aulas</a:t>
            </a:r>
          </a:p>
          <a:p>
            <a:pPr marL="285750" indent="-285750">
              <a:buFont typeface="Arial" panose="020B0604020202020204" pitchFamily="34" charset="0"/>
              <a:buChar char="•"/>
            </a:pPr>
            <a:r>
              <a:rPr lang="es-ES" dirty="0"/>
              <a:t>Coordinación con juntas escolares</a:t>
            </a:r>
          </a:p>
          <a:p>
            <a:pPr marL="285750" indent="-285750">
              <a:buFont typeface="Arial" panose="020B0604020202020204" pitchFamily="34" charset="0"/>
              <a:buChar char="•"/>
            </a:pPr>
            <a:r>
              <a:rPr lang="es-ES" dirty="0"/>
              <a:t>Formulación ITCP y EDTP</a:t>
            </a:r>
          </a:p>
          <a:p>
            <a:pPr marL="285750" indent="-285750">
              <a:buFont typeface="Arial" panose="020B0604020202020204" pitchFamily="34" charset="0"/>
              <a:buChar char="•"/>
            </a:pPr>
            <a:r>
              <a:rPr lang="es-ES" dirty="0"/>
              <a:t>Gestión interinstitucional </a:t>
            </a:r>
          </a:p>
          <a:p>
            <a:pPr marL="285750" indent="-285750">
              <a:buFont typeface="Arial" panose="020B0604020202020204" pitchFamily="34" charset="0"/>
              <a:buChar char="•"/>
            </a:pPr>
            <a:endParaRPr lang="es-ES" dirty="0"/>
          </a:p>
        </p:txBody>
      </p:sp>
      <p:pic>
        <p:nvPicPr>
          <p:cNvPr id="4" name="Imagen 3"/>
          <p:cNvPicPr>
            <a:picLocks noChangeAspect="1"/>
          </p:cNvPicPr>
          <p:nvPr/>
        </p:nvPicPr>
        <p:blipFill>
          <a:blip r:embed="rId3"/>
          <a:stretch>
            <a:fillRect/>
          </a:stretch>
        </p:blipFill>
        <p:spPr>
          <a:xfrm>
            <a:off x="4385874" y="5393081"/>
            <a:ext cx="5779026" cy="900119"/>
          </a:xfrm>
          <a:prstGeom prst="rect">
            <a:avLst/>
          </a:prstGeom>
        </p:spPr>
      </p:pic>
      <p:pic>
        <p:nvPicPr>
          <p:cNvPr id="5" name="Imagen 4"/>
          <p:cNvPicPr>
            <a:picLocks noChangeAspect="1"/>
          </p:cNvPicPr>
          <p:nvPr/>
        </p:nvPicPr>
        <p:blipFill>
          <a:blip r:embed="rId4"/>
          <a:stretch>
            <a:fillRect/>
          </a:stretch>
        </p:blipFill>
        <p:spPr>
          <a:xfrm>
            <a:off x="328522" y="747394"/>
            <a:ext cx="2885371" cy="1944625"/>
          </a:xfrm>
          <a:prstGeom prst="rect">
            <a:avLst/>
          </a:prstGeom>
        </p:spPr>
      </p:pic>
      <p:pic>
        <p:nvPicPr>
          <p:cNvPr id="6" name="Imagen 5"/>
          <p:cNvPicPr>
            <a:picLocks noChangeAspect="1"/>
          </p:cNvPicPr>
          <p:nvPr/>
        </p:nvPicPr>
        <p:blipFill>
          <a:blip r:embed="rId5"/>
          <a:stretch>
            <a:fillRect/>
          </a:stretch>
        </p:blipFill>
        <p:spPr>
          <a:xfrm>
            <a:off x="3361707" y="2851870"/>
            <a:ext cx="3211161" cy="2295201"/>
          </a:xfrm>
          <a:prstGeom prst="rect">
            <a:avLst/>
          </a:prstGeom>
        </p:spPr>
      </p:pic>
      <p:pic>
        <p:nvPicPr>
          <p:cNvPr id="7" name="Imagen 6"/>
          <p:cNvPicPr>
            <a:picLocks noChangeAspect="1"/>
          </p:cNvPicPr>
          <p:nvPr/>
        </p:nvPicPr>
        <p:blipFill>
          <a:blip r:embed="rId6"/>
          <a:stretch>
            <a:fillRect/>
          </a:stretch>
        </p:blipFill>
        <p:spPr>
          <a:xfrm>
            <a:off x="6572868" y="2851871"/>
            <a:ext cx="3414130" cy="2307558"/>
          </a:xfrm>
          <a:prstGeom prst="rect">
            <a:avLst/>
          </a:prstGeom>
        </p:spPr>
      </p:pic>
      <p:pic>
        <p:nvPicPr>
          <p:cNvPr id="2" name="Picture 36">
            <a:extLst>
              <a:ext uri="{FF2B5EF4-FFF2-40B4-BE49-F238E27FC236}">
                <a16:creationId xmlns:a16="http://schemas.microsoft.com/office/drawing/2014/main" id="{E10FFAA0-0E9B-8F7D-7821-18BF88A53CFF}"/>
              </a:ext>
            </a:extLst>
          </p:cNvPr>
          <p:cNvPicPr>
            <a:picLocks noChangeAspect="1"/>
          </p:cNvPicPr>
          <p:nvPr/>
        </p:nvPicPr>
        <p:blipFill>
          <a:blip r:embed="rId7"/>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3652094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435754" y="5298459"/>
            <a:ext cx="1400646" cy="1079389"/>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PROYECTOS EN FORMULACIÓN  </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552919" y="1617676"/>
            <a:ext cx="4882835" cy="2862322"/>
          </a:xfrm>
          <a:prstGeom prst="rect">
            <a:avLst/>
          </a:prstGeom>
          <a:noFill/>
        </p:spPr>
        <p:txBody>
          <a:bodyPr wrap="square">
            <a:spAutoFit/>
          </a:bodyPr>
          <a:lstStyle/>
          <a:p>
            <a:pPr marL="285750" indent="-285750">
              <a:buFont typeface="Arial" panose="020B0604020202020204" pitchFamily="34" charset="0"/>
              <a:buChar char="•"/>
            </a:pPr>
            <a:r>
              <a:rPr lang="es-ES" dirty="0"/>
              <a:t>Alfredo Vargas B – diseño arquitectónico</a:t>
            </a:r>
          </a:p>
          <a:p>
            <a:pPr marL="285750" indent="-285750">
              <a:buFont typeface="Arial" panose="020B0604020202020204" pitchFamily="34" charset="0"/>
              <a:buChar char="•"/>
            </a:pPr>
            <a:r>
              <a:rPr lang="es-ES" dirty="0"/>
              <a:t>San Jose I – Documentación técnica </a:t>
            </a:r>
          </a:p>
          <a:p>
            <a:pPr marL="285750" indent="-285750">
              <a:buFont typeface="Arial" panose="020B0604020202020204" pitchFamily="34" charset="0"/>
              <a:buChar char="•"/>
            </a:pPr>
            <a:r>
              <a:rPr lang="es-ES" dirty="0"/>
              <a:t>Marcelo Quiroga santa cruz Documentación técnica</a:t>
            </a:r>
          </a:p>
          <a:p>
            <a:pPr marL="285750" indent="-285750">
              <a:buFont typeface="Arial" panose="020B0604020202020204" pitchFamily="34" charset="0"/>
              <a:buChar char="•"/>
            </a:pPr>
            <a:r>
              <a:rPr lang="es-ES" dirty="0" err="1"/>
              <a:t>Zongo</a:t>
            </a:r>
            <a:r>
              <a:rPr lang="es-ES" dirty="0"/>
              <a:t> choro – diseño arquitectónico laboratorio física y química</a:t>
            </a:r>
          </a:p>
          <a:p>
            <a:pPr marL="285750" indent="-285750">
              <a:buFont typeface="Arial" panose="020B0604020202020204" pitchFamily="34" charset="0"/>
              <a:buChar char="•"/>
            </a:pPr>
            <a:r>
              <a:rPr lang="es-ES" dirty="0" err="1"/>
              <a:t>Mcal</a:t>
            </a:r>
            <a:r>
              <a:rPr lang="es-ES" dirty="0"/>
              <a:t>. Antonio Jose de sucre diseño arquitectónico laboratorio de química, física y aulas</a:t>
            </a:r>
          </a:p>
          <a:p>
            <a:pPr marL="285750" indent="-285750">
              <a:buFont typeface="Arial" panose="020B0604020202020204" pitchFamily="34" charset="0"/>
              <a:buChar char="•"/>
            </a:pPr>
            <a:endParaRPr lang="es-ES" dirty="0"/>
          </a:p>
        </p:txBody>
      </p:sp>
      <p:pic>
        <p:nvPicPr>
          <p:cNvPr id="2" name="Imagen 1"/>
          <p:cNvPicPr>
            <a:picLocks noChangeAspect="1"/>
          </p:cNvPicPr>
          <p:nvPr/>
        </p:nvPicPr>
        <p:blipFill>
          <a:blip r:embed="rId3"/>
          <a:stretch>
            <a:fillRect/>
          </a:stretch>
        </p:blipFill>
        <p:spPr>
          <a:xfrm>
            <a:off x="4165600" y="5298460"/>
            <a:ext cx="6405922" cy="997762"/>
          </a:xfrm>
          <a:prstGeom prst="rect">
            <a:avLst/>
          </a:prstGeom>
        </p:spPr>
      </p:pic>
      <p:pic>
        <p:nvPicPr>
          <p:cNvPr id="3" name="Imagen 2"/>
          <p:cNvPicPr>
            <a:picLocks noChangeAspect="1"/>
          </p:cNvPicPr>
          <p:nvPr/>
        </p:nvPicPr>
        <p:blipFill>
          <a:blip r:embed="rId4"/>
          <a:stretch>
            <a:fillRect/>
          </a:stretch>
        </p:blipFill>
        <p:spPr>
          <a:xfrm>
            <a:off x="103209" y="991220"/>
            <a:ext cx="3094977" cy="1766627"/>
          </a:xfrm>
          <a:prstGeom prst="rect">
            <a:avLst/>
          </a:prstGeom>
        </p:spPr>
      </p:pic>
      <p:pic>
        <p:nvPicPr>
          <p:cNvPr id="5" name="Imagen 4"/>
          <p:cNvPicPr>
            <a:picLocks noChangeAspect="1"/>
          </p:cNvPicPr>
          <p:nvPr/>
        </p:nvPicPr>
        <p:blipFill>
          <a:blip r:embed="rId5"/>
          <a:stretch>
            <a:fillRect/>
          </a:stretch>
        </p:blipFill>
        <p:spPr>
          <a:xfrm rot="5400000" flipV="1">
            <a:off x="3693520" y="1865854"/>
            <a:ext cx="1381366" cy="2372028"/>
          </a:xfrm>
          <a:prstGeom prst="rect">
            <a:avLst/>
          </a:prstGeom>
        </p:spPr>
      </p:pic>
      <p:pic>
        <p:nvPicPr>
          <p:cNvPr id="6" name="Imagen 5"/>
          <p:cNvPicPr>
            <a:picLocks noChangeAspect="1"/>
          </p:cNvPicPr>
          <p:nvPr/>
        </p:nvPicPr>
        <p:blipFill>
          <a:blip r:embed="rId6"/>
          <a:stretch>
            <a:fillRect/>
          </a:stretch>
        </p:blipFill>
        <p:spPr>
          <a:xfrm>
            <a:off x="3204574" y="3742551"/>
            <a:ext cx="2395712" cy="1198307"/>
          </a:xfrm>
          <a:prstGeom prst="rect">
            <a:avLst/>
          </a:prstGeom>
        </p:spPr>
      </p:pic>
      <p:pic>
        <p:nvPicPr>
          <p:cNvPr id="4" name="Picture 36">
            <a:extLst>
              <a:ext uri="{FF2B5EF4-FFF2-40B4-BE49-F238E27FC236}">
                <a16:creationId xmlns:a16="http://schemas.microsoft.com/office/drawing/2014/main" id="{4D67CA0B-0DBF-466A-7F2B-7024A75CF644}"/>
              </a:ext>
            </a:extLst>
          </p:cNvPr>
          <p:cNvPicPr>
            <a:picLocks noChangeAspect="1"/>
          </p:cNvPicPr>
          <p:nvPr/>
        </p:nvPicPr>
        <p:blipFill>
          <a:blip r:embed="rId7"/>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4018440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rapecio 14"/>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pic>
        <p:nvPicPr>
          <p:cNvPr id="38"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435755" y="5411759"/>
            <a:ext cx="1273646" cy="981519"/>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55" name="Rectángulo 54"/>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PROYECCIÓN Y CONTINUIDAD  </a:t>
            </a:r>
            <a:endParaRPr lang="es-BO"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endParaRPr>
          </a:p>
        </p:txBody>
      </p:sp>
      <p:sp>
        <p:nvSpPr>
          <p:cNvPr id="58" name="CuadroTexto 57">
            <a:extLst>
              <a:ext uri="{FF2B5EF4-FFF2-40B4-BE49-F238E27FC236}">
                <a16:creationId xmlns:a16="http://schemas.microsoft.com/office/drawing/2014/main" id="{0175AD40-938B-4C32-8323-FE3660759EC1}"/>
              </a:ext>
            </a:extLst>
          </p:cNvPr>
          <p:cNvSpPr txBox="1"/>
          <p:nvPr/>
        </p:nvSpPr>
        <p:spPr>
          <a:xfrm>
            <a:off x="5552920" y="1698567"/>
            <a:ext cx="4882835" cy="1754326"/>
          </a:xfrm>
          <a:prstGeom prst="rect">
            <a:avLst/>
          </a:prstGeom>
          <a:noFill/>
        </p:spPr>
        <p:txBody>
          <a:bodyPr wrap="square">
            <a:spAutoFit/>
          </a:bodyPr>
          <a:lstStyle/>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Cartera activa de proyectos </a:t>
            </a:r>
          </a:p>
          <a:p>
            <a:pPr marL="285750" indent="-285750">
              <a:buFont typeface="Arial" panose="020B0604020202020204" pitchFamily="34" charset="0"/>
              <a:buChar char="•"/>
            </a:pPr>
            <a:r>
              <a:rPr lang="es-ES" dirty="0"/>
              <a:t>Diagnostico consolidado</a:t>
            </a:r>
          </a:p>
          <a:p>
            <a:pPr marL="285750" indent="-285750">
              <a:buFont typeface="Arial" panose="020B0604020202020204" pitchFamily="34" charset="0"/>
              <a:buChar char="•"/>
            </a:pPr>
            <a:r>
              <a:rPr lang="es-ES" dirty="0"/>
              <a:t>Gestión coordinada</a:t>
            </a:r>
          </a:p>
          <a:p>
            <a:pPr marL="285750" indent="-285750">
              <a:buFont typeface="Arial" panose="020B0604020202020204" pitchFamily="34" charset="0"/>
              <a:buChar char="•"/>
            </a:pPr>
            <a:r>
              <a:rPr lang="es-ES" dirty="0"/>
              <a:t>Necesidad de financiamiento 2026</a:t>
            </a:r>
          </a:p>
          <a:p>
            <a:pPr marL="285750" indent="-285750">
              <a:buFont typeface="Arial" panose="020B0604020202020204" pitchFamily="34" charset="0"/>
              <a:buChar char="•"/>
            </a:pPr>
            <a:endParaRPr lang="es-ES" dirty="0"/>
          </a:p>
        </p:txBody>
      </p:sp>
      <p:pic>
        <p:nvPicPr>
          <p:cNvPr id="3" name="Imagen 2"/>
          <p:cNvPicPr>
            <a:picLocks noChangeAspect="1"/>
          </p:cNvPicPr>
          <p:nvPr/>
        </p:nvPicPr>
        <p:blipFill>
          <a:blip r:embed="rId3"/>
          <a:stretch>
            <a:fillRect/>
          </a:stretch>
        </p:blipFill>
        <p:spPr>
          <a:xfrm>
            <a:off x="4623255" y="4736768"/>
            <a:ext cx="5407621" cy="1024217"/>
          </a:xfrm>
          <a:prstGeom prst="rect">
            <a:avLst/>
          </a:prstGeom>
        </p:spPr>
      </p:pic>
      <p:pic>
        <p:nvPicPr>
          <p:cNvPr id="2" name="Picture 36">
            <a:extLst>
              <a:ext uri="{FF2B5EF4-FFF2-40B4-BE49-F238E27FC236}">
                <a16:creationId xmlns:a16="http://schemas.microsoft.com/office/drawing/2014/main" id="{24297270-1879-A430-E800-40767E64E5D6}"/>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123212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473854" y="5559562"/>
            <a:ext cx="1141054" cy="879338"/>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15313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33" name="Rectángulo 32"/>
          <p:cNvSpPr/>
          <p:nvPr/>
        </p:nvSpPr>
        <p:spPr>
          <a:xfrm>
            <a:off x="1940323" y="1307335"/>
            <a:ext cx="7577534" cy="782587"/>
          </a:xfrm>
          <a:prstGeom prst="rect">
            <a:avLst/>
          </a:prstGeom>
        </p:spPr>
        <p:txBody>
          <a:bodyPr wrap="square">
            <a:spAutoFit/>
          </a:bodyPr>
          <a:lstStyle/>
          <a:p>
            <a:r>
              <a:rPr lang="es-ES" sz="1600" b="1" dirty="0"/>
              <a:t>PRESUPUESTO TOTAL REQUERIDO.</a:t>
            </a:r>
          </a:p>
          <a:p>
            <a:pPr algn="just">
              <a:lnSpc>
                <a:spcPct val="107000"/>
              </a:lnSpc>
              <a:spcBef>
                <a:spcPts val="500"/>
              </a:spcBef>
              <a:spcAft>
                <a:spcPts val="800"/>
              </a:spcAft>
              <a:tabLst>
                <a:tab pos="996315" algn="l"/>
              </a:tabLst>
            </a:pPr>
            <a:r>
              <a:rPr lang="es-ES" sz="1200" dirty="0">
                <a:latin typeface="Century Gothic" panose="020B0502020202020204" pitchFamily="34" charset="0"/>
                <a:ea typeface="Calibri" panose="020F0502020204030204" pitchFamily="34" charset="0"/>
                <a:cs typeface="Times New Roman" panose="02020603050405020304" pitchFamily="18" charset="0"/>
              </a:rPr>
              <a:t>A CONTINUACIÓN, SE PRESENTA EL DETALLE DEL INICIO Y CONCLUSIÓN DE LA EJECUCIÓN DE LAS REFACCIONES Y TRABAJOS DE MANTENIMIENTO QUE SE REALIZARAN POR MACRODISTRITO:</a:t>
            </a:r>
            <a:endParaRPr lang="es-ES" sz="1200"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custDataLst>
              <p:tags r:id="rId1"/>
            </p:custDataLst>
            <p:extLst>
              <p:ext uri="{D42A27DB-BD31-4B8C-83A1-F6EECF244321}">
                <p14:modId xmlns:p14="http://schemas.microsoft.com/office/powerpoint/2010/main" val="3041068619"/>
              </p:ext>
            </p:extLst>
          </p:nvPr>
        </p:nvGraphicFramePr>
        <p:xfrm>
          <a:off x="3153529" y="2436503"/>
          <a:ext cx="5884941" cy="2709890"/>
        </p:xfrm>
        <a:graphic>
          <a:graphicData uri="http://schemas.openxmlformats.org/drawingml/2006/table">
            <a:tbl>
              <a:tblPr>
                <a:tableStyleId>{8799B23B-EC83-4686-B30A-512413B5E67A}</a:tableStyleId>
              </a:tblPr>
              <a:tblGrid>
                <a:gridCol w="1450209">
                  <a:extLst>
                    <a:ext uri="{9D8B030D-6E8A-4147-A177-3AD203B41FA5}">
                      <a16:colId xmlns:a16="http://schemas.microsoft.com/office/drawing/2014/main" val="20000"/>
                    </a:ext>
                  </a:extLst>
                </a:gridCol>
                <a:gridCol w="1460886">
                  <a:extLst>
                    <a:ext uri="{9D8B030D-6E8A-4147-A177-3AD203B41FA5}">
                      <a16:colId xmlns:a16="http://schemas.microsoft.com/office/drawing/2014/main" val="20001"/>
                    </a:ext>
                  </a:extLst>
                </a:gridCol>
                <a:gridCol w="1499074">
                  <a:extLst>
                    <a:ext uri="{9D8B030D-6E8A-4147-A177-3AD203B41FA5}">
                      <a16:colId xmlns:a16="http://schemas.microsoft.com/office/drawing/2014/main" val="20002"/>
                    </a:ext>
                  </a:extLst>
                </a:gridCol>
                <a:gridCol w="1474772">
                  <a:extLst>
                    <a:ext uri="{9D8B030D-6E8A-4147-A177-3AD203B41FA5}">
                      <a16:colId xmlns:a16="http://schemas.microsoft.com/office/drawing/2014/main" val="20003"/>
                    </a:ext>
                  </a:extLst>
                </a:gridCol>
              </a:tblGrid>
              <a:tr h="268039">
                <a:tc>
                  <a:txBody>
                    <a:bodyPr/>
                    <a:lstStyle/>
                    <a:p>
                      <a:pPr algn="l" fontAlgn="b"/>
                      <a:endParaRPr lang="es-BO" sz="1100" b="1" i="0" u="none" strike="noStrike" dirty="0">
                        <a:solidFill>
                          <a:srgbClr val="000000"/>
                        </a:solidFill>
                        <a:effectLst/>
                        <a:latin typeface="Calibri" panose="020F0502020204030204" pitchFamily="34" charset="0"/>
                      </a:endParaRPr>
                    </a:p>
                    <a:p>
                      <a:pPr algn="ctr" fontAlgn="b"/>
                      <a:r>
                        <a:rPr lang="es-BO" sz="1100" b="1" i="0" u="none" strike="noStrike" dirty="0">
                          <a:solidFill>
                            <a:srgbClr val="000000"/>
                          </a:solidFill>
                          <a:effectLst/>
                          <a:latin typeface="Calibri" panose="020F0502020204030204" pitchFamily="34" charset="0"/>
                        </a:rPr>
                        <a:t>MACRODISTRITO</a:t>
                      </a:r>
                    </a:p>
                  </a:txBody>
                  <a:tcPr marL="9525" marR="9525" marT="9525" marB="0" anchor="b">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CANT. DE INFRAESTRUCTURAS PROYECTADAS PARA INTERVENCIÓN</a:t>
                      </a:r>
                    </a:p>
                  </a:txBody>
                  <a:tcPr marL="9525" marR="9525" marT="9525" marB="0" anchor="b">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FECHA INICIO MANTENIMIENTO</a:t>
                      </a:r>
                    </a:p>
                  </a:txBody>
                  <a:tcPr marL="9525" marR="9525" marT="9525" marB="0" anchor="b">
                    <a:solidFill>
                      <a:srgbClr val="03C2CC"/>
                    </a:solidFill>
                  </a:tcPr>
                </a:tc>
                <a:tc>
                  <a:txBody>
                    <a:bodyPr/>
                    <a:lstStyle/>
                    <a:p>
                      <a:pPr algn="ctr" fontAlgn="b"/>
                      <a:r>
                        <a:rPr lang="es-BO" sz="1100" b="1" i="0" u="none" strike="noStrike" dirty="0">
                          <a:solidFill>
                            <a:srgbClr val="000000"/>
                          </a:solidFill>
                          <a:effectLst/>
                          <a:latin typeface="Calibri" panose="020F0502020204030204" pitchFamily="34" charset="0"/>
                        </a:rPr>
                        <a:t>FECHA FIN DE MANTENIMIENTO</a:t>
                      </a:r>
                    </a:p>
                  </a:txBody>
                  <a:tcPr marL="9525" marR="9525" marT="9525" marB="0" anchor="b">
                    <a:solidFill>
                      <a:srgbClr val="03C2CC"/>
                    </a:solidFill>
                  </a:tcPr>
                </a:tc>
                <a:extLst>
                  <a:ext uri="{0D108BD9-81ED-4DB2-BD59-A6C34878D82A}">
                    <a16:rowId xmlns:a16="http://schemas.microsoft.com/office/drawing/2014/main" val="10000"/>
                  </a:ext>
                </a:extLst>
              </a:tr>
              <a:tr h="268039">
                <a:tc>
                  <a:txBody>
                    <a:bodyPr/>
                    <a:lstStyle/>
                    <a:p>
                      <a:pPr algn="l" fontAlgn="b"/>
                      <a:r>
                        <a:rPr lang="es-BO" sz="1100" b="1" u="none" strike="noStrike" dirty="0">
                          <a:effectLst/>
                        </a:rPr>
                        <a:t>COTAHUMA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BO" sz="1100" b="0" i="0" u="none" strike="noStrike" dirty="0">
                          <a:solidFill>
                            <a:srgbClr val="000000"/>
                          </a:solidFill>
                          <a:effectLst/>
                          <a:latin typeface="Calibri" panose="020F0502020204030204" pitchFamily="34" charset="0"/>
                        </a:rPr>
                        <a:t>36</a:t>
                      </a:r>
                    </a:p>
                  </a:txBody>
                  <a:tcPr marL="9525" marR="9525" marT="9525" marB="0" anchor="b"/>
                </a:tc>
                <a:tc>
                  <a:txBody>
                    <a:bodyPr/>
                    <a:lstStyle/>
                    <a:p>
                      <a:pPr algn="r" fontAlgn="b"/>
                      <a:r>
                        <a:rPr lang="es-BO" sz="1100" b="0" i="0" u="none" strike="noStrike" dirty="0">
                          <a:solidFill>
                            <a:srgbClr val="000000"/>
                          </a:solidFill>
                          <a:effectLst/>
                          <a:latin typeface="Calibri" panose="020F0502020204030204" pitchFamily="34" charset="0"/>
                        </a:rPr>
                        <a:t>08/12/2025</a:t>
                      </a:r>
                    </a:p>
                  </a:txBody>
                  <a:tcPr marL="9525" marR="9525" marT="9525" marB="0" anchor="b"/>
                </a:tc>
                <a:tc>
                  <a:txBody>
                    <a:bodyPr/>
                    <a:lstStyle/>
                    <a:p>
                      <a:pPr algn="r" fontAlgn="b"/>
                      <a:r>
                        <a:rPr lang="es-BO" sz="1100" b="0" i="0" u="none" strike="noStrike" dirty="0">
                          <a:solidFill>
                            <a:srgbClr val="000000"/>
                          </a:solidFill>
                          <a:effectLst/>
                          <a:latin typeface="Calibri" panose="020F0502020204030204" pitchFamily="34" charset="0"/>
                        </a:rPr>
                        <a:t>30/01/2026</a:t>
                      </a:r>
                    </a:p>
                  </a:txBody>
                  <a:tcPr marL="9525" marR="9525" marT="9525" marB="0" anchor="b"/>
                </a:tc>
                <a:extLst>
                  <a:ext uri="{0D108BD9-81ED-4DB2-BD59-A6C34878D82A}">
                    <a16:rowId xmlns:a16="http://schemas.microsoft.com/office/drawing/2014/main" val="10001"/>
                  </a:ext>
                </a:extLst>
              </a:tr>
              <a:tr h="268039">
                <a:tc>
                  <a:txBody>
                    <a:bodyPr/>
                    <a:lstStyle/>
                    <a:p>
                      <a:pPr algn="l" fontAlgn="b"/>
                      <a:r>
                        <a:rPr lang="es-BO" sz="1100" b="1" u="none" strike="noStrike">
                          <a:effectLst/>
                        </a:rPr>
                        <a:t>MAX PAREDES</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ES" altLang="es-BO" sz="1100" b="0" i="0" u="none" strike="noStrike" dirty="0">
                          <a:solidFill>
                            <a:srgbClr val="000000"/>
                          </a:solidFill>
                          <a:effectLst/>
                          <a:latin typeface="Calibri" panose="020F0502020204030204" pitchFamily="34" charset="0"/>
                        </a:rPr>
                        <a:t>26</a:t>
                      </a:r>
                    </a:p>
                  </a:txBody>
                  <a:tcPr marL="9525" marR="9525" marT="9525" marB="0" anchor="b"/>
                </a:tc>
                <a:tc>
                  <a:txBody>
                    <a:bodyPr/>
                    <a:lstStyle/>
                    <a:p>
                      <a:pPr algn="r" fontAlgn="b"/>
                      <a:r>
                        <a:rPr lang="es-ES" altLang="es-BO" sz="1100" b="0" i="0" u="none" strike="noStrike">
                          <a:solidFill>
                            <a:srgbClr val="000000"/>
                          </a:solidFill>
                          <a:effectLst/>
                          <a:latin typeface="Calibri" panose="020F0502020204030204" pitchFamily="34" charset="0"/>
                        </a:rPr>
                        <a:t>15/12/2025</a:t>
                      </a:r>
                    </a:p>
                  </a:txBody>
                  <a:tcPr marL="9525" marR="9525" marT="9525" marB="0" anchor="b"/>
                </a:tc>
                <a:tc>
                  <a:txBody>
                    <a:bodyPr/>
                    <a:lstStyle/>
                    <a:p>
                      <a:pPr algn="r" fontAlgn="b"/>
                      <a:r>
                        <a:rPr lang="es-ES" altLang="es-BO" sz="1100" b="0" i="0" u="none" strike="noStrike">
                          <a:solidFill>
                            <a:srgbClr val="000000"/>
                          </a:solidFill>
                          <a:effectLst/>
                          <a:latin typeface="Calibri" panose="020F0502020204030204" pitchFamily="34" charset="0"/>
                        </a:rPr>
                        <a:t>05/03/2026</a:t>
                      </a:r>
                    </a:p>
                  </a:txBody>
                  <a:tcPr marL="9525" marR="9525" marT="9525" marB="0" anchor="b"/>
                </a:tc>
                <a:extLst>
                  <a:ext uri="{0D108BD9-81ED-4DB2-BD59-A6C34878D82A}">
                    <a16:rowId xmlns:a16="http://schemas.microsoft.com/office/drawing/2014/main" val="10002"/>
                  </a:ext>
                </a:extLst>
              </a:tr>
              <a:tr h="268039">
                <a:tc>
                  <a:txBody>
                    <a:bodyPr/>
                    <a:lstStyle/>
                    <a:p>
                      <a:pPr algn="l" fontAlgn="b"/>
                      <a:r>
                        <a:rPr lang="es-BO" sz="1100" b="1" u="none" strike="noStrike" dirty="0">
                          <a:effectLst/>
                        </a:rPr>
                        <a:t>PERIFÉRICA</a:t>
                      </a:r>
                      <a:endParaRPr lang="es-BO" sz="1100" b="1" i="0" u="none" strike="noStrike" dirty="0">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ES" altLang="es-BO" sz="1100" b="0" i="0" u="none" strike="noStrike" dirty="0">
                          <a:solidFill>
                            <a:srgbClr val="000000"/>
                          </a:solidFill>
                          <a:effectLst/>
                          <a:latin typeface="Calibri" panose="020F0502020204030204" pitchFamily="34" charset="0"/>
                        </a:rPr>
                        <a:t>36</a:t>
                      </a:r>
                    </a:p>
                  </a:txBody>
                  <a:tcPr marL="9525" marR="9525" marT="9525" marB="0" anchor="b"/>
                </a:tc>
                <a:tc>
                  <a:txBody>
                    <a:bodyPr/>
                    <a:lstStyle/>
                    <a:p>
                      <a:pPr algn="r" fontAlgn="b"/>
                      <a:r>
                        <a:rPr lang="es-ES" altLang="es-BO" sz="1100" b="0" i="0" u="none" strike="noStrike">
                          <a:solidFill>
                            <a:srgbClr val="000000"/>
                          </a:solidFill>
                          <a:effectLst/>
                          <a:latin typeface="Calibri" panose="020F0502020204030204" pitchFamily="34" charset="0"/>
                        </a:rPr>
                        <a:t>11/12/2025</a:t>
                      </a:r>
                    </a:p>
                  </a:txBody>
                  <a:tcPr marL="9525" marR="9525" marT="9525" marB="0" anchor="b"/>
                </a:tc>
                <a:tc>
                  <a:txBody>
                    <a:bodyPr/>
                    <a:lstStyle/>
                    <a:p>
                      <a:pPr algn="r" fontAlgn="b"/>
                      <a:r>
                        <a:rPr lang="es-ES" altLang="es-BO" sz="1100" b="0" i="0" u="none" strike="noStrike" dirty="0">
                          <a:solidFill>
                            <a:srgbClr val="000000"/>
                          </a:solidFill>
                          <a:effectLst/>
                          <a:latin typeface="Calibri" panose="020F0502020204030204" pitchFamily="34" charset="0"/>
                        </a:rPr>
                        <a:t>31/02/2026</a:t>
                      </a:r>
                    </a:p>
                  </a:txBody>
                  <a:tcPr marL="9525" marR="9525" marT="9525" marB="0" anchor="b"/>
                </a:tc>
                <a:extLst>
                  <a:ext uri="{0D108BD9-81ED-4DB2-BD59-A6C34878D82A}">
                    <a16:rowId xmlns:a16="http://schemas.microsoft.com/office/drawing/2014/main" val="10003"/>
                  </a:ext>
                </a:extLst>
              </a:tr>
              <a:tr h="184125">
                <a:tc>
                  <a:txBody>
                    <a:bodyPr/>
                    <a:lstStyle/>
                    <a:p>
                      <a:pPr algn="l" fontAlgn="b"/>
                      <a:r>
                        <a:rPr lang="es-BO" sz="1100" b="1" u="none" strike="noStrike">
                          <a:effectLst/>
                        </a:rPr>
                        <a:t>SAN ANTONIO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BO" sz="1100" b="0" i="0" u="none" strike="noStrike" dirty="0">
                          <a:solidFill>
                            <a:srgbClr val="000000"/>
                          </a:solidFill>
                          <a:effectLst/>
                          <a:latin typeface="Calibri" panose="020F0502020204030204" pitchFamily="34" charset="0"/>
                        </a:rPr>
                        <a:t>25</a:t>
                      </a:r>
                    </a:p>
                  </a:txBody>
                  <a:tcPr marL="9525" marR="9525" marT="9525" marB="0" anchor="b"/>
                </a:tc>
                <a:tc>
                  <a:txBody>
                    <a:bodyPr/>
                    <a:lstStyle/>
                    <a:p>
                      <a:pPr marL="0" marR="0" lvl="0" indent="0" algn="r" defTabSz="685800" rtl="0" eaLnBrk="1" fontAlgn="b" latinLnBrk="0" hangingPunct="1">
                        <a:lnSpc>
                          <a:spcPct val="100000"/>
                        </a:lnSpc>
                        <a:spcBef>
                          <a:spcPts val="0"/>
                        </a:spcBef>
                        <a:spcAft>
                          <a:spcPts val="0"/>
                        </a:spcAft>
                        <a:buClrTx/>
                        <a:buSzTx/>
                        <a:buFontTx/>
                        <a:buNone/>
                        <a:defRPr/>
                      </a:pPr>
                      <a:r>
                        <a:rPr lang="es-BO" sz="1100" b="0" i="0" u="none" strike="noStrike" dirty="0">
                          <a:solidFill>
                            <a:srgbClr val="000000"/>
                          </a:solidFill>
                          <a:effectLst/>
                          <a:latin typeface="Calibri" panose="020F0502020204030204" pitchFamily="34" charset="0"/>
                        </a:rPr>
                        <a:t>01/12/2025</a:t>
                      </a:r>
                    </a:p>
                  </a:txBody>
                  <a:tcPr marL="9525" marR="9525" marT="9525" marB="0" anchor="b"/>
                </a:tc>
                <a:tc>
                  <a:txBody>
                    <a:bodyPr/>
                    <a:lstStyle/>
                    <a:p>
                      <a:pPr marL="0" marR="0" lvl="0" indent="0" algn="r" defTabSz="685800" rtl="0" eaLnBrk="1" fontAlgn="b" latinLnBrk="0" hangingPunct="1">
                        <a:lnSpc>
                          <a:spcPct val="100000"/>
                        </a:lnSpc>
                        <a:spcBef>
                          <a:spcPts val="0"/>
                        </a:spcBef>
                        <a:spcAft>
                          <a:spcPts val="0"/>
                        </a:spcAft>
                        <a:buClrTx/>
                        <a:buSzTx/>
                        <a:buFontTx/>
                        <a:buNone/>
                        <a:defRPr/>
                      </a:pPr>
                      <a:endParaRPr lang="es-BO" sz="1100" b="0" i="0" u="none" strike="noStrike" dirty="0">
                        <a:solidFill>
                          <a:srgbClr val="000000"/>
                        </a:solidFill>
                        <a:effectLst/>
                        <a:latin typeface="Calibri" panose="020F0502020204030204" pitchFamily="34" charset="0"/>
                      </a:endParaRPr>
                    </a:p>
                    <a:p>
                      <a:pPr algn="r" fontAlgn="b"/>
                      <a:r>
                        <a:rPr lang="es-ES" altLang="es-BO" sz="1100" b="0" i="0" u="none" strike="noStrike" dirty="0">
                          <a:solidFill>
                            <a:srgbClr val="000000"/>
                          </a:solidFill>
                          <a:effectLst/>
                          <a:latin typeface="Calibri" panose="020F0502020204030204" pitchFamily="34" charset="0"/>
                        </a:rPr>
                        <a:t>31/01/2026</a:t>
                      </a:r>
                    </a:p>
                  </a:txBody>
                  <a:tcPr marL="9525" marR="9525" marT="9525" marB="0" anchor="b"/>
                </a:tc>
                <a:extLst>
                  <a:ext uri="{0D108BD9-81ED-4DB2-BD59-A6C34878D82A}">
                    <a16:rowId xmlns:a16="http://schemas.microsoft.com/office/drawing/2014/main" val="10004"/>
                  </a:ext>
                </a:extLst>
              </a:tr>
              <a:tr h="268039">
                <a:tc>
                  <a:txBody>
                    <a:bodyPr/>
                    <a:lstStyle/>
                    <a:p>
                      <a:pPr algn="l" fontAlgn="b"/>
                      <a:r>
                        <a:rPr lang="es-BO" sz="1100" b="1" u="none" strike="noStrike">
                          <a:effectLst/>
                        </a:rPr>
                        <a:t>SUR</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ES" altLang="es-BO" sz="1100" b="0" i="0" u="none" strike="noStrike" dirty="0">
                          <a:solidFill>
                            <a:srgbClr val="000000"/>
                          </a:solidFill>
                          <a:effectLst/>
                          <a:latin typeface="Calibri" panose="020F0502020204030204" pitchFamily="34" charset="0"/>
                        </a:rPr>
                        <a:t>21</a:t>
                      </a:r>
                    </a:p>
                  </a:txBody>
                  <a:tcPr marL="9525" marR="9525" marT="9525" marB="0" anchor="b"/>
                </a:tc>
                <a:tc>
                  <a:txBody>
                    <a:bodyPr/>
                    <a:lstStyle/>
                    <a:p>
                      <a:pPr algn="r" fontAlgn="b"/>
                      <a:r>
                        <a:rPr lang="es-ES" altLang="es-BO" sz="1100" b="0" i="0" u="none" strike="noStrike" dirty="0">
                          <a:solidFill>
                            <a:srgbClr val="000000"/>
                          </a:solidFill>
                          <a:effectLst/>
                          <a:latin typeface="Calibri" panose="020F0502020204030204" pitchFamily="34" charset="0"/>
                        </a:rPr>
                        <a:t>15/12/2025</a:t>
                      </a:r>
                    </a:p>
                  </a:txBody>
                  <a:tcPr marL="9525" marR="9525" marT="9525" marB="0" anchor="b"/>
                </a:tc>
                <a:tc>
                  <a:txBody>
                    <a:bodyPr/>
                    <a:lstStyle/>
                    <a:p>
                      <a:pPr algn="r" fontAlgn="b"/>
                      <a:r>
                        <a:rPr lang="es-ES" altLang="es-BO" sz="1100" b="0" i="0" u="none" strike="noStrike" dirty="0">
                          <a:solidFill>
                            <a:srgbClr val="000000"/>
                          </a:solidFill>
                          <a:effectLst/>
                          <a:latin typeface="Calibri" panose="020F0502020204030204" pitchFamily="34" charset="0"/>
                        </a:rPr>
                        <a:t>28/02/2026</a:t>
                      </a:r>
                    </a:p>
                  </a:txBody>
                  <a:tcPr marL="9525" marR="9525" marT="9525" marB="0" anchor="b"/>
                </a:tc>
                <a:extLst>
                  <a:ext uri="{0D108BD9-81ED-4DB2-BD59-A6C34878D82A}">
                    <a16:rowId xmlns:a16="http://schemas.microsoft.com/office/drawing/2014/main" val="10005"/>
                  </a:ext>
                </a:extLst>
              </a:tr>
              <a:tr h="268039">
                <a:tc>
                  <a:txBody>
                    <a:bodyPr/>
                    <a:lstStyle/>
                    <a:p>
                      <a:pPr algn="l" fontAlgn="b"/>
                      <a:r>
                        <a:rPr lang="es-BO" sz="1100" b="1" u="none" strike="noStrike">
                          <a:effectLst/>
                        </a:rPr>
                        <a:t>CENTRO</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ES" sz="1100" b="0" i="0" u="none" strike="noStrike" dirty="0">
                          <a:solidFill>
                            <a:srgbClr val="000000"/>
                          </a:solidFill>
                          <a:effectLst/>
                          <a:latin typeface="Calibri" panose="020F0502020204030204" pitchFamily="34" charset="0"/>
                        </a:rPr>
                        <a:t>3</a:t>
                      </a:r>
                      <a:r>
                        <a:rPr lang="es-BO" sz="1100" b="0" i="0" u="none" strike="noStrike" dirty="0">
                          <a:solidFill>
                            <a:srgbClr val="000000"/>
                          </a:solidFill>
                          <a:effectLst/>
                          <a:latin typeface="Calibri" panose="020F0502020204030204" pitchFamily="34" charset="0"/>
                        </a:rPr>
                        <a:t>3</a:t>
                      </a:r>
                    </a:p>
                  </a:txBody>
                  <a:tcPr marL="9525" marR="9525" marT="9525" marB="0" anchor="b"/>
                </a:tc>
                <a:tc>
                  <a:txBody>
                    <a:bodyPr/>
                    <a:lstStyle/>
                    <a:p>
                      <a:pPr marL="0" marR="0" lvl="0" indent="0" algn="r" defTabSz="685800" rtl="0" eaLnBrk="1" fontAlgn="b" latinLnBrk="0" hangingPunct="1">
                        <a:lnSpc>
                          <a:spcPct val="100000"/>
                        </a:lnSpc>
                        <a:spcBef>
                          <a:spcPts val="0"/>
                        </a:spcBef>
                        <a:spcAft>
                          <a:spcPts val="0"/>
                        </a:spcAft>
                        <a:buClrTx/>
                        <a:buSzTx/>
                        <a:buFontTx/>
                        <a:buNone/>
                        <a:defRPr/>
                      </a:pPr>
                      <a:r>
                        <a:rPr lang="es-BO" sz="1100" b="0" i="0" u="none" strike="noStrike" dirty="0">
                          <a:solidFill>
                            <a:srgbClr val="000000"/>
                          </a:solidFill>
                          <a:effectLst/>
                          <a:latin typeface="Calibri" panose="020F0502020204030204" pitchFamily="34" charset="0"/>
                        </a:rPr>
                        <a:t>01/12/2025</a:t>
                      </a:r>
                    </a:p>
                  </a:txBody>
                  <a:tcPr marL="9525" marR="9525" marT="9525" marB="0" anchor="b"/>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s-ES" altLang="es-BO" sz="1100" b="0" i="0" u="none" strike="noStrike" dirty="0">
                          <a:solidFill>
                            <a:srgbClr val="000000"/>
                          </a:solidFill>
                          <a:effectLst/>
                          <a:latin typeface="Calibri" panose="020F0502020204030204" pitchFamily="34" charset="0"/>
                        </a:rPr>
                        <a:t>31/01/2026</a:t>
                      </a:r>
                    </a:p>
                    <a:p>
                      <a:pPr algn="r" fontAlgn="b"/>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68039">
                <a:tc>
                  <a:txBody>
                    <a:bodyPr/>
                    <a:lstStyle/>
                    <a:p>
                      <a:pPr algn="l" fontAlgn="b"/>
                      <a:r>
                        <a:rPr lang="es-BO" sz="1100" b="1" u="none" strike="noStrike">
                          <a:effectLst/>
                        </a:rPr>
                        <a:t>MALLASA</a:t>
                      </a:r>
                      <a:endParaRPr lang="es-BO" sz="1100" b="1" i="0" u="none" strike="noStrike">
                        <a:solidFill>
                          <a:srgbClr val="000000"/>
                        </a:solidFill>
                        <a:effectLst/>
                        <a:latin typeface="Calibri" panose="020F0502020204030204" pitchFamily="34" charset="0"/>
                      </a:endParaRPr>
                    </a:p>
                  </a:txBody>
                  <a:tcPr marL="9525" marR="9525" marT="9525" marB="0" anchor="b">
                    <a:solidFill>
                      <a:schemeClr val="bg2">
                        <a:lumMod val="75000"/>
                      </a:schemeClr>
                    </a:solidFill>
                  </a:tcPr>
                </a:tc>
                <a:tc>
                  <a:txBody>
                    <a:bodyPr/>
                    <a:lstStyle/>
                    <a:p>
                      <a:pPr algn="r" fontAlgn="b"/>
                      <a:r>
                        <a:rPr lang="es-ES" sz="1100" b="0" i="0" u="none" strike="noStrike" dirty="0">
                          <a:solidFill>
                            <a:srgbClr val="000000"/>
                          </a:solidFill>
                          <a:effectLst/>
                          <a:latin typeface="Calibri" panose="020F0502020204030204" pitchFamily="34" charset="0"/>
                        </a:rPr>
                        <a:t>5</a:t>
                      </a:r>
                      <a:endParaRPr lang="es-BO"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b="0" i="0" u="none" strike="noStrike" dirty="0">
                          <a:solidFill>
                            <a:srgbClr val="000000"/>
                          </a:solidFill>
                          <a:effectLst/>
                          <a:latin typeface="Calibri" panose="020F0502020204030204" pitchFamily="34" charset="0"/>
                        </a:rPr>
                        <a:t>05/01/2026</a:t>
                      </a:r>
                      <a:endParaRPr lang="es-BO"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b="0" i="0" u="none" strike="noStrike" dirty="0">
                          <a:solidFill>
                            <a:srgbClr val="000000"/>
                          </a:solidFill>
                          <a:effectLst/>
                          <a:latin typeface="Calibri" panose="020F0502020204030204" pitchFamily="34" charset="0"/>
                        </a:rPr>
                        <a:t>30/01/2026</a:t>
                      </a:r>
                      <a:endParaRPr lang="es-B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bl>
          </a:graphicData>
        </a:graphic>
      </p:graphicFrame>
      <p:sp>
        <p:nvSpPr>
          <p:cNvPr id="2" name="Trapecio 14">
            <a:extLst>
              <a:ext uri="{FF2B5EF4-FFF2-40B4-BE49-F238E27FC236}">
                <a16:creationId xmlns:a16="http://schemas.microsoft.com/office/drawing/2014/main" id="{B8E55070-BAC8-2636-21F5-A030AB1A9FD5}"/>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4" name="Rectángulo 3">
            <a:extLst>
              <a:ext uri="{FF2B5EF4-FFF2-40B4-BE49-F238E27FC236}">
                <a16:creationId xmlns:a16="http://schemas.microsoft.com/office/drawing/2014/main" id="{7D39C70A-CBA9-44EE-BE71-83EBA130CEF4}"/>
              </a:ext>
            </a:extLst>
          </p:cNvPr>
          <p:cNvSpPr/>
          <p:nvPr/>
        </p:nvSpPr>
        <p:spPr>
          <a:xfrm>
            <a:off x="2041051" y="225962"/>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INTERVENCIÓN POR MACRODISTRITO</a:t>
            </a:r>
          </a:p>
        </p:txBody>
      </p:sp>
      <p:pic>
        <p:nvPicPr>
          <p:cNvPr id="5" name="Picture 36">
            <a:extLst>
              <a:ext uri="{FF2B5EF4-FFF2-40B4-BE49-F238E27FC236}">
                <a16:creationId xmlns:a16="http://schemas.microsoft.com/office/drawing/2014/main" id="{6E906426-9433-10B5-1D59-8E0C503C63C5}"/>
              </a:ext>
            </a:extLst>
          </p:cNvPr>
          <p:cNvPicPr>
            <a:picLocks noChangeAspect="1"/>
          </p:cNvPicPr>
          <p:nvPr/>
        </p:nvPicPr>
        <p:blipFill>
          <a:blip r:embed="rId4"/>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3530692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313182" y="5567102"/>
            <a:ext cx="1281918" cy="9878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1358986068"/>
              </p:ext>
            </p:extLst>
          </p:nvPr>
        </p:nvGraphicFramePr>
        <p:xfrm>
          <a:off x="2229340" y="1401885"/>
          <a:ext cx="6576645" cy="4054230"/>
        </p:xfrm>
        <a:graphic>
          <a:graphicData uri="http://schemas.openxmlformats.org/drawingml/2006/table">
            <a:tbl>
              <a:tblPr firstRow="1" bandRow="1">
                <a:tableStyleId>{5C22544A-7EE6-4342-B048-85BDC9FD1C3A}</a:tableStyleId>
              </a:tblPr>
              <a:tblGrid>
                <a:gridCol w="2192215">
                  <a:extLst>
                    <a:ext uri="{9D8B030D-6E8A-4147-A177-3AD203B41FA5}">
                      <a16:colId xmlns:a16="http://schemas.microsoft.com/office/drawing/2014/main" val="20000"/>
                    </a:ext>
                  </a:extLst>
                </a:gridCol>
                <a:gridCol w="2192215">
                  <a:extLst>
                    <a:ext uri="{9D8B030D-6E8A-4147-A177-3AD203B41FA5}">
                      <a16:colId xmlns:a16="http://schemas.microsoft.com/office/drawing/2014/main" val="20001"/>
                    </a:ext>
                  </a:extLst>
                </a:gridCol>
                <a:gridCol w="2192215">
                  <a:extLst>
                    <a:ext uri="{9D8B030D-6E8A-4147-A177-3AD203B41FA5}">
                      <a16:colId xmlns:a16="http://schemas.microsoft.com/office/drawing/2014/main" val="20002"/>
                    </a:ext>
                  </a:extLst>
                </a:gridCol>
              </a:tblGrid>
              <a:tr h="373214">
                <a:tc>
                  <a:txBody>
                    <a:bodyPr/>
                    <a:lstStyle/>
                    <a:p>
                      <a:r>
                        <a:rPr lang="es-ES" sz="1350" b="1" i="1" kern="1200" dirty="0">
                          <a:solidFill>
                            <a:schemeClr val="lt1"/>
                          </a:solidFill>
                          <a:effectLst/>
                          <a:latin typeface="+mn-lt"/>
                          <a:ea typeface="+mn-ea"/>
                          <a:cs typeface="+mn-cs"/>
                        </a:rPr>
                        <a:t>MACRODISTRITO</a:t>
                      </a:r>
                      <a:endParaRPr lang="es-BO" dirty="0"/>
                    </a:p>
                  </a:txBody>
                  <a:tcPr/>
                </a:tc>
                <a:tc>
                  <a:txBody>
                    <a:bodyPr/>
                    <a:lstStyle/>
                    <a:p>
                      <a:r>
                        <a:rPr lang="es-ES" sz="1350" b="1" i="1" kern="1200" dirty="0">
                          <a:solidFill>
                            <a:schemeClr val="lt1"/>
                          </a:solidFill>
                          <a:effectLst/>
                          <a:latin typeface="+mn-lt"/>
                          <a:ea typeface="+mn-ea"/>
                          <a:cs typeface="+mn-cs"/>
                        </a:rPr>
                        <a:t>NOMBRE DEL PROYECTO</a:t>
                      </a:r>
                      <a:endParaRPr lang="es-BO" dirty="0"/>
                    </a:p>
                  </a:txBody>
                  <a:tcPr/>
                </a:tc>
                <a:tc>
                  <a:txBody>
                    <a:bodyPr/>
                    <a:lstStyle/>
                    <a:p>
                      <a:pPr algn="ctr"/>
                      <a:r>
                        <a:rPr lang="es-ES" sz="1350" b="1" i="1" kern="1200" dirty="0">
                          <a:solidFill>
                            <a:schemeClr val="lt1"/>
                          </a:solidFill>
                          <a:effectLst/>
                          <a:latin typeface="+mn-lt"/>
                          <a:ea typeface="+mn-ea"/>
                          <a:cs typeface="+mn-cs"/>
                        </a:rPr>
                        <a:t>MONTO</a:t>
                      </a:r>
                      <a:endParaRPr lang="es-BO" dirty="0"/>
                    </a:p>
                  </a:txBody>
                  <a:tcPr/>
                </a:tc>
                <a:extLst>
                  <a:ext uri="{0D108BD9-81ED-4DB2-BD59-A6C34878D82A}">
                    <a16:rowId xmlns:a16="http://schemas.microsoft.com/office/drawing/2014/main" val="10000"/>
                  </a:ext>
                </a:extLst>
              </a:tr>
              <a:tr h="920254">
                <a:tc>
                  <a:txBody>
                    <a:bodyPr/>
                    <a:lstStyle/>
                    <a:p>
                      <a:r>
                        <a:rPr lang="es-ES" sz="1350" b="1" i="1" kern="1200" dirty="0">
                          <a:solidFill>
                            <a:schemeClr val="dk1"/>
                          </a:solidFill>
                          <a:effectLst/>
                          <a:latin typeface="+mn-lt"/>
                          <a:ea typeface="+mn-ea"/>
                          <a:cs typeface="+mn-cs"/>
                        </a:rPr>
                        <a:t>San Antonio</a:t>
                      </a:r>
                      <a:endParaRPr lang="es-BO" dirty="0"/>
                    </a:p>
                  </a:txBody>
                  <a:tcPr/>
                </a:tc>
                <a:tc>
                  <a:txBody>
                    <a:bodyPr/>
                    <a:lstStyle/>
                    <a:p>
                      <a:r>
                        <a:rPr lang="es-ES" sz="1350" i="1" kern="1200" dirty="0">
                          <a:solidFill>
                            <a:schemeClr val="dk1"/>
                          </a:solidFill>
                          <a:effectLst/>
                          <a:latin typeface="+mn-lt"/>
                          <a:ea typeface="+mn-ea"/>
                          <a:cs typeface="+mn-cs"/>
                        </a:rPr>
                        <a:t>“Construcción de Aulas U.E. Caracas Zona Armando Escobar Uría”</a:t>
                      </a:r>
                      <a:endParaRPr lang="es-BO" dirty="0"/>
                    </a:p>
                  </a:txBody>
                  <a:tcPr/>
                </a:tc>
                <a:tc>
                  <a:txBody>
                    <a:bodyPr/>
                    <a:lstStyle/>
                    <a:p>
                      <a:r>
                        <a:rPr lang="es-ES" sz="1350" i="1" kern="1200" dirty="0">
                          <a:solidFill>
                            <a:schemeClr val="dk1"/>
                          </a:solidFill>
                          <a:effectLst/>
                          <a:latin typeface="+mn-lt"/>
                          <a:ea typeface="+mn-ea"/>
                          <a:cs typeface="+mn-cs"/>
                        </a:rPr>
                        <a:t>Bs. 560.243,86 (Quinientos sesenta mil doscientos cuarenta y tres 86/100 bolivianos)</a:t>
                      </a:r>
                      <a:endParaRPr lang="es-BO" dirty="0"/>
                    </a:p>
                  </a:txBody>
                  <a:tcPr/>
                </a:tc>
                <a:extLst>
                  <a:ext uri="{0D108BD9-81ED-4DB2-BD59-A6C34878D82A}">
                    <a16:rowId xmlns:a16="http://schemas.microsoft.com/office/drawing/2014/main" val="10001"/>
                  </a:ext>
                </a:extLst>
              </a:tr>
              <a:tr h="1127311">
                <a:tc>
                  <a:txBody>
                    <a:bodyPr/>
                    <a:lstStyle/>
                    <a:p>
                      <a:r>
                        <a:rPr lang="es-ES" sz="1350" b="1" i="1" kern="1200" dirty="0">
                          <a:solidFill>
                            <a:schemeClr val="dk1"/>
                          </a:solidFill>
                          <a:effectLst/>
                          <a:latin typeface="+mn-lt"/>
                          <a:ea typeface="+mn-ea"/>
                          <a:cs typeface="+mn-cs"/>
                        </a:rPr>
                        <a:t>Periférica</a:t>
                      </a:r>
                      <a:endParaRPr lang="es-BO" dirty="0"/>
                    </a:p>
                  </a:txBody>
                  <a:tcPr/>
                </a:tc>
                <a:tc>
                  <a:txBody>
                    <a:bodyPr/>
                    <a:lstStyle/>
                    <a:p>
                      <a:r>
                        <a:rPr lang="es-ES" sz="1350" i="1" kern="1200" dirty="0">
                          <a:solidFill>
                            <a:schemeClr val="dk1"/>
                          </a:solidFill>
                          <a:effectLst/>
                          <a:latin typeface="+mn-lt"/>
                          <a:ea typeface="+mn-ea"/>
                          <a:cs typeface="+mn-cs"/>
                        </a:rPr>
                        <a:t>“Construcción Bloque de Aulas U.E. República de China Zona Villa Pabón”</a:t>
                      </a:r>
                      <a:endParaRPr lang="es-BO" dirty="0"/>
                    </a:p>
                  </a:txBody>
                  <a:tcPr/>
                </a:tc>
                <a:tc>
                  <a:txBody>
                    <a:bodyPr/>
                    <a:lstStyle/>
                    <a:p>
                      <a:r>
                        <a:rPr lang="es-ES" sz="1350" i="1" kern="1200" dirty="0">
                          <a:solidFill>
                            <a:schemeClr val="dk1"/>
                          </a:solidFill>
                          <a:effectLst/>
                          <a:latin typeface="+mn-lt"/>
                          <a:ea typeface="+mn-ea"/>
                          <a:cs typeface="+mn-cs"/>
                        </a:rPr>
                        <a:t>Bs. 1.945.888,34 (Un millón novecientos cuarenta y cinco mil ochocientos ochenta y ocho 34/100 bolivianos)</a:t>
                      </a:r>
                      <a:endParaRPr lang="es-BO" dirty="0"/>
                    </a:p>
                  </a:txBody>
                  <a:tcPr/>
                </a:tc>
                <a:extLst>
                  <a:ext uri="{0D108BD9-81ED-4DB2-BD59-A6C34878D82A}">
                    <a16:rowId xmlns:a16="http://schemas.microsoft.com/office/drawing/2014/main" val="10002"/>
                  </a:ext>
                </a:extLst>
              </a:tr>
              <a:tr h="920254">
                <a:tc>
                  <a:txBody>
                    <a:bodyPr/>
                    <a:lstStyle/>
                    <a:p>
                      <a:r>
                        <a:rPr lang="es-ES" sz="1350" b="1" i="1" kern="1200" dirty="0">
                          <a:solidFill>
                            <a:schemeClr val="dk1"/>
                          </a:solidFill>
                          <a:effectLst/>
                          <a:latin typeface="+mn-lt"/>
                          <a:ea typeface="+mn-ea"/>
                          <a:cs typeface="+mn-cs"/>
                        </a:rPr>
                        <a:t>Centro</a:t>
                      </a:r>
                      <a:endParaRPr lang="es-BO" dirty="0"/>
                    </a:p>
                  </a:txBody>
                  <a:tcPr/>
                </a:tc>
                <a:tc>
                  <a:txBody>
                    <a:bodyPr/>
                    <a:lstStyle/>
                    <a:p>
                      <a:r>
                        <a:rPr lang="es-ES" sz="1350" i="1" kern="1200" dirty="0">
                          <a:solidFill>
                            <a:schemeClr val="dk1"/>
                          </a:solidFill>
                          <a:effectLst/>
                          <a:latin typeface="+mn-lt"/>
                          <a:ea typeface="+mn-ea"/>
                          <a:cs typeface="+mn-cs"/>
                        </a:rPr>
                        <a:t>“Construcción Centro de Educación Especial Huáscar </a:t>
                      </a:r>
                      <a:r>
                        <a:rPr lang="es-ES" sz="1350" i="1" kern="1200" dirty="0" err="1">
                          <a:solidFill>
                            <a:schemeClr val="dk1"/>
                          </a:solidFill>
                          <a:effectLst/>
                          <a:latin typeface="+mn-lt"/>
                          <a:ea typeface="+mn-ea"/>
                          <a:cs typeface="+mn-cs"/>
                        </a:rPr>
                        <a:t>Cajías</a:t>
                      </a:r>
                      <a:r>
                        <a:rPr lang="es-ES" sz="1350" i="1" kern="1200" dirty="0">
                          <a:solidFill>
                            <a:schemeClr val="dk1"/>
                          </a:solidFill>
                          <a:effectLst/>
                          <a:latin typeface="+mn-lt"/>
                          <a:ea typeface="+mn-ea"/>
                          <a:cs typeface="+mn-cs"/>
                        </a:rPr>
                        <a:t> Zona Central”</a:t>
                      </a:r>
                      <a:endParaRPr lang="es-BO" dirty="0"/>
                    </a:p>
                  </a:txBody>
                  <a:tcPr/>
                </a:tc>
                <a:tc>
                  <a:txBody>
                    <a:bodyPr/>
                    <a:lstStyle/>
                    <a:p>
                      <a:r>
                        <a:rPr lang="es-ES" sz="1350" i="1" kern="1200" dirty="0">
                          <a:solidFill>
                            <a:schemeClr val="dk1"/>
                          </a:solidFill>
                          <a:effectLst/>
                          <a:latin typeface="+mn-lt"/>
                          <a:ea typeface="+mn-ea"/>
                          <a:cs typeface="+mn-cs"/>
                        </a:rPr>
                        <a:t>Bs. 10.102.712,06 (Diez millones ciento dos mil setecientos doce 06/100 bolivianos)</a:t>
                      </a:r>
                    </a:p>
                  </a:txBody>
                  <a:tcPr/>
                </a:tc>
                <a:extLst>
                  <a:ext uri="{0D108BD9-81ED-4DB2-BD59-A6C34878D82A}">
                    <a16:rowId xmlns:a16="http://schemas.microsoft.com/office/drawing/2014/main" val="10003"/>
                  </a:ext>
                </a:extLst>
              </a:tr>
              <a:tr h="713197">
                <a:tc>
                  <a:txBody>
                    <a:bodyPr/>
                    <a:lstStyle/>
                    <a:p>
                      <a:r>
                        <a:rPr lang="es-ES" sz="1350" b="1" i="1" kern="1200" dirty="0" err="1">
                          <a:solidFill>
                            <a:schemeClr val="dk1"/>
                          </a:solidFill>
                          <a:effectLst/>
                          <a:latin typeface="+mn-lt"/>
                          <a:ea typeface="+mn-ea"/>
                          <a:cs typeface="+mn-cs"/>
                        </a:rPr>
                        <a:t>Hampaturi</a:t>
                      </a:r>
                      <a:r>
                        <a:rPr lang="es-ES" sz="1350" b="1" i="1" kern="1200" dirty="0">
                          <a:solidFill>
                            <a:schemeClr val="dk1"/>
                          </a:solidFill>
                          <a:effectLst/>
                          <a:latin typeface="+mn-lt"/>
                          <a:ea typeface="+mn-ea"/>
                          <a:cs typeface="+mn-cs"/>
                        </a:rPr>
                        <a:t>:</a:t>
                      </a:r>
                      <a:endParaRPr lang="es-BO" dirty="0"/>
                    </a:p>
                  </a:txBody>
                  <a:tcPr/>
                </a:tc>
                <a:tc>
                  <a:txBody>
                    <a:bodyPr/>
                    <a:lstStyle/>
                    <a:p>
                      <a:r>
                        <a:rPr lang="es-BO" sz="1350" i="1" kern="1200" dirty="0">
                          <a:solidFill>
                            <a:schemeClr val="dk1"/>
                          </a:solidFill>
                          <a:effectLst/>
                          <a:latin typeface="+mn-lt"/>
                          <a:ea typeface="+mn-ea"/>
                          <a:cs typeface="+mn-cs"/>
                        </a:rPr>
                        <a:t>“Obras Complementarias para la Unidad Educativa Pongo Comunidad Pongo”</a:t>
                      </a:r>
                      <a:endParaRPr lang="es-BO" dirty="0"/>
                    </a:p>
                  </a:txBody>
                  <a:tcPr/>
                </a:tc>
                <a:tc>
                  <a:txBody>
                    <a:bodyPr/>
                    <a:lstStyle/>
                    <a:p>
                      <a:r>
                        <a:rPr lang="es-BO" sz="1350" i="1" kern="1200" dirty="0">
                          <a:solidFill>
                            <a:schemeClr val="dk1"/>
                          </a:solidFill>
                          <a:effectLst/>
                          <a:latin typeface="+mn-lt"/>
                          <a:ea typeface="+mn-ea"/>
                          <a:cs typeface="+mn-cs"/>
                        </a:rPr>
                        <a:t>“Bs. 70.000 (Setenta mil 00/100 bolivianos)”</a:t>
                      </a:r>
                      <a:endParaRPr lang="es-ES" sz="1350" i="1" kern="1200" dirty="0">
                        <a:solidFill>
                          <a:schemeClr val="dk1"/>
                        </a:solidFill>
                        <a:effectLst/>
                        <a:latin typeface="+mn-lt"/>
                        <a:ea typeface="+mn-ea"/>
                        <a:cs typeface="+mn-cs"/>
                      </a:endParaRPr>
                    </a:p>
                  </a:txBody>
                  <a:tcPr/>
                </a:tc>
                <a:extLst>
                  <a:ext uri="{0D108BD9-81ED-4DB2-BD59-A6C34878D82A}">
                    <a16:rowId xmlns:a16="http://schemas.microsoft.com/office/drawing/2014/main" val="10004"/>
                  </a:ext>
                </a:extLst>
              </a:tr>
            </a:tbl>
          </a:graphicData>
        </a:graphic>
      </p:graphicFrame>
      <p:sp>
        <p:nvSpPr>
          <p:cNvPr id="3" name="Trapecio 14">
            <a:extLst>
              <a:ext uri="{FF2B5EF4-FFF2-40B4-BE49-F238E27FC236}">
                <a16:creationId xmlns:a16="http://schemas.microsoft.com/office/drawing/2014/main" id="{4F22A143-5403-7E69-2EA1-49C1D22D66A4}"/>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4" name="Rectángulo 3">
            <a:extLst>
              <a:ext uri="{FF2B5EF4-FFF2-40B4-BE49-F238E27FC236}">
                <a16:creationId xmlns:a16="http://schemas.microsoft.com/office/drawing/2014/main" id="{5FB06259-D3BF-1638-102B-2AE6FD618CC2}"/>
              </a:ext>
            </a:extLst>
          </p:cNvPr>
          <p:cNvSpPr/>
          <p:nvPr/>
        </p:nvSpPr>
        <p:spPr>
          <a:xfrm>
            <a:off x="1771208" y="30300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PROYECTOS ESTRATÉGICOS</a:t>
            </a:r>
          </a:p>
        </p:txBody>
      </p:sp>
      <p:pic>
        <p:nvPicPr>
          <p:cNvPr id="6" name="Picture 36">
            <a:extLst>
              <a:ext uri="{FF2B5EF4-FFF2-40B4-BE49-F238E27FC236}">
                <a16:creationId xmlns:a16="http://schemas.microsoft.com/office/drawing/2014/main" id="{3D7287BF-C11C-B867-C86B-51FB10FECCFF}"/>
              </a:ext>
            </a:extLst>
          </p:cNvPr>
          <p:cNvPicPr>
            <a:picLocks noChangeAspect="1"/>
          </p:cNvPicPr>
          <p:nvPr/>
        </p:nvPicPr>
        <p:blipFill>
          <a:blip r:embed="rId3"/>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339498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C147F18-B20E-B347-A10C-8B846CA6DA6D}"/>
              </a:ext>
            </a:extLst>
          </p:cNvPr>
          <p:cNvPicPr>
            <a:picLocks noChangeAspect="1"/>
          </p:cNvPicPr>
          <p:nvPr/>
        </p:nvPicPr>
        <p:blipFill>
          <a:blip r:embed="rId2"/>
          <a:stretch>
            <a:fillRect/>
          </a:stretch>
        </p:blipFill>
        <p:spPr>
          <a:xfrm>
            <a:off x="4351178" y="3429000"/>
            <a:ext cx="2809421" cy="1174338"/>
          </a:xfrm>
          <a:prstGeom prst="rect">
            <a:avLst/>
          </a:prstGeom>
        </p:spPr>
      </p:pic>
      <p:sp>
        <p:nvSpPr>
          <p:cNvPr id="9" name="CuadroTexto 8">
            <a:extLst>
              <a:ext uri="{FF2B5EF4-FFF2-40B4-BE49-F238E27FC236}">
                <a16:creationId xmlns:a16="http://schemas.microsoft.com/office/drawing/2014/main" id="{E3018585-E69A-4C4B-8F57-78135B747D89}"/>
              </a:ext>
            </a:extLst>
          </p:cNvPr>
          <p:cNvSpPr txBox="1"/>
          <p:nvPr/>
        </p:nvSpPr>
        <p:spPr>
          <a:xfrm>
            <a:off x="1450991" y="5070928"/>
            <a:ext cx="9481456" cy="523220"/>
          </a:xfrm>
          <a:prstGeom prst="rect">
            <a:avLst/>
          </a:prstGeom>
          <a:noFill/>
        </p:spPr>
        <p:txBody>
          <a:bodyPr wrap="square" rtlCol="0">
            <a:spAutoFit/>
          </a:bodyPr>
          <a:lstStyle/>
          <a:p>
            <a:pPr algn="ctr"/>
            <a:r>
              <a:rPr lang="es-BO" sz="2800" b="1" dirty="0">
                <a:solidFill>
                  <a:schemeClr val="bg1">
                    <a:lumMod val="50000"/>
                  </a:schemeClr>
                </a:solidFill>
                <a:latin typeface="Arial" panose="020B0604020202020204" pitchFamily="34" charset="0"/>
                <a:cs typeface="Arial" panose="020B0604020202020204" pitchFamily="34" charset="0"/>
              </a:rPr>
              <a:t>MAESTRANZA GESTIÓN 2024</a:t>
            </a:r>
          </a:p>
        </p:txBody>
      </p:sp>
      <p:pic>
        <p:nvPicPr>
          <p:cNvPr id="19" name="Imagen 18">
            <a:extLst>
              <a:ext uri="{FF2B5EF4-FFF2-40B4-BE49-F238E27FC236}">
                <a16:creationId xmlns:a16="http://schemas.microsoft.com/office/drawing/2014/main" id="{E32D3A37-CB86-8540-BAA5-A9B91B67F086}"/>
              </a:ext>
            </a:extLst>
          </p:cNvPr>
          <p:cNvPicPr>
            <a:picLocks noChangeAspect="1"/>
          </p:cNvPicPr>
          <p:nvPr/>
        </p:nvPicPr>
        <p:blipFill>
          <a:blip r:embed="rId3"/>
          <a:stretch>
            <a:fillRect/>
          </a:stretch>
        </p:blipFill>
        <p:spPr>
          <a:xfrm>
            <a:off x="3625079" y="526137"/>
            <a:ext cx="4261621" cy="2848751"/>
          </a:xfrm>
          <a:prstGeom prst="rect">
            <a:avLst/>
          </a:prstGeom>
        </p:spPr>
      </p:pic>
    </p:spTree>
    <p:extLst>
      <p:ext uri="{BB962C8B-B14F-4D97-AF65-F5344CB8AC3E}">
        <p14:creationId xmlns:p14="http://schemas.microsoft.com/office/powerpoint/2010/main" val="1472971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038429" y="5596755"/>
            <a:ext cx="1257491" cy="9690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644381806"/>
              </p:ext>
            </p:extLst>
          </p:nvPr>
        </p:nvGraphicFramePr>
        <p:xfrm>
          <a:off x="2290901" y="1187247"/>
          <a:ext cx="7594504" cy="4829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rapecio 14">
            <a:extLst>
              <a:ext uri="{FF2B5EF4-FFF2-40B4-BE49-F238E27FC236}">
                <a16:creationId xmlns:a16="http://schemas.microsoft.com/office/drawing/2014/main" id="{F93EC6E7-FA76-C7BC-5869-F7E948A6CF85}"/>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4" name="Rectángulo 3">
            <a:extLst>
              <a:ext uri="{FF2B5EF4-FFF2-40B4-BE49-F238E27FC236}">
                <a16:creationId xmlns:a16="http://schemas.microsoft.com/office/drawing/2014/main" id="{26B0A812-3D73-EACD-0B1E-FEC3CCBF66D8}"/>
              </a:ext>
            </a:extLst>
          </p:cNvPr>
          <p:cNvSpPr/>
          <p:nvPr/>
        </p:nvSpPr>
        <p:spPr>
          <a:xfrm>
            <a:off x="3008098" y="292177"/>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CONVENIOS INTERINSTITUCIONALES</a:t>
            </a:r>
          </a:p>
        </p:txBody>
      </p:sp>
      <p:pic>
        <p:nvPicPr>
          <p:cNvPr id="6" name="Picture 36">
            <a:extLst>
              <a:ext uri="{FF2B5EF4-FFF2-40B4-BE49-F238E27FC236}">
                <a16:creationId xmlns:a16="http://schemas.microsoft.com/office/drawing/2014/main" id="{05F2C850-7875-BBD4-147D-E959724B34FC}"/>
              </a:ext>
            </a:extLst>
          </p:cNvPr>
          <p:cNvPicPr>
            <a:picLocks noChangeAspect="1"/>
          </p:cNvPicPr>
          <p:nvPr/>
        </p:nvPicPr>
        <p:blipFill>
          <a:blip r:embed="rId8"/>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1292825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id="{2F51BE69-0985-1099-2967-D7E9F8261A79}"/>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10" name="Picture 2" descr="Acerca de – Tecnologías – GOBIERNO AUTÓNOMO MUNICIPAL DE LA PA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17" t="15175" r="42620" b="20046"/>
          <a:stretch>
            <a:fillRect/>
          </a:stretch>
        </p:blipFill>
        <p:spPr bwMode="auto">
          <a:xfrm>
            <a:off x="10224282" y="5585308"/>
            <a:ext cx="1294618" cy="997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3528935682"/>
              </p:ext>
            </p:extLst>
          </p:nvPr>
        </p:nvGraphicFramePr>
        <p:xfrm>
          <a:off x="1638986" y="1183628"/>
          <a:ext cx="6082614" cy="5206421"/>
        </p:xfrm>
        <a:graphic>
          <a:graphicData uri="http://schemas.openxmlformats.org/drawingml/2006/table">
            <a:tbl>
              <a:tblPr firstRow="1" bandRow="1">
                <a:tableStyleId>{5C22544A-7EE6-4342-B048-85BDC9FD1C3A}</a:tableStyleId>
              </a:tblPr>
              <a:tblGrid>
                <a:gridCol w="2464604">
                  <a:extLst>
                    <a:ext uri="{9D8B030D-6E8A-4147-A177-3AD203B41FA5}">
                      <a16:colId xmlns:a16="http://schemas.microsoft.com/office/drawing/2014/main" val="20000"/>
                    </a:ext>
                  </a:extLst>
                </a:gridCol>
                <a:gridCol w="3618010">
                  <a:extLst>
                    <a:ext uri="{9D8B030D-6E8A-4147-A177-3AD203B41FA5}">
                      <a16:colId xmlns:a16="http://schemas.microsoft.com/office/drawing/2014/main" val="20001"/>
                    </a:ext>
                  </a:extLst>
                </a:gridCol>
              </a:tblGrid>
              <a:tr h="685666">
                <a:tc>
                  <a:txBody>
                    <a:bodyPr/>
                    <a:lstStyle/>
                    <a:p>
                      <a:r>
                        <a:rPr lang="es-ES" dirty="0"/>
                        <a:t>Proyecto:</a:t>
                      </a:r>
                      <a:endParaRPr lang="es-BO" dirty="0"/>
                    </a:p>
                  </a:txBody>
                  <a:tcPr/>
                </a:tc>
                <a:tc>
                  <a:txBody>
                    <a:bodyPr/>
                    <a:lstStyle/>
                    <a:p>
                      <a:r>
                        <a:rPr lang="es-BO" sz="1350" b="1" kern="1200" dirty="0">
                          <a:solidFill>
                            <a:schemeClr val="lt1"/>
                          </a:solidFill>
                          <a:effectLst/>
                          <a:latin typeface="+mn-lt"/>
                          <a:ea typeface="+mn-ea"/>
                          <a:cs typeface="+mn-cs"/>
                        </a:rPr>
                        <a:t>Construcción de Obras de Estabilización y Captación de Aguas Subterráneas Zona Villa Armonía</a:t>
                      </a:r>
                      <a:endParaRPr lang="es-BO" dirty="0"/>
                    </a:p>
                  </a:txBody>
                  <a:tcPr/>
                </a:tc>
                <a:extLst>
                  <a:ext uri="{0D108BD9-81ED-4DB2-BD59-A6C34878D82A}">
                    <a16:rowId xmlns:a16="http://schemas.microsoft.com/office/drawing/2014/main" val="10000"/>
                  </a:ext>
                </a:extLst>
              </a:tr>
              <a:tr h="600658">
                <a:tc>
                  <a:txBody>
                    <a:bodyPr/>
                    <a:lstStyle/>
                    <a:p>
                      <a:r>
                        <a:rPr lang="es-ES" dirty="0"/>
                        <a:t>Entidad Ejecutora - financiadora:</a:t>
                      </a:r>
                      <a:endParaRPr lang="es-BO" dirty="0"/>
                    </a:p>
                  </a:txBody>
                  <a:tcPr/>
                </a:tc>
                <a:tc>
                  <a:txBody>
                    <a:bodyPr/>
                    <a:lstStyle/>
                    <a:p>
                      <a:r>
                        <a:rPr lang="es-ES" dirty="0"/>
                        <a:t>UPRE (Unidad de Proyectos Especiales)</a:t>
                      </a:r>
                      <a:endParaRPr lang="es-BO" dirty="0"/>
                    </a:p>
                  </a:txBody>
                  <a:tcPr/>
                </a:tc>
                <a:extLst>
                  <a:ext uri="{0D108BD9-81ED-4DB2-BD59-A6C34878D82A}">
                    <a16:rowId xmlns:a16="http://schemas.microsoft.com/office/drawing/2014/main" val="10001"/>
                  </a:ext>
                </a:extLst>
              </a:tr>
              <a:tr h="358808">
                <a:tc>
                  <a:txBody>
                    <a:bodyPr/>
                    <a:lstStyle/>
                    <a:p>
                      <a:r>
                        <a:rPr lang="es-ES" dirty="0"/>
                        <a:t>Monto:</a:t>
                      </a:r>
                      <a:endParaRPr lang="es-BO" dirty="0"/>
                    </a:p>
                  </a:txBody>
                  <a:tcPr/>
                </a:tc>
                <a:tc>
                  <a:txBody>
                    <a:bodyPr/>
                    <a:lstStyle/>
                    <a:p>
                      <a:r>
                        <a:rPr lang="es-BO" sz="1350" kern="1200" dirty="0">
                          <a:solidFill>
                            <a:schemeClr val="dk1"/>
                          </a:solidFill>
                          <a:effectLst/>
                          <a:latin typeface="+mn-lt"/>
                          <a:ea typeface="+mn-ea"/>
                          <a:cs typeface="+mn-cs"/>
                        </a:rPr>
                        <a:t>Bs. 3.140.132,36</a:t>
                      </a:r>
                      <a:endParaRPr lang="es-BO" dirty="0"/>
                    </a:p>
                  </a:txBody>
                  <a:tcPr/>
                </a:tc>
                <a:extLst>
                  <a:ext uri="{0D108BD9-81ED-4DB2-BD59-A6C34878D82A}">
                    <a16:rowId xmlns:a16="http://schemas.microsoft.com/office/drawing/2014/main" val="10002"/>
                  </a:ext>
                </a:extLst>
              </a:tr>
              <a:tr h="486601">
                <a:tc>
                  <a:txBody>
                    <a:bodyPr/>
                    <a:lstStyle/>
                    <a:p>
                      <a:r>
                        <a:rPr lang="es-ES" dirty="0"/>
                        <a:t>Supervisión:</a:t>
                      </a:r>
                      <a:endParaRPr lang="es-BO" dirty="0"/>
                    </a:p>
                  </a:txBody>
                  <a:tcPr/>
                </a:tc>
                <a:tc>
                  <a:txBody>
                    <a:bodyPr/>
                    <a:lstStyle/>
                    <a:p>
                      <a:r>
                        <a:rPr lang="es-BO" sz="1350" kern="1200" dirty="0">
                          <a:solidFill>
                            <a:schemeClr val="dk1"/>
                          </a:solidFill>
                          <a:effectLst/>
                          <a:latin typeface="+mn-lt"/>
                          <a:ea typeface="+mn-ea"/>
                          <a:cs typeface="+mn-cs"/>
                        </a:rPr>
                        <a:t>Dirección de Reducción del Riesgo de Desastres  (GAMLP)</a:t>
                      </a:r>
                      <a:endParaRPr lang="es-BO" dirty="0"/>
                    </a:p>
                  </a:txBody>
                  <a:tcPr/>
                </a:tc>
                <a:extLst>
                  <a:ext uri="{0D108BD9-81ED-4DB2-BD59-A6C34878D82A}">
                    <a16:rowId xmlns:a16="http://schemas.microsoft.com/office/drawing/2014/main" val="10003"/>
                  </a:ext>
                </a:extLst>
              </a:tr>
              <a:tr h="486601">
                <a:tc>
                  <a:txBody>
                    <a:bodyPr/>
                    <a:lstStyle/>
                    <a:p>
                      <a:r>
                        <a:rPr lang="es-ES" dirty="0"/>
                        <a:t>Contratista:</a:t>
                      </a:r>
                      <a:endParaRPr lang="es-BO" dirty="0"/>
                    </a:p>
                  </a:txBody>
                  <a:tcPr/>
                </a:tc>
                <a:tc>
                  <a:txBody>
                    <a:bodyPr/>
                    <a:lstStyle/>
                    <a:p>
                      <a:r>
                        <a:rPr lang="es-BO" sz="1350" kern="1200" dirty="0">
                          <a:solidFill>
                            <a:schemeClr val="dk1"/>
                          </a:solidFill>
                          <a:effectLst/>
                          <a:latin typeface="+mn-lt"/>
                          <a:ea typeface="+mn-ea"/>
                          <a:cs typeface="+mn-cs"/>
                        </a:rPr>
                        <a:t>Constructora RINOIDC S.R.L</a:t>
                      </a:r>
                      <a:endParaRPr lang="es-BO" dirty="0"/>
                    </a:p>
                  </a:txBody>
                  <a:tcPr/>
                </a:tc>
                <a:extLst>
                  <a:ext uri="{0D108BD9-81ED-4DB2-BD59-A6C34878D82A}">
                    <a16:rowId xmlns:a16="http://schemas.microsoft.com/office/drawing/2014/main" val="10004"/>
                  </a:ext>
                </a:extLst>
              </a:tr>
              <a:tr h="486601">
                <a:tc>
                  <a:txBody>
                    <a:bodyPr/>
                    <a:lstStyle/>
                    <a:p>
                      <a:r>
                        <a:rPr lang="es-ES" dirty="0"/>
                        <a:t>Fecha de Inicio:</a:t>
                      </a:r>
                      <a:endParaRPr lang="es-BO" dirty="0"/>
                    </a:p>
                  </a:txBody>
                  <a:tcPr/>
                </a:tc>
                <a:tc>
                  <a:txBody>
                    <a:bodyPr/>
                    <a:lstStyle/>
                    <a:p>
                      <a:r>
                        <a:rPr lang="es-BO" sz="1350" kern="1200" dirty="0">
                          <a:solidFill>
                            <a:schemeClr val="dk1"/>
                          </a:solidFill>
                          <a:effectLst/>
                          <a:latin typeface="+mn-lt"/>
                          <a:ea typeface="+mn-ea"/>
                          <a:cs typeface="+mn-cs"/>
                        </a:rPr>
                        <a:t>6 de marzo de 2025</a:t>
                      </a:r>
                      <a:endParaRPr lang="es-BO" dirty="0"/>
                    </a:p>
                  </a:txBody>
                  <a:tcPr/>
                </a:tc>
                <a:extLst>
                  <a:ext uri="{0D108BD9-81ED-4DB2-BD59-A6C34878D82A}">
                    <a16:rowId xmlns:a16="http://schemas.microsoft.com/office/drawing/2014/main" val="10005"/>
                  </a:ext>
                </a:extLst>
              </a:tr>
              <a:tr h="486601">
                <a:tc>
                  <a:txBody>
                    <a:bodyPr/>
                    <a:lstStyle/>
                    <a:p>
                      <a:r>
                        <a:rPr lang="es-ES" dirty="0"/>
                        <a:t>Plazo Contractual:</a:t>
                      </a:r>
                      <a:endParaRPr lang="es-BO" dirty="0"/>
                    </a:p>
                  </a:txBody>
                  <a:tcPr/>
                </a:tc>
                <a:tc>
                  <a:txBody>
                    <a:bodyPr/>
                    <a:lstStyle/>
                    <a:p>
                      <a:r>
                        <a:rPr lang="es-ES" dirty="0"/>
                        <a:t>290 días calendario</a:t>
                      </a:r>
                      <a:endParaRPr lang="es-BO" dirty="0"/>
                    </a:p>
                  </a:txBody>
                  <a:tcPr/>
                </a:tc>
                <a:extLst>
                  <a:ext uri="{0D108BD9-81ED-4DB2-BD59-A6C34878D82A}">
                    <a16:rowId xmlns:a16="http://schemas.microsoft.com/office/drawing/2014/main" val="10006"/>
                  </a:ext>
                </a:extLst>
              </a:tr>
              <a:tr h="600658">
                <a:tc>
                  <a:txBody>
                    <a:bodyPr/>
                    <a:lstStyle/>
                    <a:p>
                      <a:r>
                        <a:rPr lang="es-ES" dirty="0"/>
                        <a:t>Orden de Cambio por Ampliación de plazo:</a:t>
                      </a:r>
                      <a:endParaRPr lang="es-BO" dirty="0"/>
                    </a:p>
                  </a:txBody>
                  <a:tcPr/>
                </a:tc>
                <a:tc>
                  <a:txBody>
                    <a:bodyPr/>
                    <a:lstStyle/>
                    <a:p>
                      <a:r>
                        <a:rPr lang="es-ES" dirty="0"/>
                        <a:t>63 </a:t>
                      </a:r>
                      <a:r>
                        <a:rPr lang="es-BO" sz="1350" kern="1200" dirty="0">
                          <a:solidFill>
                            <a:schemeClr val="dk1"/>
                          </a:solidFill>
                          <a:effectLst/>
                          <a:latin typeface="+mn-lt"/>
                          <a:ea typeface="+mn-ea"/>
                          <a:cs typeface="+mn-cs"/>
                        </a:rPr>
                        <a:t>días calendario</a:t>
                      </a:r>
                      <a:endParaRPr lang="es-BO" dirty="0"/>
                    </a:p>
                  </a:txBody>
                  <a:tcPr/>
                </a:tc>
                <a:extLst>
                  <a:ext uri="{0D108BD9-81ED-4DB2-BD59-A6C34878D82A}">
                    <a16:rowId xmlns:a16="http://schemas.microsoft.com/office/drawing/2014/main" val="10007"/>
                  </a:ext>
                </a:extLst>
              </a:tr>
              <a:tr h="402517">
                <a:tc>
                  <a:txBody>
                    <a:bodyPr/>
                    <a:lstStyle/>
                    <a:p>
                      <a:r>
                        <a:rPr lang="es-ES" dirty="0"/>
                        <a:t>Estado:</a:t>
                      </a:r>
                      <a:endParaRPr lang="es-BO"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a:t>En ejecución</a:t>
                      </a:r>
                      <a:endParaRPr lang="es-BO" dirty="0"/>
                    </a:p>
                  </a:txBody>
                  <a:tcPr/>
                </a:tc>
                <a:extLst>
                  <a:ext uri="{0D108BD9-81ED-4DB2-BD59-A6C34878D82A}">
                    <a16:rowId xmlns:a16="http://schemas.microsoft.com/office/drawing/2014/main" val="10008"/>
                  </a:ext>
                </a:extLst>
              </a:tr>
              <a:tr h="486601">
                <a:tc>
                  <a:txBody>
                    <a:bodyPr/>
                    <a:lstStyle/>
                    <a:p>
                      <a:r>
                        <a:rPr lang="es-ES" dirty="0"/>
                        <a:t>Avance Físico:</a:t>
                      </a:r>
                      <a:endParaRPr lang="es-BO" dirty="0"/>
                    </a:p>
                  </a:txBody>
                  <a:tcPr/>
                </a:tc>
                <a:tc>
                  <a:txBody>
                    <a:bodyPr/>
                    <a:lstStyle/>
                    <a:p>
                      <a:r>
                        <a:rPr lang="es-ES" dirty="0"/>
                        <a:t>44,92%</a:t>
                      </a:r>
                      <a:endParaRPr lang="es-BO" dirty="0"/>
                    </a:p>
                  </a:txBody>
                  <a:tcPr/>
                </a:tc>
                <a:extLst>
                  <a:ext uri="{0D108BD9-81ED-4DB2-BD59-A6C34878D82A}">
                    <a16:rowId xmlns:a16="http://schemas.microsoft.com/office/drawing/2014/main" val="10009"/>
                  </a:ext>
                </a:extLst>
              </a:tr>
            </a:tbl>
          </a:graphicData>
        </a:graphic>
      </p:graphicFrame>
      <p:sp>
        <p:nvSpPr>
          <p:cNvPr id="2" name="Trapecio 14">
            <a:extLst>
              <a:ext uri="{FF2B5EF4-FFF2-40B4-BE49-F238E27FC236}">
                <a16:creationId xmlns:a16="http://schemas.microsoft.com/office/drawing/2014/main" id="{7909C145-063B-137D-CBAE-DAED1BC238AD}"/>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3" name="Rectángulo 2">
            <a:extLst>
              <a:ext uri="{FF2B5EF4-FFF2-40B4-BE49-F238E27FC236}">
                <a16:creationId xmlns:a16="http://schemas.microsoft.com/office/drawing/2014/main" id="{89C365A6-AB51-A5BE-BED1-4F5BA943901D}"/>
              </a:ext>
            </a:extLst>
          </p:cNvPr>
          <p:cNvSpPr/>
          <p:nvPr/>
        </p:nvSpPr>
        <p:spPr>
          <a:xfrm>
            <a:off x="2393508" y="340462"/>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CONVENIO WALDO BALLIVIAN</a:t>
            </a:r>
          </a:p>
        </p:txBody>
      </p:sp>
    </p:spTree>
    <p:extLst>
      <p:ext uri="{BB962C8B-B14F-4D97-AF65-F5344CB8AC3E}">
        <p14:creationId xmlns:p14="http://schemas.microsoft.com/office/powerpoint/2010/main" val="3918670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008382" y="5574854"/>
            <a:ext cx="1281918" cy="9878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2382745519"/>
              </p:ext>
            </p:extLst>
          </p:nvPr>
        </p:nvGraphicFramePr>
        <p:xfrm>
          <a:off x="2273986" y="1493837"/>
          <a:ext cx="6767384" cy="3870326"/>
        </p:xfrm>
        <a:graphic>
          <a:graphicData uri="http://schemas.openxmlformats.org/drawingml/2006/table">
            <a:tbl>
              <a:tblPr firstRow="1" bandRow="1">
                <a:tableStyleId>{5C22544A-7EE6-4342-B048-85BDC9FD1C3A}</a:tableStyleId>
              </a:tblPr>
              <a:tblGrid>
                <a:gridCol w="2742065">
                  <a:extLst>
                    <a:ext uri="{9D8B030D-6E8A-4147-A177-3AD203B41FA5}">
                      <a16:colId xmlns:a16="http://schemas.microsoft.com/office/drawing/2014/main" val="20000"/>
                    </a:ext>
                  </a:extLst>
                </a:gridCol>
                <a:gridCol w="4025319">
                  <a:extLst>
                    <a:ext uri="{9D8B030D-6E8A-4147-A177-3AD203B41FA5}">
                      <a16:colId xmlns:a16="http://schemas.microsoft.com/office/drawing/2014/main" val="20001"/>
                    </a:ext>
                  </a:extLst>
                </a:gridCol>
              </a:tblGrid>
              <a:tr h="730667">
                <a:tc>
                  <a:txBody>
                    <a:bodyPr/>
                    <a:lstStyle/>
                    <a:p>
                      <a:r>
                        <a:rPr lang="es-ES" dirty="0"/>
                        <a:t>Proyecto:</a:t>
                      </a:r>
                      <a:endParaRPr lang="es-BO" dirty="0"/>
                    </a:p>
                  </a:txBody>
                  <a:tcPr/>
                </a:tc>
                <a:tc>
                  <a:txBody>
                    <a:bodyPr/>
                    <a:lstStyle/>
                    <a:p>
                      <a:r>
                        <a:rPr lang="es-BO" sz="1350" b="1" kern="1200" dirty="0">
                          <a:solidFill>
                            <a:schemeClr val="lt1"/>
                          </a:solidFill>
                          <a:effectLst/>
                          <a:latin typeface="+mn-lt"/>
                          <a:ea typeface="+mn-ea"/>
                          <a:cs typeface="+mn-cs"/>
                        </a:rPr>
                        <a:t>“Restauración y </a:t>
                      </a:r>
                      <a:r>
                        <a:rPr lang="es-BO" sz="1350" b="1" kern="1200" dirty="0" err="1">
                          <a:solidFill>
                            <a:schemeClr val="lt1"/>
                          </a:solidFill>
                          <a:effectLst/>
                          <a:latin typeface="+mn-lt"/>
                          <a:ea typeface="+mn-ea"/>
                          <a:cs typeface="+mn-cs"/>
                        </a:rPr>
                        <a:t>Refuncionalización</a:t>
                      </a:r>
                      <a:r>
                        <a:rPr lang="es-BO" sz="1350" b="1" kern="1200" dirty="0">
                          <a:solidFill>
                            <a:schemeClr val="lt1"/>
                          </a:solidFill>
                          <a:effectLst/>
                          <a:latin typeface="+mn-lt"/>
                          <a:ea typeface="+mn-ea"/>
                          <a:cs typeface="+mn-cs"/>
                        </a:rPr>
                        <a:t> como Uso Turístico de la Infraestructura de la Unidad Educativa San Simón de Ayacucho de La Paz”</a:t>
                      </a:r>
                      <a:endParaRPr lang="es-BO" dirty="0"/>
                    </a:p>
                  </a:txBody>
                  <a:tcPr/>
                </a:tc>
                <a:extLst>
                  <a:ext uri="{0D108BD9-81ED-4DB2-BD59-A6C34878D82A}">
                    <a16:rowId xmlns:a16="http://schemas.microsoft.com/office/drawing/2014/main" val="10000"/>
                  </a:ext>
                </a:extLst>
              </a:tr>
              <a:tr h="730667">
                <a:tc>
                  <a:txBody>
                    <a:bodyPr/>
                    <a:lstStyle/>
                    <a:p>
                      <a:r>
                        <a:rPr lang="es-ES" dirty="0"/>
                        <a:t>Entidad: </a:t>
                      </a:r>
                      <a:endParaRPr lang="es-BO" dirty="0"/>
                    </a:p>
                  </a:txBody>
                  <a:tcPr/>
                </a:tc>
                <a:tc>
                  <a:txBody>
                    <a:bodyPr/>
                    <a:lstStyle/>
                    <a:p>
                      <a:r>
                        <a:rPr lang="es-BO" sz="1350" b="1" u="none" kern="1200" dirty="0">
                          <a:solidFill>
                            <a:schemeClr val="dk1"/>
                          </a:solidFill>
                          <a:effectLst/>
                          <a:latin typeface="+mn-lt"/>
                          <a:ea typeface="+mn-ea"/>
                          <a:cs typeface="+mn-cs"/>
                        </a:rPr>
                        <a:t>MINISTERIO DE TURISMO SOSTENIBLE, CULTURAS, FOLKLORE Y GASTRONOMIA </a:t>
                      </a:r>
                      <a:endParaRPr lang="es-BO" u="none" dirty="0"/>
                    </a:p>
                  </a:txBody>
                  <a:tcPr/>
                </a:tc>
                <a:extLst>
                  <a:ext uri="{0D108BD9-81ED-4DB2-BD59-A6C34878D82A}">
                    <a16:rowId xmlns:a16="http://schemas.microsoft.com/office/drawing/2014/main" val="10001"/>
                  </a:ext>
                </a:extLst>
              </a:tr>
              <a:tr h="382357">
                <a:tc>
                  <a:txBody>
                    <a:bodyPr/>
                    <a:lstStyle/>
                    <a:p>
                      <a:r>
                        <a:rPr lang="es-ES" dirty="0"/>
                        <a:t>Entidad  financiadora:</a:t>
                      </a:r>
                      <a:endParaRPr lang="es-BO" dirty="0"/>
                    </a:p>
                  </a:txBody>
                  <a:tcPr/>
                </a:tc>
                <a:tc>
                  <a:txBody>
                    <a:bodyPr/>
                    <a:lstStyle/>
                    <a:p>
                      <a:r>
                        <a:rPr lang="es-BO" sz="1350" kern="1200" dirty="0">
                          <a:solidFill>
                            <a:schemeClr val="dk1"/>
                          </a:solidFill>
                          <a:effectLst/>
                          <a:latin typeface="+mn-lt"/>
                          <a:ea typeface="+mn-ea"/>
                          <a:cs typeface="+mn-cs"/>
                        </a:rPr>
                        <a:t>Banco Interamericano de Desarrollo (BID) </a:t>
                      </a:r>
                      <a:endParaRPr lang="es-BO" dirty="0"/>
                    </a:p>
                  </a:txBody>
                  <a:tcPr/>
                </a:tc>
                <a:extLst>
                  <a:ext uri="{0D108BD9-81ED-4DB2-BD59-A6C34878D82A}">
                    <a16:rowId xmlns:a16="http://schemas.microsoft.com/office/drawing/2014/main" val="10002"/>
                  </a:ext>
                </a:extLst>
              </a:tr>
              <a:tr h="382357">
                <a:tc>
                  <a:txBody>
                    <a:bodyPr/>
                    <a:lstStyle/>
                    <a:p>
                      <a:r>
                        <a:rPr lang="es-ES" dirty="0"/>
                        <a:t>Monto:</a:t>
                      </a:r>
                      <a:endParaRPr lang="es-BO" dirty="0"/>
                    </a:p>
                  </a:txBody>
                  <a:tcPr/>
                </a:tc>
                <a:tc>
                  <a:txBody>
                    <a:bodyPr/>
                    <a:lstStyle/>
                    <a:p>
                      <a:r>
                        <a:rPr lang="es-BO" sz="1350" kern="1200" dirty="0">
                          <a:solidFill>
                            <a:schemeClr val="dk1"/>
                          </a:solidFill>
                          <a:effectLst/>
                          <a:latin typeface="+mn-lt"/>
                          <a:ea typeface="+mn-ea"/>
                          <a:cs typeface="+mn-cs"/>
                        </a:rPr>
                        <a:t>Bs. 3.140.132,36</a:t>
                      </a:r>
                      <a:endParaRPr lang="es-BO" dirty="0"/>
                    </a:p>
                  </a:txBody>
                  <a:tcPr/>
                </a:tc>
                <a:extLst>
                  <a:ext uri="{0D108BD9-81ED-4DB2-BD59-A6C34878D82A}">
                    <a16:rowId xmlns:a16="http://schemas.microsoft.com/office/drawing/2014/main" val="10003"/>
                  </a:ext>
                </a:extLst>
              </a:tr>
              <a:tr h="351040">
                <a:tc>
                  <a:txBody>
                    <a:bodyPr/>
                    <a:lstStyle/>
                    <a:p>
                      <a:r>
                        <a:rPr lang="es-ES" dirty="0"/>
                        <a:t>Fecha de Inicio:</a:t>
                      </a:r>
                      <a:endParaRPr lang="es-BO" dirty="0"/>
                    </a:p>
                  </a:txBody>
                  <a:tcPr/>
                </a:tc>
                <a:tc>
                  <a:txBody>
                    <a:bodyPr/>
                    <a:lstStyle/>
                    <a:p>
                      <a:r>
                        <a:rPr lang="es-ES" dirty="0"/>
                        <a:t>Pendiente</a:t>
                      </a:r>
                      <a:endParaRPr lang="es-BO" dirty="0"/>
                    </a:p>
                  </a:txBody>
                  <a:tcPr/>
                </a:tc>
                <a:extLst>
                  <a:ext uri="{0D108BD9-81ED-4DB2-BD59-A6C34878D82A}">
                    <a16:rowId xmlns:a16="http://schemas.microsoft.com/office/drawing/2014/main" val="10004"/>
                  </a:ext>
                </a:extLst>
              </a:tr>
              <a:tr h="391680">
                <a:tc>
                  <a:txBody>
                    <a:bodyPr/>
                    <a:lstStyle/>
                    <a:p>
                      <a:r>
                        <a:rPr lang="es-ES" dirty="0"/>
                        <a:t>Plazo según EDTP:</a:t>
                      </a:r>
                      <a:endParaRPr lang="es-BO" dirty="0"/>
                    </a:p>
                  </a:txBody>
                  <a:tcPr/>
                </a:tc>
                <a:tc>
                  <a:txBody>
                    <a:bodyPr/>
                    <a:lstStyle/>
                    <a:p>
                      <a:r>
                        <a:rPr lang="es-ES" dirty="0"/>
                        <a:t>165 días calendario</a:t>
                      </a:r>
                      <a:endParaRPr lang="es-BO" dirty="0"/>
                    </a:p>
                  </a:txBody>
                  <a:tcPr/>
                </a:tc>
                <a:extLst>
                  <a:ext uri="{0D108BD9-81ED-4DB2-BD59-A6C34878D82A}">
                    <a16:rowId xmlns:a16="http://schemas.microsoft.com/office/drawing/2014/main" val="10005"/>
                  </a:ext>
                </a:extLst>
              </a:tr>
              <a:tr h="368300">
                <a:tc>
                  <a:txBody>
                    <a:bodyPr/>
                    <a:lstStyle/>
                    <a:p>
                      <a:r>
                        <a:rPr lang="es-ES" dirty="0"/>
                        <a:t>Estado:</a:t>
                      </a:r>
                      <a:endParaRPr lang="es-BO"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a:t>En trámite administrativo</a:t>
                      </a:r>
                      <a:endParaRPr lang="es-BO" dirty="0"/>
                    </a:p>
                  </a:txBody>
                  <a:tcPr/>
                </a:tc>
                <a:extLst>
                  <a:ext uri="{0D108BD9-81ED-4DB2-BD59-A6C34878D82A}">
                    <a16:rowId xmlns:a16="http://schemas.microsoft.com/office/drawing/2014/main" val="10006"/>
                  </a:ext>
                </a:extLst>
              </a:tr>
              <a:tr h="518538">
                <a:tc>
                  <a:txBody>
                    <a:bodyPr/>
                    <a:lstStyle/>
                    <a:p>
                      <a:r>
                        <a:rPr lang="es-ES" dirty="0"/>
                        <a:t>Avance :</a:t>
                      </a:r>
                      <a:endParaRPr lang="es-BO" dirty="0"/>
                    </a:p>
                  </a:txBody>
                  <a:tcPr/>
                </a:tc>
                <a:tc>
                  <a:txBody>
                    <a:bodyPr/>
                    <a:lstStyle/>
                    <a:p>
                      <a:r>
                        <a:rPr lang="es-ES" dirty="0"/>
                        <a:t>Etapa de pre inversión (ITCP,</a:t>
                      </a:r>
                      <a:r>
                        <a:rPr lang="es-ES" baseline="0" dirty="0"/>
                        <a:t> EDTP)</a:t>
                      </a:r>
                      <a:endParaRPr lang="es-BO" dirty="0"/>
                    </a:p>
                  </a:txBody>
                  <a:tcPr/>
                </a:tc>
                <a:extLst>
                  <a:ext uri="{0D108BD9-81ED-4DB2-BD59-A6C34878D82A}">
                    <a16:rowId xmlns:a16="http://schemas.microsoft.com/office/drawing/2014/main" val="10007"/>
                  </a:ext>
                </a:extLst>
              </a:tr>
            </a:tbl>
          </a:graphicData>
        </a:graphic>
      </p:graphicFrame>
      <p:sp>
        <p:nvSpPr>
          <p:cNvPr id="2" name="Trapecio 14">
            <a:extLst>
              <a:ext uri="{FF2B5EF4-FFF2-40B4-BE49-F238E27FC236}">
                <a16:creationId xmlns:a16="http://schemas.microsoft.com/office/drawing/2014/main" id="{36F7BBB4-E70D-00C0-F653-54FF4E0DF21A}"/>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3" name="Rectángulo 2">
            <a:extLst>
              <a:ext uri="{FF2B5EF4-FFF2-40B4-BE49-F238E27FC236}">
                <a16:creationId xmlns:a16="http://schemas.microsoft.com/office/drawing/2014/main" id="{1C27EE08-AD2A-01DE-3000-1C12F3ACADF1}"/>
              </a:ext>
            </a:extLst>
          </p:cNvPr>
          <p:cNvSpPr/>
          <p:nvPr/>
        </p:nvSpPr>
        <p:spPr>
          <a:xfrm>
            <a:off x="2876108" y="295254"/>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CONVENIO SAN SIMON DE AYACUCHO</a:t>
            </a:r>
          </a:p>
        </p:txBody>
      </p:sp>
      <p:pic>
        <p:nvPicPr>
          <p:cNvPr id="4" name="Picture 36">
            <a:extLst>
              <a:ext uri="{FF2B5EF4-FFF2-40B4-BE49-F238E27FC236}">
                <a16:creationId xmlns:a16="http://schemas.microsoft.com/office/drawing/2014/main" id="{CD8C5DE5-7010-873A-057A-B618E3362064}"/>
              </a:ext>
            </a:extLst>
          </p:cNvPr>
          <p:cNvPicPr>
            <a:picLocks noChangeAspect="1"/>
          </p:cNvPicPr>
          <p:nvPr/>
        </p:nvPicPr>
        <p:blipFill>
          <a:blip r:embed="rId3"/>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1042496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046890" y="5553136"/>
            <a:ext cx="1432341" cy="11038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3319903576"/>
              </p:ext>
            </p:extLst>
          </p:nvPr>
        </p:nvGraphicFramePr>
        <p:xfrm>
          <a:off x="1614468" y="1304864"/>
          <a:ext cx="6767384" cy="4248272"/>
        </p:xfrm>
        <a:graphic>
          <a:graphicData uri="http://schemas.openxmlformats.org/drawingml/2006/table">
            <a:tbl>
              <a:tblPr firstRow="1" bandRow="1">
                <a:tableStyleId>{5C22544A-7EE6-4342-B048-85BDC9FD1C3A}</a:tableStyleId>
              </a:tblPr>
              <a:tblGrid>
                <a:gridCol w="2742065">
                  <a:extLst>
                    <a:ext uri="{9D8B030D-6E8A-4147-A177-3AD203B41FA5}">
                      <a16:colId xmlns:a16="http://schemas.microsoft.com/office/drawing/2014/main" val="20000"/>
                    </a:ext>
                  </a:extLst>
                </a:gridCol>
                <a:gridCol w="4025319">
                  <a:extLst>
                    <a:ext uri="{9D8B030D-6E8A-4147-A177-3AD203B41FA5}">
                      <a16:colId xmlns:a16="http://schemas.microsoft.com/office/drawing/2014/main" val="20001"/>
                    </a:ext>
                  </a:extLst>
                </a:gridCol>
              </a:tblGrid>
              <a:tr h="776613">
                <a:tc>
                  <a:txBody>
                    <a:bodyPr/>
                    <a:lstStyle/>
                    <a:p>
                      <a:r>
                        <a:rPr lang="es-ES" dirty="0"/>
                        <a:t>Objetivo:</a:t>
                      </a:r>
                      <a:endParaRPr lang="es-BO" dirty="0"/>
                    </a:p>
                  </a:txBody>
                  <a:tcPr/>
                </a:tc>
                <a:tc>
                  <a:txBody>
                    <a:bodyPr/>
                    <a:lstStyle/>
                    <a:p>
                      <a:r>
                        <a:rPr lang="es-ES" dirty="0"/>
                        <a:t>La atención</a:t>
                      </a:r>
                      <a:r>
                        <a:rPr lang="es-ES" baseline="0" dirty="0"/>
                        <a:t> oportuna de las </a:t>
                      </a:r>
                      <a:r>
                        <a:rPr lang="es-BO" sz="1350" b="1" kern="1200" dirty="0">
                          <a:solidFill>
                            <a:schemeClr val="lt1"/>
                          </a:solidFill>
                          <a:effectLst/>
                          <a:latin typeface="+mn-lt"/>
                          <a:ea typeface="+mn-ea"/>
                          <a:cs typeface="+mn-cs"/>
                        </a:rPr>
                        <a:t>necesidades de mantenimiento preventivo y correctivo en las unidades educativas</a:t>
                      </a:r>
                      <a:r>
                        <a:rPr lang="es-ES" baseline="0" dirty="0"/>
                        <a:t> </a:t>
                      </a:r>
                      <a:endParaRPr lang="es-BO" dirty="0"/>
                    </a:p>
                  </a:txBody>
                  <a:tcPr/>
                </a:tc>
                <a:extLst>
                  <a:ext uri="{0D108BD9-81ED-4DB2-BD59-A6C34878D82A}">
                    <a16:rowId xmlns:a16="http://schemas.microsoft.com/office/drawing/2014/main" val="10000"/>
                  </a:ext>
                </a:extLst>
              </a:tr>
              <a:tr h="647474">
                <a:tc>
                  <a:txBody>
                    <a:bodyPr/>
                    <a:lstStyle/>
                    <a:p>
                      <a:r>
                        <a:rPr lang="es-ES" dirty="0"/>
                        <a:t>Área de coordinación: </a:t>
                      </a:r>
                      <a:endParaRPr lang="es-BO" dirty="0"/>
                    </a:p>
                  </a:txBody>
                  <a:tcPr/>
                </a:tc>
                <a:tc>
                  <a:txBody>
                    <a:bodyPr/>
                    <a:lstStyle/>
                    <a:p>
                      <a:r>
                        <a:rPr lang="es-ES" u="none" dirty="0"/>
                        <a:t>UNIDAD</a:t>
                      </a:r>
                      <a:r>
                        <a:rPr lang="es-ES" u="none" baseline="0" dirty="0"/>
                        <a:t> DE MANTENIMIENTO </a:t>
                      </a:r>
                      <a:r>
                        <a:rPr lang="es-BO" sz="1350" kern="1200" dirty="0">
                          <a:solidFill>
                            <a:schemeClr val="dk1"/>
                          </a:solidFill>
                          <a:effectLst/>
                          <a:latin typeface="+mn-lt"/>
                          <a:ea typeface="+mn-ea"/>
                          <a:cs typeface="+mn-cs"/>
                        </a:rPr>
                        <a:t>Y RESPUESTA INMEDIATA (UMRI) </a:t>
                      </a:r>
                      <a:endParaRPr lang="es-BO" u="none" dirty="0"/>
                    </a:p>
                  </a:txBody>
                  <a:tcPr/>
                </a:tc>
                <a:extLst>
                  <a:ext uri="{0D108BD9-81ED-4DB2-BD59-A6C34878D82A}">
                    <a16:rowId xmlns:a16="http://schemas.microsoft.com/office/drawing/2014/main" val="10001"/>
                  </a:ext>
                </a:extLst>
              </a:tr>
              <a:tr h="2754978">
                <a:tc>
                  <a:txBody>
                    <a:bodyPr/>
                    <a:lstStyle/>
                    <a:p>
                      <a:r>
                        <a:rPr lang="es-ES" dirty="0"/>
                        <a:t>Cobertura:</a:t>
                      </a:r>
                      <a:endParaRPr lang="es-BO" dirty="0"/>
                    </a:p>
                  </a:txBody>
                  <a:tcPr/>
                </a:tc>
                <a:tc>
                  <a:txBody>
                    <a:bodyPr/>
                    <a:lstStyle/>
                    <a:p>
                      <a:r>
                        <a:rPr lang="es-ES" dirty="0" err="1"/>
                        <a:t>Subalcaldia</a:t>
                      </a:r>
                      <a:r>
                        <a:rPr lang="es-ES" baseline="0" dirty="0"/>
                        <a:t> </a:t>
                      </a:r>
                      <a:r>
                        <a:rPr lang="es-ES" baseline="0" dirty="0" err="1"/>
                        <a:t>Macrodistrito</a:t>
                      </a:r>
                      <a:r>
                        <a:rPr lang="es-ES" baseline="0" dirty="0"/>
                        <a:t> Sur</a:t>
                      </a:r>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Periférica</a:t>
                      </a:r>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a:t>
                      </a:r>
                      <a:r>
                        <a:rPr lang="es-ES" baseline="0" dirty="0" err="1"/>
                        <a:t>Cotahuma</a:t>
                      </a:r>
                      <a:endParaRPr lang="es-E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San Antonio</a:t>
                      </a:r>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Centro</a:t>
                      </a:r>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Max Paredes</a:t>
                      </a:r>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a:t>
                      </a:r>
                      <a:r>
                        <a:rPr lang="es-ES" baseline="0" dirty="0" err="1"/>
                        <a:t>Zongo</a:t>
                      </a:r>
                      <a:endParaRPr lang="es-E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a:t>
                      </a:r>
                      <a:r>
                        <a:rPr lang="es-ES" baseline="0" dirty="0" err="1"/>
                        <a:t>Macrodistrito</a:t>
                      </a:r>
                      <a:r>
                        <a:rPr lang="es-ES" baseline="0" dirty="0"/>
                        <a:t> </a:t>
                      </a:r>
                      <a:r>
                        <a:rPr lang="es-ES" baseline="0" dirty="0" err="1"/>
                        <a:t>Hamnpaturi</a:t>
                      </a:r>
                      <a:endParaRPr lang="es-E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s-ES" dirty="0" err="1"/>
                        <a:t>Subalcaldia</a:t>
                      </a:r>
                      <a:r>
                        <a:rPr lang="es-ES" baseline="0" dirty="0"/>
                        <a:t> Macrodistrito </a:t>
                      </a:r>
                      <a:r>
                        <a:rPr lang="es-ES" baseline="0" dirty="0" err="1"/>
                        <a:t>Mallasa</a:t>
                      </a:r>
                      <a:endParaRPr lang="es-ES" baseline="0" dirty="0"/>
                    </a:p>
                  </a:txBody>
                  <a:tcPr/>
                </a:tc>
                <a:extLst>
                  <a:ext uri="{0D108BD9-81ED-4DB2-BD59-A6C34878D82A}">
                    <a16:rowId xmlns:a16="http://schemas.microsoft.com/office/drawing/2014/main" val="10002"/>
                  </a:ext>
                </a:extLst>
              </a:tr>
            </a:tbl>
          </a:graphicData>
        </a:graphic>
      </p:graphicFrame>
      <p:sp>
        <p:nvSpPr>
          <p:cNvPr id="2" name="Trapecio 14">
            <a:extLst>
              <a:ext uri="{FF2B5EF4-FFF2-40B4-BE49-F238E27FC236}">
                <a16:creationId xmlns:a16="http://schemas.microsoft.com/office/drawing/2014/main" id="{E8CCE920-F882-72E8-841B-D939F6F27EB0}"/>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3" name="Rectángulo 2">
            <a:extLst>
              <a:ext uri="{FF2B5EF4-FFF2-40B4-BE49-F238E27FC236}">
                <a16:creationId xmlns:a16="http://schemas.microsoft.com/office/drawing/2014/main" id="{A02A39E6-031D-9AF8-B727-872D369D06E0}"/>
              </a:ext>
            </a:extLst>
          </p:cNvPr>
          <p:cNvSpPr/>
          <p:nvPr/>
        </p:nvSpPr>
        <p:spPr>
          <a:xfrm>
            <a:off x="1614468" y="15021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COORDINACION CON SUBALCALDIAS</a:t>
            </a:r>
          </a:p>
        </p:txBody>
      </p:sp>
      <p:pic>
        <p:nvPicPr>
          <p:cNvPr id="4" name="Picture 36">
            <a:extLst>
              <a:ext uri="{FF2B5EF4-FFF2-40B4-BE49-F238E27FC236}">
                <a16:creationId xmlns:a16="http://schemas.microsoft.com/office/drawing/2014/main" id="{4DE068BA-DFAA-10F1-DB6A-1B629A8E8D91}"/>
              </a:ext>
            </a:extLst>
          </p:cNvPr>
          <p:cNvPicPr>
            <a:picLocks noChangeAspect="1"/>
          </p:cNvPicPr>
          <p:nvPr/>
        </p:nvPicPr>
        <p:blipFill>
          <a:blip r:embed="rId3"/>
          <a:srcRect t="310" b="34111"/>
          <a:stretch>
            <a:fillRect/>
          </a:stretch>
        </p:blipFill>
        <p:spPr>
          <a:xfrm rot="963002">
            <a:off x="-1957933" y="5123700"/>
            <a:ext cx="8000927" cy="4232434"/>
          </a:xfrm>
          <a:prstGeom prst="rect">
            <a:avLst/>
          </a:prstGeom>
        </p:spPr>
      </p:pic>
    </p:spTree>
    <p:extLst>
      <p:ext uri="{BB962C8B-B14F-4D97-AF65-F5344CB8AC3E}">
        <p14:creationId xmlns:p14="http://schemas.microsoft.com/office/powerpoint/2010/main" val="4280840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9901099" y="5598067"/>
            <a:ext cx="1440001" cy="1109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nvGraphicFramePr>
        <p:xfrm>
          <a:off x="2290901" y="1187247"/>
          <a:ext cx="7594504" cy="4829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36">
            <a:extLst>
              <a:ext uri="{FF2B5EF4-FFF2-40B4-BE49-F238E27FC236}">
                <a16:creationId xmlns:a16="http://schemas.microsoft.com/office/drawing/2014/main" id="{C66C2714-6338-EA60-B577-95B69811FAB5}"/>
              </a:ext>
            </a:extLst>
          </p:cNvPr>
          <p:cNvPicPr>
            <a:picLocks noChangeAspect="1"/>
          </p:cNvPicPr>
          <p:nvPr/>
        </p:nvPicPr>
        <p:blipFill>
          <a:blip r:embed="rId8"/>
          <a:srcRect t="310" b="34111"/>
          <a:stretch>
            <a:fillRect/>
          </a:stretch>
        </p:blipFill>
        <p:spPr>
          <a:xfrm rot="963002">
            <a:off x="-1957933" y="5123700"/>
            <a:ext cx="8000927" cy="4232434"/>
          </a:xfrm>
          <a:prstGeom prst="rect">
            <a:avLst/>
          </a:prstGeom>
        </p:spPr>
      </p:pic>
      <p:sp>
        <p:nvSpPr>
          <p:cNvPr id="3" name="Trapecio 14">
            <a:extLst>
              <a:ext uri="{FF2B5EF4-FFF2-40B4-BE49-F238E27FC236}">
                <a16:creationId xmlns:a16="http://schemas.microsoft.com/office/drawing/2014/main" id="{02D442A4-E5D5-A4F1-DCED-1D5C85832929}"/>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4" name="Rectángulo 3">
            <a:extLst>
              <a:ext uri="{FF2B5EF4-FFF2-40B4-BE49-F238E27FC236}">
                <a16:creationId xmlns:a16="http://schemas.microsoft.com/office/drawing/2014/main" id="{6C2E6D7A-A0B8-6319-96B5-C344B9DB5C21}"/>
              </a:ext>
            </a:extLst>
          </p:cNvPr>
          <p:cNvSpPr/>
          <p:nvPr/>
        </p:nvSpPr>
        <p:spPr>
          <a:xfrm>
            <a:off x="1614468" y="150216"/>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GESTION OPERATIVA</a:t>
            </a:r>
          </a:p>
        </p:txBody>
      </p:sp>
    </p:spTree>
    <p:extLst>
      <p:ext uri="{BB962C8B-B14F-4D97-AF65-F5344CB8AC3E}">
        <p14:creationId xmlns:p14="http://schemas.microsoft.com/office/powerpoint/2010/main" val="3849311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cerca de – Tecnologías – GOBIERNO AUTÓNOMO MUNICIPAL DE LA PA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17" t="15175" r="42620" b="20046"/>
          <a:stretch>
            <a:fillRect/>
          </a:stretch>
        </p:blipFill>
        <p:spPr bwMode="auto">
          <a:xfrm>
            <a:off x="10204834" y="5460921"/>
            <a:ext cx="1463944" cy="1128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nvGraphicFramePr>
        <p:xfrm>
          <a:off x="2290901" y="1187247"/>
          <a:ext cx="7594504" cy="4829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36">
            <a:extLst>
              <a:ext uri="{FF2B5EF4-FFF2-40B4-BE49-F238E27FC236}">
                <a16:creationId xmlns:a16="http://schemas.microsoft.com/office/drawing/2014/main" id="{D5416BA4-F9F9-201E-304C-53460898940C}"/>
              </a:ext>
            </a:extLst>
          </p:cNvPr>
          <p:cNvPicPr>
            <a:picLocks noChangeAspect="1"/>
          </p:cNvPicPr>
          <p:nvPr/>
        </p:nvPicPr>
        <p:blipFill>
          <a:blip r:embed="rId8"/>
          <a:srcRect t="310" b="34111"/>
          <a:stretch>
            <a:fillRect/>
          </a:stretch>
        </p:blipFill>
        <p:spPr>
          <a:xfrm rot="963002">
            <a:off x="-1957933" y="5123700"/>
            <a:ext cx="8000927" cy="4232434"/>
          </a:xfrm>
          <a:prstGeom prst="rect">
            <a:avLst/>
          </a:prstGeom>
        </p:spPr>
      </p:pic>
      <p:sp>
        <p:nvSpPr>
          <p:cNvPr id="3" name="Trapecio 14">
            <a:extLst>
              <a:ext uri="{FF2B5EF4-FFF2-40B4-BE49-F238E27FC236}">
                <a16:creationId xmlns:a16="http://schemas.microsoft.com/office/drawing/2014/main" id="{49C4881D-677B-C503-2A3B-BA8FFB6B210D}"/>
              </a:ext>
            </a:extLst>
          </p:cNvPr>
          <p:cNvSpPr/>
          <p:nvPr/>
        </p:nvSpPr>
        <p:spPr>
          <a:xfrm>
            <a:off x="1971472" y="-10261"/>
            <a:ext cx="10220528" cy="1971370"/>
          </a:xfrm>
          <a:custGeom>
            <a:avLst/>
            <a:gdLst>
              <a:gd name="connsiteX0" fmla="*/ 0 w 9529791"/>
              <a:gd name="connsiteY0" fmla="*/ 1912377 h 1912377"/>
              <a:gd name="connsiteX1" fmla="*/ 478094 w 9529791"/>
              <a:gd name="connsiteY1" fmla="*/ 0 h 1912377"/>
              <a:gd name="connsiteX2" fmla="*/ 9051697 w 9529791"/>
              <a:gd name="connsiteY2" fmla="*/ 0 h 1912377"/>
              <a:gd name="connsiteX3" fmla="*/ 9529791 w 9529791"/>
              <a:gd name="connsiteY3" fmla="*/ 1912377 h 1912377"/>
              <a:gd name="connsiteX4" fmla="*/ 0 w 9529791"/>
              <a:gd name="connsiteY4" fmla="*/ 1912377 h 1912377"/>
              <a:gd name="connsiteX0-1" fmla="*/ 0 w 9529791"/>
              <a:gd name="connsiteY0-2" fmla="*/ 1922209 h 1922209"/>
              <a:gd name="connsiteX1-3" fmla="*/ 478094 w 9529791"/>
              <a:gd name="connsiteY1-4" fmla="*/ 9832 h 1922209"/>
              <a:gd name="connsiteX2-5" fmla="*/ 9474484 w 9529791"/>
              <a:gd name="connsiteY2-6" fmla="*/ 0 h 1922209"/>
              <a:gd name="connsiteX3-7" fmla="*/ 9529791 w 9529791"/>
              <a:gd name="connsiteY3-8" fmla="*/ 1922209 h 1922209"/>
              <a:gd name="connsiteX4-9" fmla="*/ 0 w 9529791"/>
              <a:gd name="connsiteY4-10" fmla="*/ 1922209 h 1922209"/>
              <a:gd name="connsiteX0-11" fmla="*/ 0 w 10080398"/>
              <a:gd name="connsiteY0-12" fmla="*/ 398209 h 1922209"/>
              <a:gd name="connsiteX1-13" fmla="*/ 1028701 w 10080398"/>
              <a:gd name="connsiteY1-14" fmla="*/ 9832 h 1922209"/>
              <a:gd name="connsiteX2-15" fmla="*/ 10025091 w 10080398"/>
              <a:gd name="connsiteY2-16" fmla="*/ 0 h 1922209"/>
              <a:gd name="connsiteX3-17" fmla="*/ 10080398 w 10080398"/>
              <a:gd name="connsiteY3-18" fmla="*/ 1922209 h 1922209"/>
              <a:gd name="connsiteX4-19" fmla="*/ 0 w 10080398"/>
              <a:gd name="connsiteY4-20" fmla="*/ 398209 h 1922209"/>
              <a:gd name="connsiteX0-21" fmla="*/ 0 w 10080398"/>
              <a:gd name="connsiteY0-22" fmla="*/ 585022 h 2109022"/>
              <a:gd name="connsiteX1-23" fmla="*/ 212624 w 10080398"/>
              <a:gd name="connsiteY1-24" fmla="*/ 0 h 2109022"/>
              <a:gd name="connsiteX2-25" fmla="*/ 10025091 w 10080398"/>
              <a:gd name="connsiteY2-26" fmla="*/ 186813 h 2109022"/>
              <a:gd name="connsiteX3-27" fmla="*/ 10080398 w 10080398"/>
              <a:gd name="connsiteY3-28" fmla="*/ 2109022 h 2109022"/>
              <a:gd name="connsiteX4-29" fmla="*/ 0 w 10080398"/>
              <a:gd name="connsiteY4-30" fmla="*/ 585022 h 2109022"/>
              <a:gd name="connsiteX0-31" fmla="*/ 0 w 10080398"/>
              <a:gd name="connsiteY0-32" fmla="*/ 585022 h 2109022"/>
              <a:gd name="connsiteX1-33" fmla="*/ 212624 w 10080398"/>
              <a:gd name="connsiteY1-34" fmla="*/ 0 h 2109022"/>
              <a:gd name="connsiteX2-35" fmla="*/ 9975930 w 10080398"/>
              <a:gd name="connsiteY2-36" fmla="*/ 550607 h 2109022"/>
              <a:gd name="connsiteX3-37" fmla="*/ 10080398 w 10080398"/>
              <a:gd name="connsiteY3-38" fmla="*/ 2109022 h 2109022"/>
              <a:gd name="connsiteX4-39" fmla="*/ 0 w 10080398"/>
              <a:gd name="connsiteY4-40" fmla="*/ 585022 h 2109022"/>
              <a:gd name="connsiteX0-41" fmla="*/ 0 w 10080398"/>
              <a:gd name="connsiteY0-42" fmla="*/ 585022 h 2109022"/>
              <a:gd name="connsiteX1-43" fmla="*/ 212624 w 10080398"/>
              <a:gd name="connsiteY1-44" fmla="*/ 0 h 2109022"/>
              <a:gd name="connsiteX2-45" fmla="*/ 9926769 w 10080398"/>
              <a:gd name="connsiteY2-46" fmla="*/ 226142 h 2109022"/>
              <a:gd name="connsiteX3-47" fmla="*/ 10080398 w 10080398"/>
              <a:gd name="connsiteY3-48" fmla="*/ 2109022 h 2109022"/>
              <a:gd name="connsiteX4-49" fmla="*/ 0 w 10080398"/>
              <a:gd name="connsiteY4-50" fmla="*/ 585022 h 2109022"/>
              <a:gd name="connsiteX0-51" fmla="*/ 0 w 10080398"/>
              <a:gd name="connsiteY0-52" fmla="*/ 358880 h 1882880"/>
              <a:gd name="connsiteX1-53" fmla="*/ 104469 w 10080398"/>
              <a:gd name="connsiteY1-54" fmla="*/ 0 h 1882880"/>
              <a:gd name="connsiteX2-55" fmla="*/ 9926769 w 10080398"/>
              <a:gd name="connsiteY2-56" fmla="*/ 0 h 1882880"/>
              <a:gd name="connsiteX3-57" fmla="*/ 10080398 w 10080398"/>
              <a:gd name="connsiteY3-58" fmla="*/ 1882880 h 1882880"/>
              <a:gd name="connsiteX4-59" fmla="*/ 0 w 10080398"/>
              <a:gd name="connsiteY4-60" fmla="*/ 358880 h 1882880"/>
              <a:gd name="connsiteX0-61" fmla="*/ 0 w 10080398"/>
              <a:gd name="connsiteY0-62" fmla="*/ 358880 h 1882880"/>
              <a:gd name="connsiteX1-63" fmla="*/ 84805 w 10080398"/>
              <a:gd name="connsiteY1-64" fmla="*/ 88491 h 1882880"/>
              <a:gd name="connsiteX2-65" fmla="*/ 9926769 w 10080398"/>
              <a:gd name="connsiteY2-66" fmla="*/ 0 h 1882880"/>
              <a:gd name="connsiteX3-67" fmla="*/ 10080398 w 10080398"/>
              <a:gd name="connsiteY3-68" fmla="*/ 1882880 h 1882880"/>
              <a:gd name="connsiteX4-69" fmla="*/ 0 w 10080398"/>
              <a:gd name="connsiteY4-70" fmla="*/ 358880 h 1882880"/>
              <a:gd name="connsiteX0-71" fmla="*/ 0 w 10080398"/>
              <a:gd name="connsiteY0-72" fmla="*/ 368712 h 1892712"/>
              <a:gd name="connsiteX1-73" fmla="*/ 104469 w 10080398"/>
              <a:gd name="connsiteY1-74" fmla="*/ 0 h 1892712"/>
              <a:gd name="connsiteX2-75" fmla="*/ 9926769 w 10080398"/>
              <a:gd name="connsiteY2-76" fmla="*/ 9832 h 1892712"/>
              <a:gd name="connsiteX3-77" fmla="*/ 10080398 w 10080398"/>
              <a:gd name="connsiteY3-78" fmla="*/ 1892712 h 1892712"/>
              <a:gd name="connsiteX4-79" fmla="*/ 0 w 10080398"/>
              <a:gd name="connsiteY4-80" fmla="*/ 368712 h 1892712"/>
              <a:gd name="connsiteX0-81" fmla="*/ 0 w 9926769"/>
              <a:gd name="connsiteY0-82" fmla="*/ 368712 h 1971370"/>
              <a:gd name="connsiteX1-83" fmla="*/ 104469 w 9926769"/>
              <a:gd name="connsiteY1-84" fmla="*/ 0 h 1971370"/>
              <a:gd name="connsiteX2-85" fmla="*/ 9926769 w 9926769"/>
              <a:gd name="connsiteY2-86" fmla="*/ 9832 h 1971370"/>
              <a:gd name="connsiteX3-87" fmla="*/ 9913250 w 9926769"/>
              <a:gd name="connsiteY3-88" fmla="*/ 1971370 h 1971370"/>
              <a:gd name="connsiteX4-89" fmla="*/ 0 w 9926769"/>
              <a:gd name="connsiteY4-90" fmla="*/ 368712 h 19713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926769" h="1971370">
                <a:moveTo>
                  <a:pt x="0" y="368712"/>
                </a:moveTo>
                <a:lnTo>
                  <a:pt x="104469" y="0"/>
                </a:lnTo>
                <a:lnTo>
                  <a:pt x="9926769" y="9832"/>
                </a:lnTo>
                <a:cubicBezTo>
                  <a:pt x="9922263" y="663678"/>
                  <a:pt x="9917756" y="1317524"/>
                  <a:pt x="9913250" y="1971370"/>
                </a:cubicBezTo>
                <a:lnTo>
                  <a:pt x="0" y="368712"/>
                </a:lnTo>
                <a:close/>
              </a:path>
            </a:pathLst>
          </a:cu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4" name="Rectángulo 3">
            <a:extLst>
              <a:ext uri="{FF2B5EF4-FFF2-40B4-BE49-F238E27FC236}">
                <a16:creationId xmlns:a16="http://schemas.microsoft.com/office/drawing/2014/main" id="{00C8CF7D-21CB-329A-1FE7-91215EAFFFB8}"/>
              </a:ext>
            </a:extLst>
          </p:cNvPr>
          <p:cNvSpPr/>
          <p:nvPr/>
        </p:nvSpPr>
        <p:spPr>
          <a:xfrm>
            <a:off x="2653248" y="268911"/>
            <a:ext cx="8800314" cy="492443"/>
          </a:xfrm>
          <a:prstGeom prst="rect">
            <a:avLst/>
          </a:prstGeom>
        </p:spPr>
        <p:txBody>
          <a:bodyPr wrap="square">
            <a:spAutoFit/>
          </a:bodyPr>
          <a:lstStyle/>
          <a:p>
            <a:pPr algn="r"/>
            <a:r>
              <a:rPr lang="es-ES" sz="2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Black" panose="020B0A04020102020204" pitchFamily="34" charset="0"/>
              </a:rPr>
              <a:t>IMPACTO GENERAL</a:t>
            </a:r>
          </a:p>
        </p:txBody>
      </p:sp>
    </p:spTree>
    <p:extLst>
      <p:ext uri="{BB962C8B-B14F-4D97-AF65-F5344CB8AC3E}">
        <p14:creationId xmlns:p14="http://schemas.microsoft.com/office/powerpoint/2010/main" val="211995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2430780" cy="6858000"/>
          </a:xfrm>
          <a:prstGeom prst="rect">
            <a:avLst/>
          </a:prstGeom>
        </p:spPr>
      </p:pic>
      <p:sp>
        <p:nvSpPr>
          <p:cNvPr id="4" name="Rectángulo 3"/>
          <p:cNvSpPr/>
          <p:nvPr/>
        </p:nvSpPr>
        <p:spPr>
          <a:xfrm>
            <a:off x="6403370" y="3398108"/>
            <a:ext cx="5788630" cy="646331"/>
          </a:xfrm>
          <a:prstGeom prst="rect">
            <a:avLst/>
          </a:prstGeom>
        </p:spPr>
        <p:txBody>
          <a:bodyPr wrap="square">
            <a:spAutoFit/>
          </a:bodyPr>
          <a:lstStyle/>
          <a:p>
            <a:r>
              <a:rPr lang="es-ES" sz="3600" b="1" dirty="0"/>
              <a:t>ÁREA SOPORTE TÉCNICO</a:t>
            </a:r>
            <a:endParaRPr lang="es-BO" sz="3600" dirty="0"/>
          </a:p>
        </p:txBody>
      </p:sp>
      <p:pic>
        <p:nvPicPr>
          <p:cNvPr id="6"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7596280" y="220573"/>
            <a:ext cx="2515667" cy="1053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2430780" cy="6858000"/>
          </a:xfrm>
          <a:prstGeom prst="rect">
            <a:avLst/>
          </a:prstGeom>
        </p:spPr>
      </p:pic>
      <p:sp>
        <p:nvSpPr>
          <p:cNvPr id="2" name="Título 1"/>
          <p:cNvSpPr>
            <a:spLocks noGrp="1"/>
          </p:cNvSpPr>
          <p:nvPr>
            <p:ph type="title"/>
          </p:nvPr>
        </p:nvSpPr>
        <p:spPr>
          <a:xfrm>
            <a:off x="2430780" y="433493"/>
            <a:ext cx="6535420" cy="1325563"/>
          </a:xfrm>
        </p:spPr>
        <p:txBody>
          <a:bodyPr/>
          <a:lstStyle/>
          <a:p>
            <a:r>
              <a:rPr lang="es-BO" b="1" dirty="0"/>
              <a:t>OBJETIVO PRINCIPAL.</a:t>
            </a:r>
            <a:r>
              <a:rPr lang="es-BO" dirty="0"/>
              <a:t/>
            </a:r>
            <a:br>
              <a:rPr lang="es-BO" dirty="0"/>
            </a:br>
            <a:endParaRPr lang="es-BO" dirty="0"/>
          </a:p>
        </p:txBody>
      </p:sp>
      <p:sp>
        <p:nvSpPr>
          <p:cNvPr id="3" name="Marcador de contenido 2"/>
          <p:cNvSpPr>
            <a:spLocks noGrp="1"/>
          </p:cNvSpPr>
          <p:nvPr>
            <p:ph idx="1"/>
          </p:nvPr>
        </p:nvSpPr>
        <p:spPr>
          <a:xfrm>
            <a:off x="2430780" y="1825625"/>
            <a:ext cx="8923020" cy="4351338"/>
          </a:xfrm>
        </p:spPr>
        <p:txBody>
          <a:bodyPr>
            <a:normAutofit fontScale="70000" lnSpcReduction="20000"/>
          </a:bodyPr>
          <a:lstStyle/>
          <a:p>
            <a:pPr lvl="0" algn="just"/>
            <a:r>
              <a:rPr lang="es-BO" b="1" dirty="0"/>
              <a:t>Fortalecer la seguridad en las unidades educativas</a:t>
            </a:r>
            <a:r>
              <a:rPr lang="es-BO" dirty="0"/>
              <a:t>: mediante la instalación y mantenimiento de Sistemas de Circuito Cerrado (</a:t>
            </a:r>
            <a:r>
              <a:rPr lang="es-BO" dirty="0" err="1"/>
              <a:t>CCTV</a:t>
            </a:r>
            <a:r>
              <a:rPr lang="es-BO" dirty="0"/>
              <a:t>), creando entornos de aprendizaje seguros para estudiantes y docentes en diferentes Unidades Educativas.</a:t>
            </a:r>
          </a:p>
          <a:p>
            <a:pPr lvl="0" algn="just"/>
            <a:r>
              <a:rPr lang="es-BO" b="1" dirty="0"/>
              <a:t>Promover el acceso y uso de tecnología en la educación</a:t>
            </a:r>
            <a:r>
              <a:rPr lang="es-BO" dirty="0"/>
              <a:t>: con el mantenimiento preventivo y correctivo de salas de computación y área administrativa que, se tiene implementada para mejorar la calidad educativa.</a:t>
            </a:r>
          </a:p>
          <a:p>
            <a:pPr lvl="0" algn="just"/>
            <a:r>
              <a:rPr lang="es-BO" b="1" dirty="0"/>
              <a:t>Optimizar el funcionamiento de los equipos informáticos de la Dirección de Educación</a:t>
            </a:r>
            <a:r>
              <a:rPr lang="es-BO" dirty="0"/>
              <a:t>: con el propósito de garantizar el funcionamiento, conectividad y operatividad de las computadoras, impresoras, monitores y el cableado de red informática, el cual permitan el acceso a la plataforma institucional del </a:t>
            </a:r>
            <a:r>
              <a:rPr lang="es-BO" dirty="0" err="1"/>
              <a:t>GAMLP</a:t>
            </a:r>
            <a:r>
              <a:rPr lang="es-BO" b="1" dirty="0"/>
              <a:t>.</a:t>
            </a:r>
            <a:endParaRPr lang="es-BO" dirty="0"/>
          </a:p>
          <a:p>
            <a:pPr lvl="0"/>
            <a:r>
              <a:rPr lang="es-BO" b="1" dirty="0"/>
              <a:t>Atención de Hojas de Ruta.</a:t>
            </a:r>
            <a:endParaRPr lang="es-BO" dirty="0"/>
          </a:p>
          <a:p>
            <a:pPr marL="177800" indent="0" algn="just">
              <a:buNone/>
            </a:pPr>
            <a:r>
              <a:rPr lang="es-BO" dirty="0"/>
              <a:t>De acuerdo a los protocolos de atención ciudadana, interna y externa, 	el área de soporte técnico de la UITEE, brindo respuesta a las diferentes Hojas de Rutas: </a:t>
            </a:r>
            <a:r>
              <a:rPr lang="es-BO" b="1" dirty="0"/>
              <a:t>Internas (verde), Externa (Roja) y</a:t>
            </a:r>
            <a:r>
              <a:rPr lang="es-BO" dirty="0"/>
              <a:t> </a:t>
            </a:r>
            <a:r>
              <a:rPr lang="es-BO" b="1" dirty="0"/>
              <a:t>Concejo Municipal (Naranja-SOIN</a:t>
            </a:r>
            <a:r>
              <a:rPr lang="es-BO" dirty="0"/>
              <a:t>)</a:t>
            </a:r>
          </a:p>
        </p:txBody>
      </p:sp>
      <p:pic>
        <p:nvPicPr>
          <p:cNvPr id="5"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9082180" y="365125"/>
            <a:ext cx="2515667" cy="105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60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1113" y="0"/>
            <a:ext cx="2430780" cy="6858000"/>
          </a:xfrm>
          <a:prstGeom prst="rect">
            <a:avLst/>
          </a:prstGeom>
        </p:spPr>
      </p:pic>
      <p:sp>
        <p:nvSpPr>
          <p:cNvPr id="2" name="Título 1"/>
          <p:cNvSpPr>
            <a:spLocks noGrp="1"/>
          </p:cNvSpPr>
          <p:nvPr>
            <p:ph type="title"/>
          </p:nvPr>
        </p:nvSpPr>
        <p:spPr>
          <a:xfrm>
            <a:off x="2727869" y="144170"/>
            <a:ext cx="7886700" cy="1058513"/>
          </a:xfrm>
        </p:spPr>
        <p:txBody>
          <a:bodyPr/>
          <a:lstStyle/>
          <a:p>
            <a:r>
              <a:rPr lang="en-US" sz="3600" b="1" spc="-367" dirty="0">
                <a:latin typeface="Exo 2 Bold"/>
                <a:ea typeface="Exo 2 Bold"/>
                <a:cs typeface="Exo 2 Bold"/>
                <a:sym typeface="Exo 2 Bold"/>
              </a:rPr>
              <a:t>TIPOS DE INTERVENCIÓN</a:t>
            </a:r>
            <a:endParaRPr lang="es-BO" dirty="0"/>
          </a:p>
        </p:txBody>
      </p:sp>
      <p:pic>
        <p:nvPicPr>
          <p:cNvPr id="5"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9322895" y="120817"/>
            <a:ext cx="2515667" cy="105341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0"/>
          <p:cNvSpPr/>
          <p:nvPr/>
        </p:nvSpPr>
        <p:spPr>
          <a:xfrm rot="20807816">
            <a:off x="3071737" y="1513932"/>
            <a:ext cx="3019677" cy="389631"/>
          </a:xfrm>
          <a:custGeom>
            <a:avLst/>
            <a:gdLst/>
            <a:ahLst/>
            <a:cxnLst/>
            <a:rect l="l" t="t" r="r" b="b"/>
            <a:pathLst>
              <a:path w="1572473" h="766998">
                <a:moveTo>
                  <a:pt x="23496" y="0"/>
                </a:moveTo>
                <a:lnTo>
                  <a:pt x="1548976" y="0"/>
                </a:lnTo>
                <a:cubicBezTo>
                  <a:pt x="1561953" y="0"/>
                  <a:pt x="1572473" y="10520"/>
                  <a:pt x="1572473" y="23496"/>
                </a:cubicBezTo>
                <a:lnTo>
                  <a:pt x="1572473" y="743501"/>
                </a:lnTo>
                <a:cubicBezTo>
                  <a:pt x="1572473" y="756478"/>
                  <a:pt x="1561953" y="766998"/>
                  <a:pt x="1548976" y="766998"/>
                </a:cubicBezTo>
                <a:lnTo>
                  <a:pt x="23496" y="766998"/>
                </a:lnTo>
                <a:cubicBezTo>
                  <a:pt x="10520" y="766998"/>
                  <a:pt x="0" y="756478"/>
                  <a:pt x="0" y="743501"/>
                </a:cubicBezTo>
                <a:lnTo>
                  <a:pt x="0" y="23496"/>
                </a:lnTo>
                <a:cubicBezTo>
                  <a:pt x="0" y="10520"/>
                  <a:pt x="10520" y="0"/>
                  <a:pt x="23496" y="0"/>
                </a:cubicBezTo>
                <a:close/>
              </a:path>
            </a:pathLst>
          </a:custGeom>
          <a:solidFill>
            <a:srgbClr val="D40060"/>
          </a:solidFill>
          <a:ln cap="sq">
            <a:noFill/>
            <a:prstDash val="solid"/>
            <a:miter/>
          </a:ln>
        </p:spPr>
      </p:sp>
      <p:grpSp>
        <p:nvGrpSpPr>
          <p:cNvPr id="3" name="Grupo 2">
            <a:extLst>
              <a:ext uri="{FF2B5EF4-FFF2-40B4-BE49-F238E27FC236}">
                <a16:creationId xmlns:a16="http://schemas.microsoft.com/office/drawing/2014/main" id="{F69FB8D8-676B-C42E-8D90-8AC082C8B4FB}"/>
              </a:ext>
            </a:extLst>
          </p:cNvPr>
          <p:cNvGrpSpPr/>
          <p:nvPr/>
        </p:nvGrpSpPr>
        <p:grpSpPr>
          <a:xfrm>
            <a:off x="2930362" y="1304730"/>
            <a:ext cx="4123891" cy="4283796"/>
            <a:chOff x="1586616" y="1286637"/>
            <a:chExt cx="4123891" cy="4283796"/>
          </a:xfrm>
        </p:grpSpPr>
        <p:sp>
          <p:nvSpPr>
            <p:cNvPr id="19" name="Freeform 4"/>
            <p:cNvSpPr/>
            <p:nvPr/>
          </p:nvSpPr>
          <p:spPr>
            <a:xfrm rot="1604188">
              <a:off x="1586616" y="1287564"/>
              <a:ext cx="4123891" cy="4282869"/>
            </a:xfrm>
            <a:custGeom>
              <a:avLst/>
              <a:gdLst/>
              <a:ahLst/>
              <a:cxnLst/>
              <a:rect l="l" t="t" r="r" b="b"/>
              <a:pathLst>
                <a:path w="6325794" h="6317673">
                  <a:moveTo>
                    <a:pt x="0" y="0"/>
                  </a:moveTo>
                  <a:lnTo>
                    <a:pt x="6325794" y="0"/>
                  </a:lnTo>
                  <a:lnTo>
                    <a:pt x="6325794" y="6317673"/>
                  </a:lnTo>
                  <a:lnTo>
                    <a:pt x="0" y="6317673"/>
                  </a:lnTo>
                  <a:lnTo>
                    <a:pt x="0" y="0"/>
                  </a:lnTo>
                  <a:close/>
                </a:path>
              </a:pathLst>
            </a:custGeom>
            <a:blipFill>
              <a:blip r:embed="rId4"/>
              <a:stretch>
                <a:fillRect/>
              </a:stretch>
            </a:blipFill>
          </p:spPr>
          <p:txBody>
            <a:bodyPr/>
            <a:lstStyle/>
            <a:p>
              <a:endParaRPr lang="es-BO" dirty="0"/>
            </a:p>
          </p:txBody>
        </p:sp>
        <p:sp>
          <p:nvSpPr>
            <p:cNvPr id="7" name="TextBox 17"/>
            <p:cNvSpPr txBox="1"/>
            <p:nvPr/>
          </p:nvSpPr>
          <p:spPr>
            <a:xfrm rot="20776906">
              <a:off x="1931766" y="1286637"/>
              <a:ext cx="2429224" cy="562333"/>
            </a:xfrm>
            <a:prstGeom prst="rect">
              <a:avLst/>
            </a:prstGeom>
          </p:spPr>
          <p:txBody>
            <a:bodyPr wrap="square" lIns="0" tIns="0" rIns="0" bIns="0" rtlCol="0" anchor="t">
              <a:spAutoFit/>
            </a:bodyPr>
            <a:lstStyle/>
            <a:p>
              <a:pPr algn="ctr">
                <a:lnSpc>
                  <a:spcPts val="5343"/>
                </a:lnSpc>
              </a:pPr>
              <a:r>
                <a:rPr lang="en-US" sz="1600" spc="-6" dirty="0">
                  <a:solidFill>
                    <a:srgbClr val="FFFFFF"/>
                  </a:solidFill>
                  <a:latin typeface="Inter"/>
                  <a:ea typeface="Inter"/>
                  <a:cs typeface="Inter"/>
                  <a:sym typeface="Inter"/>
                </a:rPr>
                <a:t>Salas de </a:t>
              </a:r>
              <a:r>
                <a:rPr lang="en-US" sz="1600" spc="-6" dirty="0" err="1">
                  <a:solidFill>
                    <a:srgbClr val="FFFFFF"/>
                  </a:solidFill>
                  <a:latin typeface="Inter"/>
                  <a:ea typeface="Inter"/>
                  <a:cs typeface="Inter"/>
                  <a:sym typeface="Inter"/>
                </a:rPr>
                <a:t>computación</a:t>
              </a:r>
              <a:endParaRPr lang="en-US" sz="1600" spc="-6" dirty="0">
                <a:solidFill>
                  <a:srgbClr val="FFFFFF"/>
                </a:solidFill>
                <a:latin typeface="Inter"/>
                <a:ea typeface="Inter"/>
                <a:cs typeface="Inter"/>
                <a:sym typeface="Inter"/>
              </a:endParaRPr>
            </a:p>
          </p:txBody>
        </p:sp>
        <p:pic>
          <p:nvPicPr>
            <p:cNvPr id="8" name="Imagen 7" descr="C:\Users\guzman.villegas\Downloads\WhatsApp Image 2025-02-26 at 00.53.26.jpeg"/>
            <p:cNvPicPr/>
            <p:nvPr/>
          </p:nvPicPr>
          <p:blipFill rotWithShape="1">
            <a:blip r:embed="rId5" cstate="print">
              <a:extLst>
                <a:ext uri="{28A0092B-C50C-407E-A947-70E740481C1C}">
                  <a14:useLocalDpi xmlns:a14="http://schemas.microsoft.com/office/drawing/2010/main" val="0"/>
                </a:ext>
              </a:extLst>
            </a:blip>
            <a:srcRect l="-385" r="4424"/>
            <a:stretch/>
          </p:blipFill>
          <p:spPr bwMode="auto">
            <a:xfrm rot="20671317">
              <a:off x="2346798" y="2081108"/>
              <a:ext cx="2166145" cy="1281041"/>
            </a:xfrm>
            <a:prstGeom prst="rect">
              <a:avLst/>
            </a:prstGeom>
            <a:noFill/>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l="2071" t="18786"/>
            <a:stretch/>
          </p:blipFill>
          <p:spPr>
            <a:xfrm rot="20703651">
              <a:off x="2734666" y="3407016"/>
              <a:ext cx="2204297" cy="1371030"/>
            </a:xfrm>
            <a:prstGeom prst="rect">
              <a:avLst/>
            </a:prstGeom>
          </p:spPr>
        </p:pic>
      </p:grpSp>
      <p:grpSp>
        <p:nvGrpSpPr>
          <p:cNvPr id="23" name="Grupo 22">
            <a:extLst>
              <a:ext uri="{FF2B5EF4-FFF2-40B4-BE49-F238E27FC236}">
                <a16:creationId xmlns:a16="http://schemas.microsoft.com/office/drawing/2014/main" id="{53D4256A-2438-EF97-7373-BCDC2C939BE8}"/>
              </a:ext>
            </a:extLst>
          </p:cNvPr>
          <p:cNvGrpSpPr/>
          <p:nvPr/>
        </p:nvGrpSpPr>
        <p:grpSpPr>
          <a:xfrm>
            <a:off x="7695677" y="1472754"/>
            <a:ext cx="3927749" cy="3928147"/>
            <a:chOff x="6351931" y="1454661"/>
            <a:chExt cx="3927749" cy="3928147"/>
          </a:xfrm>
        </p:grpSpPr>
        <p:sp>
          <p:nvSpPr>
            <p:cNvPr id="20" name="Freeform 2"/>
            <p:cNvSpPr/>
            <p:nvPr/>
          </p:nvSpPr>
          <p:spPr>
            <a:xfrm rot="19691236">
              <a:off x="6351931" y="1475191"/>
              <a:ext cx="3927749" cy="3907617"/>
            </a:xfrm>
            <a:custGeom>
              <a:avLst/>
              <a:gdLst/>
              <a:ahLst/>
              <a:cxnLst/>
              <a:rect l="l" t="t" r="r" b="b"/>
              <a:pathLst>
                <a:path w="6349012" h="6356958">
                  <a:moveTo>
                    <a:pt x="0" y="0"/>
                  </a:moveTo>
                  <a:lnTo>
                    <a:pt x="6349012" y="0"/>
                  </a:lnTo>
                  <a:lnTo>
                    <a:pt x="6349012" y="6356959"/>
                  </a:lnTo>
                  <a:lnTo>
                    <a:pt x="0" y="6356959"/>
                  </a:lnTo>
                  <a:lnTo>
                    <a:pt x="0" y="0"/>
                  </a:lnTo>
                  <a:close/>
                </a:path>
              </a:pathLst>
            </a:custGeom>
            <a:blipFill>
              <a:blip r:embed="rId7"/>
              <a:stretch>
                <a:fillRect/>
              </a:stretch>
            </a:blipFill>
          </p:spPr>
        </p:sp>
        <p:grpSp>
          <p:nvGrpSpPr>
            <p:cNvPr id="10" name="Group 9"/>
            <p:cNvGrpSpPr/>
            <p:nvPr/>
          </p:nvGrpSpPr>
          <p:grpSpPr>
            <a:xfrm rot="1060401">
              <a:off x="7642257" y="1454661"/>
              <a:ext cx="1941881" cy="1117883"/>
              <a:chOff x="0" y="-1051437"/>
              <a:chExt cx="1620961" cy="1818435"/>
            </a:xfrm>
          </p:grpSpPr>
          <p:sp>
            <p:nvSpPr>
              <p:cNvPr id="11" name="Freeform 10"/>
              <p:cNvSpPr/>
              <p:nvPr/>
            </p:nvSpPr>
            <p:spPr>
              <a:xfrm>
                <a:off x="48488" y="-1051437"/>
                <a:ext cx="1572473" cy="766998"/>
              </a:xfrm>
              <a:custGeom>
                <a:avLst/>
                <a:gdLst/>
                <a:ahLst/>
                <a:cxnLst/>
                <a:rect l="l" t="t" r="r" b="b"/>
                <a:pathLst>
                  <a:path w="1572473" h="766998">
                    <a:moveTo>
                      <a:pt x="23496" y="0"/>
                    </a:moveTo>
                    <a:lnTo>
                      <a:pt x="1548976" y="0"/>
                    </a:lnTo>
                    <a:cubicBezTo>
                      <a:pt x="1561953" y="0"/>
                      <a:pt x="1572473" y="10520"/>
                      <a:pt x="1572473" y="23496"/>
                    </a:cubicBezTo>
                    <a:lnTo>
                      <a:pt x="1572473" y="743501"/>
                    </a:lnTo>
                    <a:cubicBezTo>
                      <a:pt x="1572473" y="756478"/>
                      <a:pt x="1561953" y="766998"/>
                      <a:pt x="1548976" y="766998"/>
                    </a:cubicBezTo>
                    <a:lnTo>
                      <a:pt x="23496" y="766998"/>
                    </a:lnTo>
                    <a:cubicBezTo>
                      <a:pt x="10520" y="766998"/>
                      <a:pt x="0" y="756478"/>
                      <a:pt x="0" y="743501"/>
                    </a:cubicBezTo>
                    <a:lnTo>
                      <a:pt x="0" y="23496"/>
                    </a:lnTo>
                    <a:cubicBezTo>
                      <a:pt x="0" y="10520"/>
                      <a:pt x="10520" y="0"/>
                      <a:pt x="23496" y="0"/>
                    </a:cubicBezTo>
                    <a:close/>
                  </a:path>
                </a:pathLst>
              </a:custGeom>
              <a:solidFill>
                <a:srgbClr val="D40060"/>
              </a:solidFill>
              <a:ln cap="sq">
                <a:noFill/>
                <a:prstDash val="solid"/>
                <a:miter/>
              </a:ln>
            </p:spPr>
          </p:sp>
          <p:sp>
            <p:nvSpPr>
              <p:cNvPr id="12" name="TextBox 11"/>
              <p:cNvSpPr txBox="1"/>
              <p:nvPr/>
            </p:nvSpPr>
            <p:spPr>
              <a:xfrm>
                <a:off x="0" y="95250"/>
                <a:ext cx="1572472" cy="671748"/>
              </a:xfrm>
              <a:prstGeom prst="rect">
                <a:avLst/>
              </a:prstGeom>
            </p:spPr>
            <p:txBody>
              <a:bodyPr lIns="50800" tIns="50800" rIns="50800" bIns="50800" rtlCol="0" anchor="ctr"/>
              <a:lstStyle/>
              <a:p>
                <a:pPr algn="ctr">
                  <a:lnSpc>
                    <a:spcPts val="1925"/>
                  </a:lnSpc>
                </a:pPr>
                <a:endParaRPr/>
              </a:p>
            </p:txBody>
          </p:sp>
        </p:grpSp>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r="10864"/>
            <a:stretch/>
          </p:blipFill>
          <p:spPr>
            <a:xfrm rot="1032481">
              <a:off x="7292973" y="2229551"/>
              <a:ext cx="2435739" cy="1537087"/>
            </a:xfrm>
            <a:prstGeom prst="rect">
              <a:avLst/>
            </a:prstGeom>
          </p:spPr>
        </p:pic>
        <p:pic>
          <p:nvPicPr>
            <p:cNvPr id="14" name="Imagen 13"/>
            <p:cNvPicPr>
              <a:picLocks noChangeAspect="1"/>
            </p:cNvPicPr>
            <p:nvPr/>
          </p:nvPicPr>
          <p:blipFill rotWithShape="1">
            <a:blip r:embed="rId9" cstate="print">
              <a:extLst>
                <a:ext uri="{28A0092B-C50C-407E-A947-70E740481C1C}">
                  <a14:useLocalDpi xmlns:a14="http://schemas.microsoft.com/office/drawing/2010/main" val="0"/>
                </a:ext>
              </a:extLst>
            </a:blip>
            <a:srcRect l="-54" r="8323" b="15665"/>
            <a:stretch/>
          </p:blipFill>
          <p:spPr>
            <a:xfrm rot="1054498">
              <a:off x="7061975" y="3585522"/>
              <a:ext cx="2040416" cy="1055197"/>
            </a:xfrm>
            <a:prstGeom prst="rect">
              <a:avLst/>
            </a:prstGeom>
          </p:spPr>
        </p:pic>
      </p:grpSp>
      <p:sp>
        <p:nvSpPr>
          <p:cNvPr id="15" name="Rectángulo 14"/>
          <p:cNvSpPr/>
          <p:nvPr/>
        </p:nvSpPr>
        <p:spPr>
          <a:xfrm rot="1067358">
            <a:off x="8985315" y="1240125"/>
            <a:ext cx="2288787" cy="654666"/>
          </a:xfrm>
          <a:prstGeom prst="rect">
            <a:avLst/>
          </a:prstGeom>
        </p:spPr>
        <p:txBody>
          <a:bodyPr wrap="square">
            <a:spAutoFit/>
          </a:bodyPr>
          <a:lstStyle/>
          <a:p>
            <a:pPr algn="ctr">
              <a:lnSpc>
                <a:spcPts val="5343"/>
              </a:lnSpc>
            </a:pPr>
            <a:r>
              <a:rPr lang="en-US" sz="1600" spc="-6" dirty="0" err="1">
                <a:solidFill>
                  <a:srgbClr val="FFFFFF"/>
                </a:solidFill>
                <a:latin typeface="Inter"/>
                <a:ea typeface="Inter"/>
                <a:cs typeface="Inter"/>
                <a:sym typeface="Inter"/>
              </a:rPr>
              <a:t>Pisos</a:t>
            </a:r>
            <a:r>
              <a:rPr lang="en-US" sz="1600" spc="-6" dirty="0">
                <a:solidFill>
                  <a:srgbClr val="FFFFFF"/>
                </a:solidFill>
                <a:latin typeface="Inter"/>
                <a:ea typeface="Inter"/>
                <a:cs typeface="Inter"/>
                <a:sym typeface="Inter"/>
              </a:rPr>
              <a:t> </a:t>
            </a:r>
            <a:r>
              <a:rPr lang="en-US" sz="1600" spc="-6" dirty="0" err="1">
                <a:solidFill>
                  <a:srgbClr val="FFFFFF"/>
                </a:solidFill>
                <a:latin typeface="Inter"/>
                <a:ea typeface="Inter"/>
                <a:cs typeface="Inter"/>
                <a:sym typeface="Inter"/>
              </a:rPr>
              <a:t>Tecnológicos</a:t>
            </a:r>
            <a:endParaRPr lang="en-US" sz="1600" spc="-6" dirty="0">
              <a:solidFill>
                <a:srgbClr val="FFFFFF"/>
              </a:solidFill>
              <a:latin typeface="Inter"/>
              <a:ea typeface="Inter"/>
              <a:cs typeface="Inter"/>
              <a:sym typeface="Inter"/>
            </a:endParaRPr>
          </a:p>
        </p:txBody>
      </p:sp>
      <p:grpSp>
        <p:nvGrpSpPr>
          <p:cNvPr id="16" name="Group 9"/>
          <p:cNvGrpSpPr/>
          <p:nvPr/>
        </p:nvGrpSpPr>
        <p:grpSpPr>
          <a:xfrm>
            <a:off x="5964556" y="4684561"/>
            <a:ext cx="2711715" cy="749397"/>
            <a:chOff x="0" y="-1051437"/>
            <a:chExt cx="1620961" cy="1818435"/>
          </a:xfrm>
        </p:grpSpPr>
        <p:sp>
          <p:nvSpPr>
            <p:cNvPr id="17" name="Freeform 10"/>
            <p:cNvSpPr/>
            <p:nvPr/>
          </p:nvSpPr>
          <p:spPr>
            <a:xfrm>
              <a:off x="48488" y="-1051437"/>
              <a:ext cx="1572473" cy="766998"/>
            </a:xfrm>
            <a:custGeom>
              <a:avLst/>
              <a:gdLst/>
              <a:ahLst/>
              <a:cxnLst/>
              <a:rect l="l" t="t" r="r" b="b"/>
              <a:pathLst>
                <a:path w="1572473" h="766998">
                  <a:moveTo>
                    <a:pt x="23496" y="0"/>
                  </a:moveTo>
                  <a:lnTo>
                    <a:pt x="1548976" y="0"/>
                  </a:lnTo>
                  <a:cubicBezTo>
                    <a:pt x="1561953" y="0"/>
                    <a:pt x="1572473" y="10520"/>
                    <a:pt x="1572473" y="23496"/>
                  </a:cubicBezTo>
                  <a:lnTo>
                    <a:pt x="1572473" y="743501"/>
                  </a:lnTo>
                  <a:cubicBezTo>
                    <a:pt x="1572473" y="756478"/>
                    <a:pt x="1561953" y="766998"/>
                    <a:pt x="1548976" y="766998"/>
                  </a:cubicBezTo>
                  <a:lnTo>
                    <a:pt x="23496" y="766998"/>
                  </a:lnTo>
                  <a:cubicBezTo>
                    <a:pt x="10520" y="766998"/>
                    <a:pt x="0" y="756478"/>
                    <a:pt x="0" y="743501"/>
                  </a:cubicBezTo>
                  <a:lnTo>
                    <a:pt x="0" y="23496"/>
                  </a:lnTo>
                  <a:cubicBezTo>
                    <a:pt x="0" y="10520"/>
                    <a:pt x="10520" y="0"/>
                    <a:pt x="23496" y="0"/>
                  </a:cubicBezTo>
                  <a:close/>
                </a:path>
              </a:pathLst>
            </a:custGeom>
            <a:solidFill>
              <a:srgbClr val="D40060"/>
            </a:solidFill>
            <a:ln cap="sq">
              <a:noFill/>
              <a:prstDash val="solid"/>
              <a:miter/>
            </a:ln>
          </p:spPr>
        </p:sp>
        <p:sp>
          <p:nvSpPr>
            <p:cNvPr id="18" name="TextBox 11"/>
            <p:cNvSpPr txBox="1"/>
            <p:nvPr/>
          </p:nvSpPr>
          <p:spPr>
            <a:xfrm>
              <a:off x="0" y="95250"/>
              <a:ext cx="1572472" cy="671748"/>
            </a:xfrm>
            <a:prstGeom prst="rect">
              <a:avLst/>
            </a:prstGeom>
          </p:spPr>
          <p:txBody>
            <a:bodyPr lIns="50800" tIns="50800" rIns="50800" bIns="50800" rtlCol="0" anchor="ctr"/>
            <a:lstStyle/>
            <a:p>
              <a:pPr algn="ctr">
                <a:lnSpc>
                  <a:spcPts val="1925"/>
                </a:lnSpc>
              </a:pPr>
              <a:endParaRPr/>
            </a:p>
          </p:txBody>
        </p:sp>
      </p:grpSp>
      <p:grpSp>
        <p:nvGrpSpPr>
          <p:cNvPr id="24" name="Grupo 23">
            <a:extLst>
              <a:ext uri="{FF2B5EF4-FFF2-40B4-BE49-F238E27FC236}">
                <a16:creationId xmlns:a16="http://schemas.microsoft.com/office/drawing/2014/main" id="{73680218-B731-A92E-709F-93ECA15E980E}"/>
              </a:ext>
            </a:extLst>
          </p:cNvPr>
          <p:cNvGrpSpPr/>
          <p:nvPr/>
        </p:nvGrpSpPr>
        <p:grpSpPr>
          <a:xfrm>
            <a:off x="5948012" y="4374887"/>
            <a:ext cx="2825916" cy="2273156"/>
            <a:chOff x="4604266" y="4356794"/>
            <a:chExt cx="2825916" cy="2273156"/>
          </a:xfrm>
        </p:grpSpPr>
        <p:pic>
          <p:nvPicPr>
            <p:cNvPr id="21" name="Imagen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4266" y="5039003"/>
              <a:ext cx="2825916" cy="1590947"/>
            </a:xfrm>
            <a:prstGeom prst="rect">
              <a:avLst/>
            </a:prstGeom>
          </p:spPr>
        </p:pic>
        <p:sp>
          <p:nvSpPr>
            <p:cNvPr id="22" name="Rectángulo 21"/>
            <p:cNvSpPr/>
            <p:nvPr/>
          </p:nvSpPr>
          <p:spPr>
            <a:xfrm>
              <a:off x="5150425" y="4356794"/>
              <a:ext cx="1738553" cy="663002"/>
            </a:xfrm>
            <a:prstGeom prst="rect">
              <a:avLst/>
            </a:prstGeom>
          </p:spPr>
          <p:txBody>
            <a:bodyPr wrap="none">
              <a:spAutoFit/>
            </a:bodyPr>
            <a:lstStyle/>
            <a:p>
              <a:pPr algn="ctr">
                <a:lnSpc>
                  <a:spcPts val="5343"/>
                </a:lnSpc>
              </a:pPr>
              <a:r>
                <a:rPr lang="en-US" spc="-6" dirty="0">
                  <a:solidFill>
                    <a:srgbClr val="FFFFFF"/>
                  </a:solidFill>
                  <a:latin typeface="Inter"/>
                  <a:ea typeface="Inter"/>
                  <a:cs typeface="Inter"/>
                  <a:sym typeface="Inter"/>
                </a:rPr>
                <a:t>Sistema de CCTV</a:t>
              </a:r>
            </a:p>
          </p:txBody>
        </p:sp>
      </p:grpSp>
    </p:spTree>
    <p:extLst>
      <p:ext uri="{BB962C8B-B14F-4D97-AF65-F5344CB8AC3E}">
        <p14:creationId xmlns:p14="http://schemas.microsoft.com/office/powerpoint/2010/main" val="492327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rotWithShape="1">
          <a:blip r:embed="rId2"/>
          <a:srcRect t="4306"/>
          <a:stretch>
            <a:fillRect/>
          </a:stretch>
        </p:blipFill>
        <p:spPr>
          <a:xfrm rot="285995">
            <a:off x="5153771" y="2073704"/>
            <a:ext cx="4615495" cy="4483632"/>
          </a:xfrm>
          <a:prstGeom prst="rect">
            <a:avLst/>
          </a:prstGeom>
        </p:spPr>
      </p:pic>
      <p:pic>
        <p:nvPicPr>
          <p:cNvPr id="36" name="Imagen 35"/>
          <p:cNvPicPr>
            <a:picLocks noChangeAspect="1"/>
          </p:cNvPicPr>
          <p:nvPr/>
        </p:nvPicPr>
        <p:blipFill>
          <a:blip r:embed="rId3"/>
          <a:stretch>
            <a:fillRect/>
          </a:stretch>
        </p:blipFill>
        <p:spPr>
          <a:xfrm>
            <a:off x="2683463" y="822368"/>
            <a:ext cx="1823085" cy="5143500"/>
          </a:xfrm>
          <a:prstGeom prst="rect">
            <a:avLst/>
          </a:prstGeom>
        </p:spPr>
      </p:pic>
      <p:pic>
        <p:nvPicPr>
          <p:cNvPr id="38" name="Picture 2" descr="Acerca de – Tecnologías – GOBIERNO AUTÓNOMO MUNICIPAL DE LA PA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17" t="15175" r="42620" b="20046"/>
          <a:stretch>
            <a:fillRect/>
          </a:stretch>
        </p:blipFill>
        <p:spPr bwMode="auto">
          <a:xfrm>
            <a:off x="10880254" y="5369062"/>
            <a:ext cx="723900" cy="557864"/>
          </a:xfrm>
          <a:prstGeom prst="rect">
            <a:avLst/>
          </a:prstGeom>
          <a:noFill/>
          <a:extLst>
            <a:ext uri="{909E8E84-426E-40DD-AFC4-6F175D3DCCD1}">
              <a14:hiddenFill xmlns:a14="http://schemas.microsoft.com/office/drawing/2010/main">
                <a:solidFill>
                  <a:srgbClr val="FFFFFF"/>
                </a:solidFill>
              </a14:hiddenFill>
            </a:ext>
          </a:extLst>
        </p:spPr>
      </p:pic>
      <p:sp>
        <p:nvSpPr>
          <p:cNvPr id="8" name="Pentágono regular 12"/>
          <p:cNvSpPr/>
          <p:nvPr/>
        </p:nvSpPr>
        <p:spPr>
          <a:xfrm>
            <a:off x="2699710" y="831941"/>
            <a:ext cx="2430000" cy="756000"/>
          </a:xfrm>
          <a:custGeom>
            <a:avLst/>
            <a:gdLst>
              <a:gd name="connsiteX0" fmla="*/ 4 w 3864077"/>
              <a:gd name="connsiteY0" fmla="*/ 1025273 h 2684207"/>
              <a:gd name="connsiteX1" fmla="*/ 1932039 w 3864077"/>
              <a:gd name="connsiteY1" fmla="*/ 0 h 2684207"/>
              <a:gd name="connsiteX2" fmla="*/ 3864073 w 3864077"/>
              <a:gd name="connsiteY2" fmla="*/ 1025273 h 2684207"/>
              <a:gd name="connsiteX3" fmla="*/ 3126101 w 3864077"/>
              <a:gd name="connsiteY3" fmla="*/ 2684200 h 2684207"/>
              <a:gd name="connsiteX4" fmla="*/ 737976 w 3864077"/>
              <a:gd name="connsiteY4" fmla="*/ 2684200 h 2684207"/>
              <a:gd name="connsiteX5" fmla="*/ 4 w 3864077"/>
              <a:gd name="connsiteY5" fmla="*/ 1025273 h 2684207"/>
              <a:gd name="connsiteX0-1" fmla="*/ 0 w 3864069"/>
              <a:gd name="connsiteY0-2" fmla="*/ 0 h 1658927"/>
              <a:gd name="connsiteX1-3" fmla="*/ 1853377 w 3864069"/>
              <a:gd name="connsiteY1-4" fmla="*/ 115269 h 1658927"/>
              <a:gd name="connsiteX2-5" fmla="*/ 3864069 w 3864069"/>
              <a:gd name="connsiteY2-6" fmla="*/ 0 h 1658927"/>
              <a:gd name="connsiteX3-7" fmla="*/ 3126097 w 3864069"/>
              <a:gd name="connsiteY3-8" fmla="*/ 1658927 h 1658927"/>
              <a:gd name="connsiteX4-9" fmla="*/ 737972 w 3864069"/>
              <a:gd name="connsiteY4-10" fmla="*/ 1658927 h 1658927"/>
              <a:gd name="connsiteX5-11" fmla="*/ 0 w 3864069"/>
              <a:gd name="connsiteY5-12" fmla="*/ 0 h 1658927"/>
              <a:gd name="connsiteX0-13" fmla="*/ 0 w 3942727"/>
              <a:gd name="connsiteY0-14" fmla="*/ 0 h 1658927"/>
              <a:gd name="connsiteX1-15" fmla="*/ 1853377 w 3942727"/>
              <a:gd name="connsiteY1-16" fmla="*/ 115269 h 1658927"/>
              <a:gd name="connsiteX2-17" fmla="*/ 3942727 w 3942727"/>
              <a:gd name="connsiteY2-18" fmla="*/ 206478 h 1658927"/>
              <a:gd name="connsiteX3-19" fmla="*/ 3126097 w 3942727"/>
              <a:gd name="connsiteY3-20" fmla="*/ 1658927 h 1658927"/>
              <a:gd name="connsiteX4-21" fmla="*/ 737972 w 3942727"/>
              <a:gd name="connsiteY4-22" fmla="*/ 1658927 h 1658927"/>
              <a:gd name="connsiteX5-23" fmla="*/ 0 w 3942727"/>
              <a:gd name="connsiteY5-24" fmla="*/ 0 h 1658927"/>
              <a:gd name="connsiteX0-25" fmla="*/ 0 w 3972223"/>
              <a:gd name="connsiteY0-26" fmla="*/ 0 h 1658927"/>
              <a:gd name="connsiteX1-27" fmla="*/ 1853377 w 3972223"/>
              <a:gd name="connsiteY1-28" fmla="*/ 115269 h 1658927"/>
              <a:gd name="connsiteX2-29" fmla="*/ 3972223 w 3972223"/>
              <a:gd name="connsiteY2-30" fmla="*/ 176981 h 1658927"/>
              <a:gd name="connsiteX3-31" fmla="*/ 3126097 w 3972223"/>
              <a:gd name="connsiteY3-32" fmla="*/ 1658927 h 1658927"/>
              <a:gd name="connsiteX4-33" fmla="*/ 737972 w 3972223"/>
              <a:gd name="connsiteY4-34" fmla="*/ 1658927 h 1658927"/>
              <a:gd name="connsiteX5-35" fmla="*/ 0 w 3972223"/>
              <a:gd name="connsiteY5-36" fmla="*/ 0 h 1658927"/>
              <a:gd name="connsiteX0-37" fmla="*/ 0 w 3972223"/>
              <a:gd name="connsiteY0-38" fmla="*/ 0 h 1658927"/>
              <a:gd name="connsiteX1-39" fmla="*/ 1853377 w 3972223"/>
              <a:gd name="connsiteY1-40" fmla="*/ 115269 h 1658927"/>
              <a:gd name="connsiteX2-41" fmla="*/ 3972223 w 3972223"/>
              <a:gd name="connsiteY2-42" fmla="*/ 176981 h 1658927"/>
              <a:gd name="connsiteX3-43" fmla="*/ 3057272 w 3972223"/>
              <a:gd name="connsiteY3-44" fmla="*/ 1639262 h 1658927"/>
              <a:gd name="connsiteX4-45" fmla="*/ 737972 w 3972223"/>
              <a:gd name="connsiteY4-46" fmla="*/ 1658927 h 1658927"/>
              <a:gd name="connsiteX5-47" fmla="*/ 0 w 3972223"/>
              <a:gd name="connsiteY5-48" fmla="*/ 0 h 1658927"/>
              <a:gd name="connsiteX0-49" fmla="*/ 0 w 3972223"/>
              <a:gd name="connsiteY0-50" fmla="*/ 0 h 1658927"/>
              <a:gd name="connsiteX1-51" fmla="*/ 1853377 w 3972223"/>
              <a:gd name="connsiteY1-52" fmla="*/ 115269 h 1658927"/>
              <a:gd name="connsiteX2-53" fmla="*/ 3972223 w 3972223"/>
              <a:gd name="connsiteY2-54" fmla="*/ 176981 h 1658927"/>
              <a:gd name="connsiteX3-55" fmla="*/ 2880292 w 3972223"/>
              <a:gd name="connsiteY3-56" fmla="*/ 1658927 h 1658927"/>
              <a:gd name="connsiteX4-57" fmla="*/ 737972 w 3972223"/>
              <a:gd name="connsiteY4-58" fmla="*/ 1658927 h 1658927"/>
              <a:gd name="connsiteX5-59" fmla="*/ 0 w 3972223"/>
              <a:gd name="connsiteY5-60" fmla="*/ 0 h 1658927"/>
              <a:gd name="connsiteX0-61" fmla="*/ 0 w 3972223"/>
              <a:gd name="connsiteY0-62" fmla="*/ 0 h 1658927"/>
              <a:gd name="connsiteX1-63" fmla="*/ 1853377 w 3972223"/>
              <a:gd name="connsiteY1-64" fmla="*/ 115269 h 1658927"/>
              <a:gd name="connsiteX2-65" fmla="*/ 3972223 w 3972223"/>
              <a:gd name="connsiteY2-66" fmla="*/ 176981 h 1658927"/>
              <a:gd name="connsiteX3-67" fmla="*/ 2880292 w 3972223"/>
              <a:gd name="connsiteY3-68" fmla="*/ 1658927 h 1658927"/>
              <a:gd name="connsiteX4-69" fmla="*/ 905120 w 3972223"/>
              <a:gd name="connsiteY4-70" fmla="*/ 1629431 h 1658927"/>
              <a:gd name="connsiteX5-71" fmla="*/ 0 w 3972223"/>
              <a:gd name="connsiteY5-72" fmla="*/ 0 h 1658927"/>
              <a:gd name="connsiteX0-73" fmla="*/ 245255 w 3067103"/>
              <a:gd name="connsiteY0-74" fmla="*/ 356679 h 1543658"/>
              <a:gd name="connsiteX1-75" fmla="*/ 948257 w 3067103"/>
              <a:gd name="connsiteY1-76" fmla="*/ 0 h 1543658"/>
              <a:gd name="connsiteX2-77" fmla="*/ 3067103 w 3067103"/>
              <a:gd name="connsiteY2-78" fmla="*/ 61712 h 1543658"/>
              <a:gd name="connsiteX3-79" fmla="*/ 1975172 w 3067103"/>
              <a:gd name="connsiteY3-80" fmla="*/ 1543658 h 1543658"/>
              <a:gd name="connsiteX4-81" fmla="*/ 0 w 3067103"/>
              <a:gd name="connsiteY4-82" fmla="*/ 1514162 h 1543658"/>
              <a:gd name="connsiteX5-83" fmla="*/ 245255 w 3067103"/>
              <a:gd name="connsiteY5-84" fmla="*/ 356679 h 1543658"/>
              <a:gd name="connsiteX0-85" fmla="*/ 19113 w 3067103"/>
              <a:gd name="connsiteY0-86" fmla="*/ 81375 h 1543658"/>
              <a:gd name="connsiteX1-87" fmla="*/ 948257 w 3067103"/>
              <a:gd name="connsiteY1-88" fmla="*/ 0 h 1543658"/>
              <a:gd name="connsiteX2-89" fmla="*/ 3067103 w 3067103"/>
              <a:gd name="connsiteY2-90" fmla="*/ 61712 h 1543658"/>
              <a:gd name="connsiteX3-91" fmla="*/ 1975172 w 3067103"/>
              <a:gd name="connsiteY3-92" fmla="*/ 1543658 h 1543658"/>
              <a:gd name="connsiteX4-93" fmla="*/ 0 w 3067103"/>
              <a:gd name="connsiteY4-94" fmla="*/ 1514162 h 1543658"/>
              <a:gd name="connsiteX5-95" fmla="*/ 19113 w 3067103"/>
              <a:gd name="connsiteY5-96" fmla="*/ 81375 h 1543658"/>
              <a:gd name="connsiteX0-97" fmla="*/ 19113 w 3067103"/>
              <a:gd name="connsiteY0-98" fmla="*/ 19663 h 1481946"/>
              <a:gd name="connsiteX1-99" fmla="*/ 948257 w 3067103"/>
              <a:gd name="connsiteY1-100" fmla="*/ 36611 h 1481946"/>
              <a:gd name="connsiteX2-101" fmla="*/ 3067103 w 3067103"/>
              <a:gd name="connsiteY2-102" fmla="*/ 0 h 1481946"/>
              <a:gd name="connsiteX3-103" fmla="*/ 1975172 w 3067103"/>
              <a:gd name="connsiteY3-104" fmla="*/ 1481946 h 1481946"/>
              <a:gd name="connsiteX4-105" fmla="*/ 0 w 3067103"/>
              <a:gd name="connsiteY4-106" fmla="*/ 1452450 h 1481946"/>
              <a:gd name="connsiteX5-107" fmla="*/ 19113 w 3067103"/>
              <a:gd name="connsiteY5-108" fmla="*/ 19663 h 1481946"/>
              <a:gd name="connsiteX0-109" fmla="*/ 19113 w 3067103"/>
              <a:gd name="connsiteY0-110" fmla="*/ 19663 h 1481946"/>
              <a:gd name="connsiteX1-111" fmla="*/ 967922 w 3067103"/>
              <a:gd name="connsiteY1-112" fmla="*/ 7114 h 1481946"/>
              <a:gd name="connsiteX2-113" fmla="*/ 3067103 w 3067103"/>
              <a:gd name="connsiteY2-114" fmla="*/ 0 h 1481946"/>
              <a:gd name="connsiteX3-115" fmla="*/ 1975172 w 3067103"/>
              <a:gd name="connsiteY3-116" fmla="*/ 1481946 h 1481946"/>
              <a:gd name="connsiteX4-117" fmla="*/ 0 w 3067103"/>
              <a:gd name="connsiteY4-118" fmla="*/ 1452450 h 1481946"/>
              <a:gd name="connsiteX5-119" fmla="*/ 19113 w 3067103"/>
              <a:gd name="connsiteY5-120" fmla="*/ 19663 h 14819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67103" h="1481946">
                <a:moveTo>
                  <a:pt x="19113" y="19663"/>
                </a:moveTo>
                <a:lnTo>
                  <a:pt x="967922" y="7114"/>
                </a:lnTo>
                <a:lnTo>
                  <a:pt x="3067103" y="0"/>
                </a:lnTo>
                <a:lnTo>
                  <a:pt x="1975172" y="1481946"/>
                </a:lnTo>
                <a:lnTo>
                  <a:pt x="0" y="1452450"/>
                </a:lnTo>
                <a:lnTo>
                  <a:pt x="19113" y="1966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sz="1350">
              <a:solidFill>
                <a:prstClr val="white"/>
              </a:solidFill>
            </a:endParaRPr>
          </a:p>
        </p:txBody>
      </p:sp>
      <p:sp>
        <p:nvSpPr>
          <p:cNvPr id="25" name="CuadroTexto 24"/>
          <p:cNvSpPr txBox="1"/>
          <p:nvPr/>
        </p:nvSpPr>
        <p:spPr>
          <a:xfrm>
            <a:off x="3332560" y="4153939"/>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1</a:t>
            </a:r>
          </a:p>
        </p:txBody>
      </p:sp>
      <p:sp>
        <p:nvSpPr>
          <p:cNvPr id="26" name="CuadroTexto 25"/>
          <p:cNvSpPr txBox="1"/>
          <p:nvPr/>
        </p:nvSpPr>
        <p:spPr>
          <a:xfrm>
            <a:off x="2939608" y="336199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2</a:t>
            </a:r>
          </a:p>
        </p:txBody>
      </p:sp>
      <p:sp>
        <p:nvSpPr>
          <p:cNvPr id="27" name="CuadroTexto 26"/>
          <p:cNvSpPr txBox="1"/>
          <p:nvPr/>
        </p:nvSpPr>
        <p:spPr>
          <a:xfrm>
            <a:off x="3403433" y="3190351"/>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3</a:t>
            </a:r>
          </a:p>
        </p:txBody>
      </p:sp>
      <p:sp>
        <p:nvSpPr>
          <p:cNvPr id="28" name="CuadroTexto 27"/>
          <p:cNvSpPr txBox="1"/>
          <p:nvPr/>
        </p:nvSpPr>
        <p:spPr>
          <a:xfrm>
            <a:off x="3910919" y="359801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4</a:t>
            </a:r>
          </a:p>
        </p:txBody>
      </p:sp>
      <p:sp>
        <p:nvSpPr>
          <p:cNvPr id="31" name="CuadroTexto 30"/>
          <p:cNvSpPr txBox="1"/>
          <p:nvPr/>
        </p:nvSpPr>
        <p:spPr>
          <a:xfrm>
            <a:off x="3501674" y="3646032"/>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7</a:t>
            </a:r>
          </a:p>
        </p:txBody>
      </p:sp>
      <p:pic>
        <p:nvPicPr>
          <p:cNvPr id="13" name="Imagen 12"/>
          <p:cNvPicPr>
            <a:picLocks noChangeAspect="1"/>
          </p:cNvPicPr>
          <p:nvPr/>
        </p:nvPicPr>
        <p:blipFill>
          <a:blip r:embed="rId5">
            <a:extLst>
              <a:ext uri="{BEBA8EAE-BF5A-486C-A8C5-ECC9F3942E4B}">
                <a14:imgProps xmlns:a14="http://schemas.microsoft.com/office/drawing/2010/main">
                  <a14:imgLayer r:embed="rId6">
                    <a14:imgEffect>
                      <a14:backgroundRemoval t="2400" b="97867" l="9900" r="89975"/>
                    </a14:imgEffect>
                  </a14:imgLayer>
                </a14:imgProps>
              </a:ext>
            </a:extLst>
          </a:blip>
          <a:stretch>
            <a:fillRect/>
          </a:stretch>
        </p:blipFill>
        <p:spPr>
          <a:xfrm rot="21095300">
            <a:off x="7592809" y="978826"/>
            <a:ext cx="2605216" cy="3333734"/>
          </a:xfrm>
          <a:prstGeom prst="rect">
            <a:avLst/>
          </a:prstGeom>
        </p:spPr>
      </p:pic>
      <p:cxnSp>
        <p:nvCxnSpPr>
          <p:cNvPr id="14" name="Conector recto 13"/>
          <p:cNvCxnSpPr/>
          <p:nvPr/>
        </p:nvCxnSpPr>
        <p:spPr>
          <a:xfrm flipH="1">
            <a:off x="6535581" y="2125134"/>
            <a:ext cx="411450" cy="1120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21 Rectángulo"/>
          <p:cNvSpPr/>
          <p:nvPr/>
        </p:nvSpPr>
        <p:spPr>
          <a:xfrm>
            <a:off x="5930254" y="1022711"/>
            <a:ext cx="1507270" cy="379719"/>
          </a:xfrm>
          <a:prstGeom prst="rect">
            <a:avLst/>
          </a:prstGeom>
        </p:spPr>
        <p:txBody>
          <a:bodyPr wrap="square">
            <a:spAutoFit/>
          </a:bodyPr>
          <a:lstStyle/>
          <a:p>
            <a:pPr>
              <a:lnSpc>
                <a:spcPts val="1100"/>
              </a:lnSpc>
            </a:pPr>
            <a:r>
              <a:rPr lang="es-BO" sz="1200" dirty="0">
                <a:latin typeface="Arial Black" panose="020B0A04020102020204" pitchFamily="34" charset="0"/>
              </a:rPr>
              <a:t>Periférica</a:t>
            </a:r>
          </a:p>
          <a:p>
            <a:pPr>
              <a:lnSpc>
                <a:spcPts val="1100"/>
              </a:lnSpc>
            </a:pPr>
            <a:endParaRPr lang="es-BO" sz="1200" dirty="0">
              <a:latin typeface="Arial Black" panose="020B0A04020102020204" pitchFamily="34" charset="0"/>
            </a:endParaRPr>
          </a:p>
        </p:txBody>
      </p:sp>
      <p:sp>
        <p:nvSpPr>
          <p:cNvPr id="16" name="21 Rectángulo"/>
          <p:cNvSpPr/>
          <p:nvPr/>
        </p:nvSpPr>
        <p:spPr>
          <a:xfrm>
            <a:off x="3232660" y="848585"/>
            <a:ext cx="1606098" cy="238655"/>
          </a:xfrm>
          <a:prstGeom prst="rect">
            <a:avLst/>
          </a:prstGeom>
        </p:spPr>
        <p:txBody>
          <a:bodyPr wrap="square">
            <a:spAutoFit/>
          </a:bodyPr>
          <a:lstStyle/>
          <a:p>
            <a:pPr>
              <a:lnSpc>
                <a:spcPts val="1100"/>
              </a:lnSpc>
            </a:pPr>
            <a:r>
              <a:rPr lang="es-BO" sz="1200" dirty="0">
                <a:latin typeface="Arial Black" panose="020B0A04020102020204" pitchFamily="34" charset="0"/>
              </a:rPr>
              <a:t>Max Paredes</a:t>
            </a:r>
          </a:p>
        </p:txBody>
      </p:sp>
      <p:cxnSp>
        <p:nvCxnSpPr>
          <p:cNvPr id="17" name="Conector recto 16"/>
          <p:cNvCxnSpPr/>
          <p:nvPr/>
        </p:nvCxnSpPr>
        <p:spPr>
          <a:xfrm flipH="1">
            <a:off x="3542605" y="1451105"/>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4767505" y="1659521"/>
            <a:ext cx="970382" cy="1385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21 Rectángulo"/>
          <p:cNvSpPr/>
          <p:nvPr/>
        </p:nvSpPr>
        <p:spPr>
          <a:xfrm>
            <a:off x="9728378" y="3774079"/>
            <a:ext cx="1746310" cy="238655"/>
          </a:xfrm>
          <a:prstGeom prst="rect">
            <a:avLst/>
          </a:prstGeom>
        </p:spPr>
        <p:txBody>
          <a:bodyPr wrap="square">
            <a:spAutoFit/>
          </a:bodyPr>
          <a:lstStyle/>
          <a:p>
            <a:pPr>
              <a:lnSpc>
                <a:spcPts val="1100"/>
              </a:lnSpc>
            </a:pPr>
            <a:r>
              <a:rPr lang="es-BO" sz="1200" dirty="0">
                <a:latin typeface="Arial Black" panose="020B0A04020102020204" pitchFamily="34" charset="0"/>
              </a:rPr>
              <a:t>San Antonio</a:t>
            </a:r>
          </a:p>
        </p:txBody>
      </p:sp>
      <p:cxnSp>
        <p:nvCxnSpPr>
          <p:cNvPr id="21" name="Conector recto 20"/>
          <p:cNvCxnSpPr/>
          <p:nvPr/>
        </p:nvCxnSpPr>
        <p:spPr>
          <a:xfrm flipH="1" flipV="1">
            <a:off x="7010539" y="3601457"/>
            <a:ext cx="2364876" cy="6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a:off x="8717666" y="3685159"/>
            <a:ext cx="597956" cy="226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1 Rectángulo"/>
          <p:cNvSpPr/>
          <p:nvPr/>
        </p:nvSpPr>
        <p:spPr>
          <a:xfrm>
            <a:off x="2699710" y="2324834"/>
            <a:ext cx="1540398" cy="379719"/>
          </a:xfrm>
          <a:prstGeom prst="rect">
            <a:avLst/>
          </a:prstGeom>
        </p:spPr>
        <p:txBody>
          <a:bodyPr wrap="square">
            <a:spAutoFit/>
          </a:bodyPr>
          <a:lstStyle/>
          <a:p>
            <a:pPr>
              <a:lnSpc>
                <a:spcPts val="1100"/>
              </a:lnSpc>
            </a:pPr>
            <a:r>
              <a:rPr lang="es-BO" sz="1200" dirty="0">
                <a:latin typeface="Arial Black" panose="020B0A04020102020204" pitchFamily="34" charset="0"/>
              </a:rPr>
              <a:t>Centro</a:t>
            </a:r>
          </a:p>
          <a:p>
            <a:pPr>
              <a:lnSpc>
                <a:spcPts val="1100"/>
              </a:lnSpc>
            </a:pPr>
            <a:endParaRPr lang="es-BO" sz="1200" dirty="0">
              <a:latin typeface="Arial Black" panose="020B0A04020102020204" pitchFamily="34" charset="0"/>
            </a:endParaRPr>
          </a:p>
        </p:txBody>
      </p:sp>
      <p:sp>
        <p:nvSpPr>
          <p:cNvPr id="32" name="21 Rectángulo"/>
          <p:cNvSpPr/>
          <p:nvPr/>
        </p:nvSpPr>
        <p:spPr>
          <a:xfrm>
            <a:off x="2717707" y="3777624"/>
            <a:ext cx="1099548" cy="238655"/>
          </a:xfrm>
          <a:prstGeom prst="rect">
            <a:avLst/>
          </a:prstGeom>
        </p:spPr>
        <p:txBody>
          <a:bodyPr wrap="square">
            <a:spAutoFit/>
          </a:bodyPr>
          <a:lstStyle/>
          <a:p>
            <a:pPr>
              <a:lnSpc>
                <a:spcPts val="1100"/>
              </a:lnSpc>
            </a:pPr>
            <a:r>
              <a:rPr lang="es-BO" sz="1200" dirty="0" err="1">
                <a:latin typeface="Arial Black" panose="020B0A04020102020204" pitchFamily="34" charset="0"/>
              </a:rPr>
              <a:t>Cotahuma</a:t>
            </a:r>
            <a:endParaRPr lang="es-BO" sz="1200" dirty="0">
              <a:latin typeface="Arial Black" panose="020B0A04020102020204" pitchFamily="34" charset="0"/>
            </a:endParaRPr>
          </a:p>
        </p:txBody>
      </p:sp>
      <p:cxnSp>
        <p:nvCxnSpPr>
          <p:cNvPr id="33" name="Conector recto 32"/>
          <p:cNvCxnSpPr/>
          <p:nvPr/>
        </p:nvCxnSpPr>
        <p:spPr>
          <a:xfrm flipH="1">
            <a:off x="3753477" y="4241494"/>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a:stCxn id="59" idx="3"/>
          </p:cNvCxnSpPr>
          <p:nvPr/>
        </p:nvCxnSpPr>
        <p:spPr>
          <a:xfrm flipV="1">
            <a:off x="5262275" y="4490752"/>
            <a:ext cx="1006195" cy="160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21 Rectángulo"/>
          <p:cNvSpPr/>
          <p:nvPr/>
        </p:nvSpPr>
        <p:spPr>
          <a:xfrm>
            <a:off x="2806199" y="5339798"/>
            <a:ext cx="1577611" cy="379719"/>
          </a:xfrm>
          <a:prstGeom prst="rect">
            <a:avLst/>
          </a:prstGeom>
        </p:spPr>
        <p:txBody>
          <a:bodyPr wrap="square">
            <a:spAutoFit/>
          </a:bodyPr>
          <a:lstStyle/>
          <a:p>
            <a:pPr>
              <a:lnSpc>
                <a:spcPts val="1100"/>
              </a:lnSpc>
            </a:pPr>
            <a:r>
              <a:rPr lang="es-BO" sz="1200" dirty="0" err="1">
                <a:latin typeface="Arial Black" panose="020B0A04020102020204" pitchFamily="34" charset="0"/>
              </a:rPr>
              <a:t>Mallasa</a:t>
            </a:r>
            <a:endParaRPr lang="es-BO" sz="1200" dirty="0">
              <a:latin typeface="Arial Black" panose="020B0A04020102020204" pitchFamily="34" charset="0"/>
            </a:endParaRPr>
          </a:p>
          <a:p>
            <a:pPr>
              <a:lnSpc>
                <a:spcPts val="1100"/>
              </a:lnSpc>
            </a:pPr>
            <a:endParaRPr lang="es-BO" sz="1200" dirty="0">
              <a:latin typeface="Arial Black" panose="020B0A04020102020204" pitchFamily="34" charset="0"/>
            </a:endParaRPr>
          </a:p>
        </p:txBody>
      </p:sp>
      <p:cxnSp>
        <p:nvCxnSpPr>
          <p:cNvPr id="39" name="Conector recto 38"/>
          <p:cNvCxnSpPr/>
          <p:nvPr/>
        </p:nvCxnSpPr>
        <p:spPr>
          <a:xfrm flipH="1">
            <a:off x="5689786" y="5965868"/>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V="1">
            <a:off x="6289570" y="5538272"/>
            <a:ext cx="709006" cy="427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flipH="1">
            <a:off x="3453584" y="2828697"/>
            <a:ext cx="59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upo 49"/>
          <p:cNvGrpSpPr/>
          <p:nvPr/>
        </p:nvGrpSpPr>
        <p:grpSpPr>
          <a:xfrm>
            <a:off x="7437524" y="4891292"/>
            <a:ext cx="4467534" cy="1168996"/>
            <a:chOff x="9013618" y="11898051"/>
            <a:chExt cx="4419917" cy="1291402"/>
          </a:xfrm>
        </p:grpSpPr>
        <p:sp>
          <p:nvSpPr>
            <p:cNvPr id="51" name="21 Rectángulo"/>
            <p:cNvSpPr/>
            <p:nvPr/>
          </p:nvSpPr>
          <p:spPr>
            <a:xfrm>
              <a:off x="11772017" y="12319150"/>
              <a:ext cx="1661518" cy="419480"/>
            </a:xfrm>
            <a:prstGeom prst="rect">
              <a:avLst/>
            </a:prstGeom>
          </p:spPr>
          <p:txBody>
            <a:bodyPr wrap="square">
              <a:spAutoFit/>
            </a:bodyPr>
            <a:lstStyle/>
            <a:p>
              <a:pPr>
                <a:lnSpc>
                  <a:spcPts val="1100"/>
                </a:lnSpc>
              </a:pPr>
              <a:r>
                <a:rPr lang="es-BO" sz="1200" dirty="0">
                  <a:latin typeface="Arial Black" panose="020B0A04020102020204" pitchFamily="34" charset="0"/>
                </a:rPr>
                <a:t>Sur</a:t>
              </a:r>
            </a:p>
            <a:p>
              <a:pPr>
                <a:lnSpc>
                  <a:spcPts val="1100"/>
                </a:lnSpc>
              </a:pPr>
              <a:endParaRPr lang="es-BO" sz="1200" dirty="0">
                <a:latin typeface="Arial Black" panose="020B0A04020102020204" pitchFamily="34" charset="0"/>
              </a:endParaRPr>
            </a:p>
          </p:txBody>
        </p:sp>
        <p:cxnSp>
          <p:nvCxnSpPr>
            <p:cNvPr id="52" name="Conector recto 51"/>
            <p:cNvCxnSpPr>
              <a:stCxn id="61" idx="1"/>
            </p:cNvCxnSpPr>
            <p:nvPr/>
          </p:nvCxnSpPr>
          <p:spPr>
            <a:xfrm flipH="1" flipV="1">
              <a:off x="11377274" y="12158328"/>
              <a:ext cx="379899" cy="103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flipH="1" flipV="1">
              <a:off x="9013618" y="11898051"/>
              <a:ext cx="1207709" cy="260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ángulo 54"/>
          <p:cNvSpPr/>
          <p:nvPr/>
        </p:nvSpPr>
        <p:spPr>
          <a:xfrm>
            <a:off x="2230907" y="22829"/>
            <a:ext cx="7480947" cy="1015663"/>
          </a:xfrm>
          <a:prstGeom prst="rect">
            <a:avLst/>
          </a:prstGeom>
        </p:spPr>
        <p:txBody>
          <a:bodyPr wrap="square">
            <a:spAutoFit/>
          </a:bodyPr>
          <a:lstStyle/>
          <a:p>
            <a:pPr algn="ctr"/>
            <a:r>
              <a:rPr lang="es-ES" sz="2000" dirty="0">
                <a:ln w="0"/>
                <a:effectLst>
                  <a:outerShdw blurRad="38100" dist="19050" dir="2700000" algn="tl" rotWithShape="0">
                    <a:schemeClr val="dk1">
                      <a:alpha val="40000"/>
                    </a:schemeClr>
                  </a:outerShdw>
                </a:effectLst>
                <a:latin typeface="Arial Black" panose="020B0A04020102020204" pitchFamily="34" charset="0"/>
              </a:rPr>
              <a:t>CANTIDAD DE UNIDADES EDUCATIVAS INTERVENIDAS CON EL MANTENIMIENTO POR MACRODISTRITO</a:t>
            </a:r>
            <a:endParaRPr lang="es-BO" sz="2000" dirty="0">
              <a:ln w="0"/>
              <a:effectLst>
                <a:outerShdw blurRad="38100" dist="19050" dir="2700000" algn="tl" rotWithShape="0">
                  <a:schemeClr val="dk1">
                    <a:alpha val="40000"/>
                  </a:schemeClr>
                </a:outerShdw>
              </a:effectLst>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308728286"/>
              </p:ext>
            </p:extLst>
          </p:nvPr>
        </p:nvGraphicFramePr>
        <p:xfrm>
          <a:off x="6133668" y="1205108"/>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24</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14</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19</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57" name="Tabla 56"/>
          <p:cNvGraphicFramePr>
            <a:graphicFrameLocks noGrp="1"/>
          </p:cNvGraphicFramePr>
          <p:nvPr>
            <p:extLst>
              <p:ext uri="{D42A27DB-BD31-4B8C-83A1-F6EECF244321}">
                <p14:modId xmlns:p14="http://schemas.microsoft.com/office/powerpoint/2010/main" val="3865036489"/>
              </p:ext>
            </p:extLst>
          </p:nvPr>
        </p:nvGraphicFramePr>
        <p:xfrm>
          <a:off x="2699710" y="1089123"/>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4</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25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3</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6</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dirty="0">
                          <a:effectLst/>
                        </a:rPr>
                        <a:t>INSTALACIÓN DE CÁMARAS</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58" name="Tabla 57"/>
          <p:cNvGraphicFramePr>
            <a:graphicFrameLocks noGrp="1"/>
          </p:cNvGraphicFramePr>
          <p:nvPr>
            <p:extLst>
              <p:ext uri="{D42A27DB-BD31-4B8C-83A1-F6EECF244321}">
                <p14:modId xmlns:p14="http://schemas.microsoft.com/office/powerpoint/2010/main" val="1795197487"/>
              </p:ext>
            </p:extLst>
          </p:nvPr>
        </p:nvGraphicFramePr>
        <p:xfrm>
          <a:off x="2702025" y="2560004"/>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dirty="0">
                          <a:effectLst/>
                        </a:rPr>
                        <a:t>BENEFICIARIOS POR GESTIONES</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3</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6</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19</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59" name="Tabla 58"/>
          <p:cNvGraphicFramePr>
            <a:graphicFrameLocks noGrp="1"/>
          </p:cNvGraphicFramePr>
          <p:nvPr>
            <p:extLst>
              <p:ext uri="{D42A27DB-BD31-4B8C-83A1-F6EECF244321}">
                <p14:modId xmlns:p14="http://schemas.microsoft.com/office/powerpoint/2010/main" val="3471352658"/>
              </p:ext>
            </p:extLst>
          </p:nvPr>
        </p:nvGraphicFramePr>
        <p:xfrm>
          <a:off x="2678276" y="4117584"/>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9</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25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60" name="Tabla 59"/>
          <p:cNvGraphicFramePr>
            <a:graphicFrameLocks noGrp="1"/>
          </p:cNvGraphicFramePr>
          <p:nvPr>
            <p:extLst>
              <p:ext uri="{D42A27DB-BD31-4B8C-83A1-F6EECF244321}">
                <p14:modId xmlns:p14="http://schemas.microsoft.com/office/powerpoint/2010/main" val="2825720817"/>
              </p:ext>
            </p:extLst>
          </p:nvPr>
        </p:nvGraphicFramePr>
        <p:xfrm>
          <a:off x="2719124" y="5548977"/>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700" dirty="0">
                          <a:effectLst/>
                          <a:latin typeface="Arial" panose="020B0604020202020204" pitchFamily="34" charset="0"/>
                          <a:ea typeface="Calibri" panose="020F0502020204030204" pitchFamily="34" charset="0"/>
                          <a:cs typeface="Times New Roman" panose="02020603050405020304" pitchFamily="18" charset="0"/>
                        </a:rPr>
                        <a:t>2</a:t>
                      </a: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61" name="Tabla 60"/>
          <p:cNvGraphicFramePr>
            <a:graphicFrameLocks noGrp="1"/>
          </p:cNvGraphicFramePr>
          <p:nvPr>
            <p:extLst>
              <p:ext uri="{D42A27DB-BD31-4B8C-83A1-F6EECF244321}">
                <p14:modId xmlns:p14="http://schemas.microsoft.com/office/powerpoint/2010/main" val="650612300"/>
              </p:ext>
            </p:extLst>
          </p:nvPr>
        </p:nvGraphicFramePr>
        <p:xfrm>
          <a:off x="9042236" y="5527027"/>
          <a:ext cx="2583998" cy="1066524"/>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43539">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9</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700" dirty="0">
                          <a:effectLst/>
                          <a:latin typeface="Arial" panose="020B0604020202020204" pitchFamily="34" charset="0"/>
                          <a:ea typeface="Calibri" panose="020F0502020204030204" pitchFamily="34" charset="0"/>
                          <a:cs typeface="Times New Roman" panose="02020603050405020304" pitchFamily="18" charset="0"/>
                        </a:rPr>
                        <a:t>15</a:t>
                      </a: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7</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graphicFrame>
        <p:nvGraphicFramePr>
          <p:cNvPr id="62" name="Tabla 61"/>
          <p:cNvGraphicFramePr>
            <a:graphicFrameLocks noGrp="1"/>
          </p:cNvGraphicFramePr>
          <p:nvPr>
            <p:extLst>
              <p:ext uri="{D42A27DB-BD31-4B8C-83A1-F6EECF244321}">
                <p14:modId xmlns:p14="http://schemas.microsoft.com/office/powerpoint/2010/main" val="1162010663"/>
              </p:ext>
            </p:extLst>
          </p:nvPr>
        </p:nvGraphicFramePr>
        <p:xfrm>
          <a:off x="9071526" y="4040777"/>
          <a:ext cx="2583998" cy="1054176"/>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05351">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4</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16</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6</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5</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11</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16</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a:effectLst/>
                        </a:rPr>
                        <a:t>INSTALACIÓN DE CÁMARAS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pic>
        <p:nvPicPr>
          <p:cNvPr id="43" name="Picture 2" descr="Acerca de – Tecnologías – GOBIERNO AUTÓNOMO MUNICIPAL DE LA PAZ"/>
          <p:cNvPicPr>
            <a:picLocks noChangeAspect="1" noChangeArrowheads="1"/>
          </p:cNvPicPr>
          <p:nvPr/>
        </p:nvPicPr>
        <p:blipFill rotWithShape="1">
          <a:blip r:embed="rId7">
            <a:extLst>
              <a:ext uri="{28A0092B-C50C-407E-A947-70E740481C1C}">
                <a14:useLocalDpi xmlns:a14="http://schemas.microsoft.com/office/drawing/2010/main" val="0"/>
              </a:ext>
            </a:extLst>
          </a:blip>
          <a:srcRect l="2236" t="15175" r="42621" b="20046"/>
          <a:stretch>
            <a:fillRect/>
          </a:stretch>
        </p:blipFill>
        <p:spPr bwMode="auto">
          <a:xfrm>
            <a:off x="9555332" y="22829"/>
            <a:ext cx="2515667" cy="1053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Tabla 44"/>
          <p:cNvGraphicFramePr>
            <a:graphicFrameLocks noGrp="1"/>
          </p:cNvGraphicFramePr>
          <p:nvPr>
            <p:extLst>
              <p:ext uri="{D42A27DB-BD31-4B8C-83A1-F6EECF244321}">
                <p14:modId xmlns:p14="http://schemas.microsoft.com/office/powerpoint/2010/main" val="2106491249"/>
              </p:ext>
            </p:extLst>
          </p:nvPr>
        </p:nvGraphicFramePr>
        <p:xfrm>
          <a:off x="9023992" y="2278730"/>
          <a:ext cx="2583998" cy="1054176"/>
        </p:xfrm>
        <a:graphic>
          <a:graphicData uri="http://schemas.openxmlformats.org/drawingml/2006/table">
            <a:tbl>
              <a:tblPr firstRow="1" firstCol="1" bandRow="1">
                <a:tableStyleId>{5C22544A-7EE6-4342-B048-85BDC9FD1C3A}</a:tableStyleId>
              </a:tblPr>
              <a:tblGrid>
                <a:gridCol w="987939">
                  <a:extLst>
                    <a:ext uri="{9D8B030D-6E8A-4147-A177-3AD203B41FA5}">
                      <a16:colId xmlns:a16="http://schemas.microsoft.com/office/drawing/2014/main" val="20000"/>
                    </a:ext>
                  </a:extLst>
                </a:gridCol>
                <a:gridCol w="343456">
                  <a:extLst>
                    <a:ext uri="{9D8B030D-6E8A-4147-A177-3AD203B41FA5}">
                      <a16:colId xmlns:a16="http://schemas.microsoft.com/office/drawing/2014/main" val="20001"/>
                    </a:ext>
                  </a:extLst>
                </a:gridCol>
                <a:gridCol w="343456">
                  <a:extLst>
                    <a:ext uri="{9D8B030D-6E8A-4147-A177-3AD203B41FA5}">
                      <a16:colId xmlns:a16="http://schemas.microsoft.com/office/drawing/2014/main" val="20002"/>
                    </a:ext>
                  </a:extLst>
                </a:gridCol>
                <a:gridCol w="305877">
                  <a:extLst>
                    <a:ext uri="{9D8B030D-6E8A-4147-A177-3AD203B41FA5}">
                      <a16:colId xmlns:a16="http://schemas.microsoft.com/office/drawing/2014/main" val="20003"/>
                    </a:ext>
                  </a:extLst>
                </a:gridCol>
                <a:gridCol w="305877">
                  <a:extLst>
                    <a:ext uri="{9D8B030D-6E8A-4147-A177-3AD203B41FA5}">
                      <a16:colId xmlns:a16="http://schemas.microsoft.com/office/drawing/2014/main" val="20004"/>
                    </a:ext>
                  </a:extLst>
                </a:gridCol>
                <a:gridCol w="297393">
                  <a:extLst>
                    <a:ext uri="{9D8B030D-6E8A-4147-A177-3AD203B41FA5}">
                      <a16:colId xmlns:a16="http://schemas.microsoft.com/office/drawing/2014/main" val="20005"/>
                    </a:ext>
                  </a:extLst>
                </a:gridCol>
              </a:tblGrid>
              <a:tr h="105351">
                <a:tc rowSpan="2">
                  <a:txBody>
                    <a:bodyPr/>
                    <a:lstStyle/>
                    <a:p>
                      <a:pPr algn="ctr">
                        <a:lnSpc>
                          <a:spcPct val="115000"/>
                        </a:lnSpc>
                        <a:spcAft>
                          <a:spcPts val="0"/>
                        </a:spcAft>
                      </a:pPr>
                      <a:r>
                        <a:rPr lang="es-BO" sz="800" dirty="0">
                          <a:effectLst/>
                        </a:rPr>
                        <a:t>DETALLE</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800">
                          <a:effectLst/>
                        </a:rPr>
                        <a:t>BENEFICIARIOS POR GESTIONES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042">
                <a:tc vMerge="1">
                  <a:txBody>
                    <a:bodyPr/>
                    <a:lstStyle/>
                    <a:p>
                      <a:endParaRPr lang="es-BO"/>
                    </a:p>
                  </a:txBody>
                  <a:tcPr/>
                </a:tc>
                <a:tc>
                  <a:txBody>
                    <a:bodyPr/>
                    <a:lstStyle/>
                    <a:p>
                      <a:pPr algn="ctr">
                        <a:lnSpc>
                          <a:spcPct val="115000"/>
                        </a:lnSpc>
                        <a:spcAft>
                          <a:spcPts val="0"/>
                        </a:spcAft>
                      </a:pPr>
                      <a:r>
                        <a:rPr lang="es-BO" sz="800">
                          <a:effectLst/>
                        </a:rPr>
                        <a:t>2021</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dirty="0">
                          <a:effectLst/>
                        </a:rPr>
                        <a:t>2022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2023</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2024</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800">
                          <a:effectLst/>
                        </a:rPr>
                        <a:t>2025</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2995">
                <a:tc>
                  <a:txBody>
                    <a:bodyPr/>
                    <a:lstStyle/>
                    <a:p>
                      <a:pPr algn="l">
                        <a:lnSpc>
                          <a:spcPct val="115000"/>
                        </a:lnSpc>
                        <a:spcAft>
                          <a:spcPts val="0"/>
                        </a:spcAft>
                      </a:pPr>
                      <a:r>
                        <a:rPr lang="es-BO" sz="800">
                          <a:effectLst/>
                        </a:rPr>
                        <a:t>SISTEMA DE CCTV</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9474">
                <a:tc>
                  <a:txBody>
                    <a:bodyPr/>
                    <a:lstStyle/>
                    <a:p>
                      <a:pPr algn="l">
                        <a:lnSpc>
                          <a:spcPct val="115000"/>
                        </a:lnSpc>
                        <a:spcAft>
                          <a:spcPts val="0"/>
                        </a:spcAft>
                      </a:pPr>
                      <a:r>
                        <a:rPr lang="es-BO" sz="800">
                          <a:effectLst/>
                        </a:rPr>
                        <a:t>MANTENIMIENTO COMPUTADORAS</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a:effectLst/>
                        </a:rPr>
                        <a:t>0</a:t>
                      </a:r>
                      <a:endParaRPr lang="es-BO" sz="7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700">
                          <a:effectLst/>
                          <a:latin typeface="Arial" panose="020B0604020202020204" pitchFamily="34" charset="0"/>
                          <a:ea typeface="Calibri" panose="020F0502020204030204" pitchFamily="34" charset="0"/>
                          <a:cs typeface="Times New Roman" panose="02020603050405020304" pitchFamily="18" charset="0"/>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9</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12</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8</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9474">
                <a:tc>
                  <a:txBody>
                    <a:bodyPr/>
                    <a:lstStyle/>
                    <a:p>
                      <a:pPr algn="l">
                        <a:lnSpc>
                          <a:spcPct val="115000"/>
                        </a:lnSpc>
                        <a:spcAft>
                          <a:spcPts val="0"/>
                        </a:spcAft>
                      </a:pPr>
                      <a:r>
                        <a:rPr lang="es-BO" sz="800" dirty="0">
                          <a:effectLst/>
                        </a:rPr>
                        <a:t>INSTALACIÓN DE CÁMARAS</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latin typeface="+mn-lt"/>
                          <a:ea typeface="+mn-ea"/>
                          <a:cs typeface="+mn-cs"/>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800" dirty="0">
                          <a:effectLst/>
                        </a:rPr>
                        <a:t>0</a:t>
                      </a:r>
                      <a:endParaRPr lang="es-BO" sz="7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sp>
        <p:nvSpPr>
          <p:cNvPr id="4" name="Rectángulo 3"/>
          <p:cNvSpPr/>
          <p:nvPr/>
        </p:nvSpPr>
        <p:spPr>
          <a:xfrm>
            <a:off x="9421400" y="2032754"/>
            <a:ext cx="2360774" cy="258917"/>
          </a:xfrm>
          <a:prstGeom prst="rect">
            <a:avLst/>
          </a:prstGeom>
        </p:spPr>
        <p:txBody>
          <a:bodyPr wrap="none">
            <a:spAutoFit/>
          </a:bodyPr>
          <a:lstStyle/>
          <a:p>
            <a:pPr>
              <a:lnSpc>
                <a:spcPts val="1100"/>
              </a:lnSpc>
            </a:pPr>
            <a:r>
              <a:rPr lang="es-BO" dirty="0" err="1">
                <a:latin typeface="Arial Black" panose="020B0A04020102020204" pitchFamily="34" charset="0"/>
              </a:rPr>
              <a:t>Zongo</a:t>
            </a:r>
            <a:r>
              <a:rPr lang="es-BO" dirty="0">
                <a:latin typeface="Arial Black" panose="020B0A04020102020204" pitchFamily="34" charset="0"/>
              </a:rPr>
              <a:t> </a:t>
            </a:r>
            <a:r>
              <a:rPr lang="es-BO" dirty="0" err="1">
                <a:latin typeface="Arial Black" panose="020B0A04020102020204" pitchFamily="34" charset="0"/>
              </a:rPr>
              <a:t>Hampaturi</a:t>
            </a:r>
            <a:endParaRPr lang="es-BO" dirty="0">
              <a:latin typeface="Arial Black" panose="020B0A04020102020204" pitchFamily="34" charset="0"/>
            </a:endParaRPr>
          </a:p>
        </p:txBody>
      </p:sp>
      <p:cxnSp>
        <p:nvCxnSpPr>
          <p:cNvPr id="49" name="Conector recto 48"/>
          <p:cNvCxnSpPr>
            <a:stCxn id="45" idx="1"/>
          </p:cNvCxnSpPr>
          <p:nvPr/>
        </p:nvCxnSpPr>
        <p:spPr>
          <a:xfrm flipH="1">
            <a:off x="8499310" y="2805819"/>
            <a:ext cx="524682" cy="339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ector recto 62"/>
          <p:cNvCxnSpPr>
            <a:stCxn id="45" idx="1"/>
          </p:cNvCxnSpPr>
          <p:nvPr/>
        </p:nvCxnSpPr>
        <p:spPr>
          <a:xfrm flipH="1">
            <a:off x="8850240" y="2805819"/>
            <a:ext cx="173752" cy="750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DAF26259-5FC7-E91C-6EAA-8CF446A07A42}"/>
              </a:ext>
            </a:extLst>
          </p:cNvPr>
          <p:cNvPicPr>
            <a:picLocks noChangeAspect="1"/>
          </p:cNvPicPr>
          <p:nvPr/>
        </p:nvPicPr>
        <p:blipFill>
          <a:blip r:embed="rId8"/>
          <a:stretch>
            <a:fillRect/>
          </a:stretch>
        </p:blipFill>
        <p:spPr>
          <a:xfrm>
            <a:off x="-16116" y="0"/>
            <a:ext cx="243078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63EBDD9B-4F68-40B2-81AF-A19103463E84}"/>
              </a:ext>
            </a:extLst>
          </p:cNvPr>
          <p:cNvSpPr txBox="1">
            <a:spLocks/>
          </p:cNvSpPr>
          <p:nvPr/>
        </p:nvSpPr>
        <p:spPr>
          <a:xfrm>
            <a:off x="0" y="130632"/>
            <a:ext cx="10750163" cy="698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BO" sz="2800" b="1" dirty="0">
                <a:solidFill>
                  <a:srgbClr val="00D4CB"/>
                </a:solidFill>
                <a:latin typeface="The Artisan Marker" panose="02000500000000000000" pitchFamily="50" charset="0"/>
              </a:rPr>
              <a:t>Maestranza Municipal</a:t>
            </a:r>
          </a:p>
        </p:txBody>
      </p:sp>
      <p:graphicFrame>
        <p:nvGraphicFramePr>
          <p:cNvPr id="11" name="Diagrama 10">
            <a:extLst>
              <a:ext uri="{FF2B5EF4-FFF2-40B4-BE49-F238E27FC236}">
                <a16:creationId xmlns:a16="http://schemas.microsoft.com/office/drawing/2014/main" id="{7D7DA78B-FFBC-4EEF-981E-C1077145376A}"/>
              </a:ext>
            </a:extLst>
          </p:cNvPr>
          <p:cNvGraphicFramePr/>
          <p:nvPr/>
        </p:nvGraphicFramePr>
        <p:xfrm>
          <a:off x="975062" y="1880787"/>
          <a:ext cx="3244960" cy="413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D9381920-43F9-4627-A361-52BF1C2590F1}"/>
              </a:ext>
            </a:extLst>
          </p:cNvPr>
          <p:cNvSpPr txBox="1"/>
          <p:nvPr/>
        </p:nvSpPr>
        <p:spPr>
          <a:xfrm>
            <a:off x="1589645" y="829174"/>
            <a:ext cx="2582810" cy="707886"/>
          </a:xfrm>
          <a:prstGeom prst="rect">
            <a:avLst/>
          </a:prstGeom>
          <a:noFill/>
          <a:ln>
            <a:solidFill>
              <a:schemeClr val="tx1">
                <a:lumMod val="50000"/>
                <a:lumOff val="50000"/>
              </a:schemeClr>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s-ES" sz="2000" b="1" dirty="0">
                <a:solidFill>
                  <a:schemeClr val="tx2"/>
                </a:solidFill>
                <a:latin typeface="Montserrat SemiBold" panose="00000700000000000000" pitchFamily="2" charset="0"/>
              </a:rPr>
              <a:t>¿QUÉ REALIZA LA MAESTRANZA?</a:t>
            </a:r>
            <a:endParaRPr lang="es-BO" sz="2000" b="1" dirty="0">
              <a:solidFill>
                <a:schemeClr val="tx2"/>
              </a:solidFill>
              <a:latin typeface="Montserrat SemiBold" panose="00000700000000000000" pitchFamily="2" charset="0"/>
            </a:endParaRPr>
          </a:p>
        </p:txBody>
      </p:sp>
      <p:sp>
        <p:nvSpPr>
          <p:cNvPr id="13" name="Elipse 12">
            <a:extLst>
              <a:ext uri="{FF2B5EF4-FFF2-40B4-BE49-F238E27FC236}">
                <a16:creationId xmlns:a16="http://schemas.microsoft.com/office/drawing/2014/main" id="{56C9CBF6-29F6-4E9F-BF0A-708F75C019D1}"/>
              </a:ext>
            </a:extLst>
          </p:cNvPr>
          <p:cNvSpPr/>
          <p:nvPr/>
        </p:nvSpPr>
        <p:spPr>
          <a:xfrm>
            <a:off x="829887" y="2076402"/>
            <a:ext cx="318106" cy="304052"/>
          </a:xfrm>
          <a:prstGeom prst="ellipse">
            <a:avLst/>
          </a:prstGeom>
          <a:solidFill>
            <a:srgbClr val="FF3399"/>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1</a:t>
            </a:r>
            <a:endParaRPr lang="es-BO" dirty="0">
              <a:solidFill>
                <a:schemeClr val="tx1"/>
              </a:solidFill>
            </a:endParaRPr>
          </a:p>
        </p:txBody>
      </p:sp>
      <p:sp>
        <p:nvSpPr>
          <p:cNvPr id="14" name="Elipse 13">
            <a:extLst>
              <a:ext uri="{FF2B5EF4-FFF2-40B4-BE49-F238E27FC236}">
                <a16:creationId xmlns:a16="http://schemas.microsoft.com/office/drawing/2014/main" id="{B2A600D6-EFE4-4ECB-8336-6CDB2F8CE7CE}"/>
              </a:ext>
            </a:extLst>
          </p:cNvPr>
          <p:cNvSpPr/>
          <p:nvPr/>
        </p:nvSpPr>
        <p:spPr>
          <a:xfrm>
            <a:off x="829887" y="4379469"/>
            <a:ext cx="318106" cy="304052"/>
          </a:xfrm>
          <a:prstGeom prst="ellipse">
            <a:avLst/>
          </a:prstGeom>
          <a:solidFill>
            <a:srgbClr val="FF3399"/>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2</a:t>
            </a:r>
            <a:endParaRPr lang="es-BO" dirty="0">
              <a:solidFill>
                <a:schemeClr val="tx1"/>
              </a:solidFill>
            </a:endParaRPr>
          </a:p>
        </p:txBody>
      </p:sp>
      <p:pic>
        <p:nvPicPr>
          <p:cNvPr id="15" name="Picture 2" descr="Las mejores 43 ideas de Logos carpinteria | logos carpinteria, disenos de  unas, logotipo de madera">
            <a:extLst>
              <a:ext uri="{FF2B5EF4-FFF2-40B4-BE49-F238E27FC236}">
                <a16:creationId xmlns:a16="http://schemas.microsoft.com/office/drawing/2014/main" id="{5A0AD49E-1AF7-4AEF-BC6C-A29FBEAD31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4574" y="1537060"/>
            <a:ext cx="1721552" cy="1376515"/>
          </a:xfrm>
          <a:prstGeom prst="rect">
            <a:avLst/>
          </a:prstGeom>
          <a:noFill/>
          <a:extLst>
            <a:ext uri="{909E8E84-426E-40DD-AFC4-6F175D3DCCD1}">
              <a14:hiddenFill xmlns:a14="http://schemas.microsoft.com/office/drawing/2010/main">
                <a:solidFill>
                  <a:srgbClr val="FFFFFF"/>
                </a:solidFill>
              </a14:hiddenFill>
            </a:ext>
          </a:extLst>
        </p:spPr>
      </p:pic>
      <p:sp>
        <p:nvSpPr>
          <p:cNvPr id="20" name="Cheurón 30">
            <a:extLst>
              <a:ext uri="{FF2B5EF4-FFF2-40B4-BE49-F238E27FC236}">
                <a16:creationId xmlns:a16="http://schemas.microsoft.com/office/drawing/2014/main" id="{91E9B5DF-26B3-4C8C-A885-0F465A5BC1F9}"/>
              </a:ext>
            </a:extLst>
          </p:cNvPr>
          <p:cNvSpPr/>
          <p:nvPr/>
        </p:nvSpPr>
        <p:spPr>
          <a:xfrm rot="10615076">
            <a:off x="4111633" y="3032750"/>
            <a:ext cx="321479" cy="396708"/>
          </a:xfrm>
          <a:prstGeom prst="chevron">
            <a:avLst/>
          </a:prstGeom>
          <a:solidFill>
            <a:srgbClr val="F23889"/>
          </a:solidFill>
          <a:ln>
            <a:solidFill>
              <a:srgbClr val="F23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22" name="CuadroTexto 21">
            <a:extLst>
              <a:ext uri="{FF2B5EF4-FFF2-40B4-BE49-F238E27FC236}">
                <a16:creationId xmlns:a16="http://schemas.microsoft.com/office/drawing/2014/main" id="{FA21502D-2730-4997-997E-F14D058A318A}"/>
              </a:ext>
            </a:extLst>
          </p:cNvPr>
          <p:cNvSpPr txBox="1"/>
          <p:nvPr/>
        </p:nvSpPr>
        <p:spPr>
          <a:xfrm>
            <a:off x="4481916" y="3024395"/>
            <a:ext cx="1651414" cy="338554"/>
          </a:xfrm>
          <a:prstGeom prst="rect">
            <a:avLst/>
          </a:prstGeom>
          <a:solidFill>
            <a:srgbClr val="FF3399"/>
          </a:solidFill>
        </p:spPr>
        <p:txBody>
          <a:bodyPr wrap="none" rtlCol="0">
            <a:spAutoFit/>
          </a:bodyPr>
          <a:lstStyle/>
          <a:p>
            <a:r>
              <a:rPr lang="es-BO" sz="1600" b="1" dirty="0">
                <a:solidFill>
                  <a:schemeClr val="bg1"/>
                </a:solidFill>
                <a:latin typeface="Montserrat SemiBold" panose="00000700000000000000" pitchFamily="2" charset="0"/>
              </a:rPr>
              <a:t>CARPINTERÍA</a:t>
            </a:r>
            <a:endParaRPr lang="es-ES" sz="1600" b="1" dirty="0">
              <a:solidFill>
                <a:schemeClr val="bg1"/>
              </a:solidFill>
              <a:latin typeface="Montserrat SemiBold" panose="00000700000000000000" pitchFamily="2" charset="0"/>
            </a:endParaRPr>
          </a:p>
        </p:txBody>
      </p:sp>
      <p:sp>
        <p:nvSpPr>
          <p:cNvPr id="23" name="CuadroTexto 22">
            <a:extLst>
              <a:ext uri="{FF2B5EF4-FFF2-40B4-BE49-F238E27FC236}">
                <a16:creationId xmlns:a16="http://schemas.microsoft.com/office/drawing/2014/main" id="{D0164D0B-C457-4808-9EE9-F120B076D0A6}"/>
              </a:ext>
            </a:extLst>
          </p:cNvPr>
          <p:cNvSpPr txBox="1"/>
          <p:nvPr/>
        </p:nvSpPr>
        <p:spPr>
          <a:xfrm>
            <a:off x="4481915" y="5161593"/>
            <a:ext cx="1651415" cy="584775"/>
          </a:xfrm>
          <a:prstGeom prst="rect">
            <a:avLst/>
          </a:prstGeom>
          <a:solidFill>
            <a:srgbClr val="FF3399"/>
          </a:solidFill>
        </p:spPr>
        <p:txBody>
          <a:bodyPr wrap="square" rtlCol="0">
            <a:spAutoFit/>
          </a:bodyPr>
          <a:lstStyle/>
          <a:p>
            <a:r>
              <a:rPr lang="es-BO" sz="1600" b="1" dirty="0">
                <a:solidFill>
                  <a:schemeClr val="bg1"/>
                </a:solidFill>
                <a:latin typeface="Montserrat SemiBold" panose="00000700000000000000" pitchFamily="2" charset="0"/>
              </a:rPr>
              <a:t>METAL MECÁNICA</a:t>
            </a:r>
            <a:endParaRPr lang="es-ES" sz="1600" b="1" dirty="0">
              <a:solidFill>
                <a:schemeClr val="bg1"/>
              </a:solidFill>
              <a:latin typeface="Montserrat SemiBold" panose="00000700000000000000" pitchFamily="2" charset="0"/>
            </a:endParaRPr>
          </a:p>
        </p:txBody>
      </p:sp>
      <p:pic>
        <p:nvPicPr>
          <p:cNvPr id="24" name="Imagen 23">
            <a:extLst>
              <a:ext uri="{FF2B5EF4-FFF2-40B4-BE49-F238E27FC236}">
                <a16:creationId xmlns:a16="http://schemas.microsoft.com/office/drawing/2014/main" id="{D6CC6EC3-BDCC-41EC-B974-4B4A92CB1E22}"/>
              </a:ext>
            </a:extLst>
          </p:cNvPr>
          <p:cNvPicPr>
            <a:picLocks noChangeAspect="1"/>
          </p:cNvPicPr>
          <p:nvPr/>
        </p:nvPicPr>
        <p:blipFill>
          <a:blip r:embed="rId8"/>
          <a:stretch>
            <a:fillRect/>
          </a:stretch>
        </p:blipFill>
        <p:spPr>
          <a:xfrm>
            <a:off x="4764148" y="3793616"/>
            <a:ext cx="1300318" cy="1300318"/>
          </a:xfrm>
          <a:prstGeom prst="rect">
            <a:avLst/>
          </a:prstGeom>
        </p:spPr>
      </p:pic>
      <p:pic>
        <p:nvPicPr>
          <p:cNvPr id="25" name="Picture 2" descr="Cartel De Madera Tablón Vacío De Madera En Estilo De Dibujos Animados  Aislado Sobre Fondo Blanco. Elemento Ui De Activos De Juego. Ilustración  del Vector - Ilustración de objeto, aislado: 211402790">
            <a:extLst>
              <a:ext uri="{FF2B5EF4-FFF2-40B4-BE49-F238E27FC236}">
                <a16:creationId xmlns:a16="http://schemas.microsoft.com/office/drawing/2014/main" id="{F75472F8-551F-42CF-A5C2-DF6979AEB27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88718" y="1840596"/>
            <a:ext cx="1697408" cy="769441"/>
          </a:xfrm>
          <a:prstGeom prst="rect">
            <a:avLst/>
          </a:prstGeom>
          <a:noFill/>
          <a:extLst>
            <a:ext uri="{909E8E84-426E-40DD-AFC4-6F175D3DCCD1}">
              <a14:hiddenFill xmlns:a14="http://schemas.microsoft.com/office/drawing/2010/main">
                <a:solidFill>
                  <a:srgbClr val="FFFFFF"/>
                </a:solidFill>
              </a14:hiddenFill>
            </a:ext>
          </a:extLst>
        </p:spPr>
      </p:pic>
      <p:sp>
        <p:nvSpPr>
          <p:cNvPr id="28" name="Cheurón 30">
            <a:extLst>
              <a:ext uri="{FF2B5EF4-FFF2-40B4-BE49-F238E27FC236}">
                <a16:creationId xmlns:a16="http://schemas.microsoft.com/office/drawing/2014/main" id="{50AFCFF9-98E2-4D19-B08A-072D85E35989}"/>
              </a:ext>
            </a:extLst>
          </p:cNvPr>
          <p:cNvSpPr/>
          <p:nvPr/>
        </p:nvSpPr>
        <p:spPr>
          <a:xfrm rot="10615076">
            <a:off x="4111635" y="5174060"/>
            <a:ext cx="321479" cy="396708"/>
          </a:xfrm>
          <a:prstGeom prst="chevron">
            <a:avLst/>
          </a:prstGeom>
          <a:solidFill>
            <a:srgbClr val="F23889"/>
          </a:solidFill>
          <a:ln>
            <a:solidFill>
              <a:srgbClr val="F23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graphicFrame>
        <p:nvGraphicFramePr>
          <p:cNvPr id="29" name="Diagrama 28">
            <a:extLst>
              <a:ext uri="{FF2B5EF4-FFF2-40B4-BE49-F238E27FC236}">
                <a16:creationId xmlns:a16="http://schemas.microsoft.com/office/drawing/2014/main" id="{C064705D-485D-49BB-B672-95E291422552}"/>
              </a:ext>
            </a:extLst>
          </p:cNvPr>
          <p:cNvGraphicFramePr/>
          <p:nvPr/>
        </p:nvGraphicFramePr>
        <p:xfrm>
          <a:off x="8353902" y="1874093"/>
          <a:ext cx="3156019" cy="413958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0" name="Elipse 29">
            <a:extLst>
              <a:ext uri="{FF2B5EF4-FFF2-40B4-BE49-F238E27FC236}">
                <a16:creationId xmlns:a16="http://schemas.microsoft.com/office/drawing/2014/main" id="{94ACC855-D7BD-447B-A0CF-ED2EA035A8A7}"/>
              </a:ext>
            </a:extLst>
          </p:cNvPr>
          <p:cNvSpPr/>
          <p:nvPr/>
        </p:nvSpPr>
        <p:spPr>
          <a:xfrm>
            <a:off x="8208727" y="2069708"/>
            <a:ext cx="318106" cy="304052"/>
          </a:xfrm>
          <a:prstGeom prst="ellipse">
            <a:avLst/>
          </a:prstGeom>
          <a:solidFill>
            <a:srgbClr val="FF3399"/>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3</a:t>
            </a:r>
            <a:endParaRPr lang="es-BO" dirty="0">
              <a:solidFill>
                <a:schemeClr val="tx1"/>
              </a:solidFill>
            </a:endParaRPr>
          </a:p>
        </p:txBody>
      </p:sp>
      <p:sp>
        <p:nvSpPr>
          <p:cNvPr id="31" name="Elipse 30">
            <a:extLst>
              <a:ext uri="{FF2B5EF4-FFF2-40B4-BE49-F238E27FC236}">
                <a16:creationId xmlns:a16="http://schemas.microsoft.com/office/drawing/2014/main" id="{A7E15E0D-B0CE-4F2D-BBBC-18501CCA2949}"/>
              </a:ext>
            </a:extLst>
          </p:cNvPr>
          <p:cNvSpPr/>
          <p:nvPr/>
        </p:nvSpPr>
        <p:spPr>
          <a:xfrm>
            <a:off x="8208727" y="4372775"/>
            <a:ext cx="318106" cy="304052"/>
          </a:xfrm>
          <a:prstGeom prst="ellipse">
            <a:avLst/>
          </a:prstGeom>
          <a:solidFill>
            <a:srgbClr val="FF3399"/>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4</a:t>
            </a:r>
            <a:endParaRPr lang="es-BO" dirty="0">
              <a:solidFill>
                <a:schemeClr val="tx1"/>
              </a:solidFill>
            </a:endParaRPr>
          </a:p>
        </p:txBody>
      </p:sp>
      <p:sp>
        <p:nvSpPr>
          <p:cNvPr id="32" name="CuadroTexto 31">
            <a:extLst>
              <a:ext uri="{FF2B5EF4-FFF2-40B4-BE49-F238E27FC236}">
                <a16:creationId xmlns:a16="http://schemas.microsoft.com/office/drawing/2014/main" id="{693AED8F-7FF6-4BC7-A8E3-84260A690C05}"/>
              </a:ext>
            </a:extLst>
          </p:cNvPr>
          <p:cNvSpPr txBox="1"/>
          <p:nvPr/>
        </p:nvSpPr>
        <p:spPr>
          <a:xfrm>
            <a:off x="6521514" y="3029140"/>
            <a:ext cx="1736526" cy="338554"/>
          </a:xfrm>
          <a:prstGeom prst="rect">
            <a:avLst/>
          </a:prstGeom>
          <a:solidFill>
            <a:srgbClr val="FF3399"/>
          </a:solidFill>
        </p:spPr>
        <p:txBody>
          <a:bodyPr wrap="square" rtlCol="0">
            <a:spAutoFit/>
          </a:bodyPr>
          <a:lstStyle/>
          <a:p>
            <a:r>
              <a:rPr lang="es-BO" sz="1600" b="1" dirty="0">
                <a:solidFill>
                  <a:schemeClr val="bg1"/>
                </a:solidFill>
                <a:latin typeface="Montserrat SemiBold" panose="00000700000000000000" pitchFamily="2" charset="0"/>
              </a:rPr>
              <a:t>PINTURA</a:t>
            </a:r>
            <a:endParaRPr lang="es-ES" sz="1600" b="1" dirty="0">
              <a:solidFill>
                <a:schemeClr val="bg1"/>
              </a:solidFill>
              <a:latin typeface="Montserrat SemiBold" panose="00000700000000000000" pitchFamily="2" charset="0"/>
            </a:endParaRPr>
          </a:p>
        </p:txBody>
      </p:sp>
      <p:sp>
        <p:nvSpPr>
          <p:cNvPr id="33" name="CuadroTexto 32">
            <a:extLst>
              <a:ext uri="{FF2B5EF4-FFF2-40B4-BE49-F238E27FC236}">
                <a16:creationId xmlns:a16="http://schemas.microsoft.com/office/drawing/2014/main" id="{9783FD72-3797-4D78-9B43-EC0FCB1CA547}"/>
              </a:ext>
            </a:extLst>
          </p:cNvPr>
          <p:cNvSpPr txBox="1"/>
          <p:nvPr/>
        </p:nvSpPr>
        <p:spPr>
          <a:xfrm>
            <a:off x="6521514" y="5173447"/>
            <a:ext cx="1744388" cy="338554"/>
          </a:xfrm>
          <a:prstGeom prst="rect">
            <a:avLst/>
          </a:prstGeom>
          <a:solidFill>
            <a:srgbClr val="FF3399"/>
          </a:solidFill>
        </p:spPr>
        <p:txBody>
          <a:bodyPr wrap="none" rtlCol="0">
            <a:spAutoFit/>
          </a:bodyPr>
          <a:lstStyle/>
          <a:p>
            <a:r>
              <a:rPr lang="es-BO" sz="1600" b="1" dirty="0">
                <a:solidFill>
                  <a:schemeClr val="bg1"/>
                </a:solidFill>
                <a:latin typeface="Montserrat SemiBold" panose="00000700000000000000" pitchFamily="2" charset="0"/>
              </a:rPr>
              <a:t>ENSAMBLADO</a:t>
            </a:r>
            <a:endParaRPr lang="es-ES" sz="1600" b="1" dirty="0">
              <a:solidFill>
                <a:schemeClr val="bg1"/>
              </a:solidFill>
              <a:latin typeface="Montserrat SemiBold" panose="00000700000000000000" pitchFamily="2" charset="0"/>
            </a:endParaRPr>
          </a:p>
        </p:txBody>
      </p:sp>
      <p:sp>
        <p:nvSpPr>
          <p:cNvPr id="34" name="Cheurón 30">
            <a:extLst>
              <a:ext uri="{FF2B5EF4-FFF2-40B4-BE49-F238E27FC236}">
                <a16:creationId xmlns:a16="http://schemas.microsoft.com/office/drawing/2014/main" id="{E614DC64-0958-466A-AC32-084BCE1600A5}"/>
              </a:ext>
            </a:extLst>
          </p:cNvPr>
          <p:cNvSpPr/>
          <p:nvPr/>
        </p:nvSpPr>
        <p:spPr>
          <a:xfrm>
            <a:off x="8301887" y="3041106"/>
            <a:ext cx="321479" cy="396708"/>
          </a:xfrm>
          <a:prstGeom prst="chevron">
            <a:avLst/>
          </a:prstGeom>
          <a:solidFill>
            <a:srgbClr val="F23889"/>
          </a:solidFill>
          <a:ln>
            <a:solidFill>
              <a:srgbClr val="F23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35" name="Cheurón 30">
            <a:extLst>
              <a:ext uri="{FF2B5EF4-FFF2-40B4-BE49-F238E27FC236}">
                <a16:creationId xmlns:a16="http://schemas.microsoft.com/office/drawing/2014/main" id="{847AC702-2AC1-4EE8-A971-8A9A1DCF64DE}"/>
              </a:ext>
            </a:extLst>
          </p:cNvPr>
          <p:cNvSpPr/>
          <p:nvPr/>
        </p:nvSpPr>
        <p:spPr>
          <a:xfrm>
            <a:off x="8301889" y="5190366"/>
            <a:ext cx="321479" cy="396708"/>
          </a:xfrm>
          <a:prstGeom prst="chevron">
            <a:avLst/>
          </a:prstGeom>
          <a:solidFill>
            <a:srgbClr val="F23889"/>
          </a:solidFill>
          <a:ln>
            <a:solidFill>
              <a:srgbClr val="F23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pic>
        <p:nvPicPr>
          <p:cNvPr id="6" name="Imagen 5">
            <a:extLst>
              <a:ext uri="{FF2B5EF4-FFF2-40B4-BE49-F238E27FC236}">
                <a16:creationId xmlns:a16="http://schemas.microsoft.com/office/drawing/2014/main" id="{2628EEDE-190F-4A83-99D7-C855C0199DC0}"/>
              </a:ext>
            </a:extLst>
          </p:cNvPr>
          <p:cNvPicPr>
            <a:picLocks noChangeAspect="1"/>
          </p:cNvPicPr>
          <p:nvPr/>
        </p:nvPicPr>
        <p:blipFill>
          <a:blip r:embed="rId16">
            <a:duotone>
              <a:schemeClr val="accent4">
                <a:shade val="45000"/>
                <a:satMod val="135000"/>
              </a:schemeClr>
              <a:prstClr val="white"/>
            </a:duotone>
          </a:blip>
          <a:stretch>
            <a:fillRect/>
          </a:stretch>
        </p:blipFill>
        <p:spPr>
          <a:xfrm>
            <a:off x="6678245" y="1623917"/>
            <a:ext cx="1209021" cy="1209021"/>
          </a:xfrm>
          <a:prstGeom prst="rect">
            <a:avLst/>
          </a:prstGeom>
        </p:spPr>
      </p:pic>
      <p:pic>
        <p:nvPicPr>
          <p:cNvPr id="5124" name="Picture 4" descr="Ensamblar PNG, Vectores, PSD, e Clipart Para Descarga Gratuita - Pngtree">
            <a:extLst>
              <a:ext uri="{FF2B5EF4-FFF2-40B4-BE49-F238E27FC236}">
                <a16:creationId xmlns:a16="http://schemas.microsoft.com/office/drawing/2014/main" id="{D306E8F4-B9E3-42F9-98EE-93421D5C218D}"/>
              </a:ext>
            </a:extLst>
          </p:cNvPr>
          <p:cNvPicPr>
            <a:picLocks noChangeAspect="1" noChangeArrowheads="1"/>
          </p:cNvPicPr>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272" y="3502878"/>
            <a:ext cx="1634448" cy="1634448"/>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D56644BF-E385-40F8-9F14-66DF4AE924F4}"/>
              </a:ext>
            </a:extLst>
          </p:cNvPr>
          <p:cNvPicPr>
            <a:picLocks noChangeAspect="1"/>
          </p:cNvPicPr>
          <p:nvPr/>
        </p:nvPicPr>
        <p:blipFill>
          <a:blip r:embed="rId18"/>
          <a:stretch>
            <a:fillRect/>
          </a:stretch>
        </p:blipFill>
        <p:spPr>
          <a:xfrm>
            <a:off x="9953583" y="5812661"/>
            <a:ext cx="2085976" cy="871938"/>
          </a:xfrm>
          <a:prstGeom prst="rect">
            <a:avLst/>
          </a:prstGeom>
        </p:spPr>
      </p:pic>
      <p:sp>
        <p:nvSpPr>
          <p:cNvPr id="36" name="Triángulo rectángulo 35">
            <a:extLst>
              <a:ext uri="{FF2B5EF4-FFF2-40B4-BE49-F238E27FC236}">
                <a16:creationId xmlns:a16="http://schemas.microsoft.com/office/drawing/2014/main" id="{77869950-B787-4799-9A5B-3CDB443A4096}"/>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37" name="Imagen 36">
            <a:extLst>
              <a:ext uri="{FF2B5EF4-FFF2-40B4-BE49-F238E27FC236}">
                <a16:creationId xmlns:a16="http://schemas.microsoft.com/office/drawing/2014/main" id="{F899009C-EEAC-4CD1-B9EB-9911389915ED}"/>
              </a:ext>
            </a:extLst>
          </p:cNvPr>
          <p:cNvPicPr>
            <a:picLocks noChangeAspect="1"/>
          </p:cNvPicPr>
          <p:nvPr/>
        </p:nvPicPr>
        <p:blipFill>
          <a:blip r:embed="rId19"/>
          <a:stretch>
            <a:fillRect/>
          </a:stretch>
        </p:blipFill>
        <p:spPr>
          <a:xfrm>
            <a:off x="0" y="5750004"/>
            <a:ext cx="1561166" cy="1041901"/>
          </a:xfrm>
          <a:prstGeom prst="rect">
            <a:avLst/>
          </a:prstGeom>
        </p:spPr>
      </p:pic>
    </p:spTree>
    <p:extLst>
      <p:ext uri="{BB962C8B-B14F-4D97-AF65-F5344CB8AC3E}">
        <p14:creationId xmlns:p14="http://schemas.microsoft.com/office/powerpoint/2010/main" val="2284894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31750" y="0"/>
            <a:ext cx="2430780" cy="6858000"/>
          </a:xfrm>
          <a:prstGeom prst="rect">
            <a:avLst/>
          </a:prstGeom>
        </p:spPr>
      </p:pic>
      <p:sp>
        <p:nvSpPr>
          <p:cNvPr id="26" name="CuadroTexto 25"/>
          <p:cNvSpPr txBox="1"/>
          <p:nvPr/>
        </p:nvSpPr>
        <p:spPr>
          <a:xfrm>
            <a:off x="2742519" y="3598015"/>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4</a:t>
            </a:r>
          </a:p>
        </p:txBody>
      </p:sp>
      <p:sp>
        <p:nvSpPr>
          <p:cNvPr id="27" name="CuadroTexto 26"/>
          <p:cNvSpPr txBox="1"/>
          <p:nvPr/>
        </p:nvSpPr>
        <p:spPr>
          <a:xfrm>
            <a:off x="3227352" y="4294687"/>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5</a:t>
            </a:r>
          </a:p>
        </p:txBody>
      </p:sp>
      <p:sp>
        <p:nvSpPr>
          <p:cNvPr id="28" name="CuadroTexto 27"/>
          <p:cNvSpPr txBox="1"/>
          <p:nvPr/>
        </p:nvSpPr>
        <p:spPr>
          <a:xfrm>
            <a:off x="3276189" y="5067878"/>
            <a:ext cx="338230" cy="323165"/>
          </a:xfrm>
          <a:prstGeom prst="rect">
            <a:avLst/>
          </a:prstGeom>
          <a:noFill/>
        </p:spPr>
        <p:txBody>
          <a:bodyPr wrap="square" rtlCol="0">
            <a:spAutoFit/>
          </a:bodyPr>
          <a:lstStyle/>
          <a:p>
            <a:pPr algn="ctr"/>
            <a:r>
              <a:rPr lang="es-BO" sz="1500" b="1" dirty="0">
                <a:solidFill>
                  <a:schemeClr val="bg2"/>
                </a:solidFill>
                <a:latin typeface="Muller Narrow ExtraBold" pitchFamily="2" charset="77"/>
              </a:rPr>
              <a:t>6</a:t>
            </a:r>
          </a:p>
        </p:txBody>
      </p:sp>
      <p:sp>
        <p:nvSpPr>
          <p:cNvPr id="32" name="Título 1"/>
          <p:cNvSpPr txBox="1"/>
          <p:nvPr/>
        </p:nvSpPr>
        <p:spPr>
          <a:xfrm>
            <a:off x="2573264" y="260089"/>
            <a:ext cx="8175936" cy="49790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a:ln w="0"/>
                <a:solidFill>
                  <a:schemeClr val="tx1"/>
                </a:solidFill>
                <a:latin typeface="Calibri" panose="020F0502020204030204" pitchFamily="34" charset="0"/>
                <a:ea typeface="Times New Roman" panose="02020603050405020304" pitchFamily="18" charset="0"/>
                <a:cs typeface="Times New Roman" panose="02020603050405020304" pitchFamily="18" charset="0"/>
              </a:rPr>
              <a:t>POBLACION ATENDIDA</a:t>
            </a:r>
            <a:endParaRPr lang="es-ES" sz="1100" dirty="0">
              <a:ln w="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9365021" y="231288"/>
            <a:ext cx="2515667" cy="1053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3791770482"/>
              </p:ext>
            </p:extLst>
          </p:nvPr>
        </p:nvGraphicFramePr>
        <p:xfrm>
          <a:off x="2820470" y="2909704"/>
          <a:ext cx="7352229" cy="3072000"/>
        </p:xfrm>
        <a:graphic>
          <a:graphicData uri="http://schemas.openxmlformats.org/drawingml/2006/table">
            <a:tbl>
              <a:tblPr firstRow="1" firstCol="1" bandRow="1">
                <a:tableStyleId>{5C22544A-7EE6-4342-B048-85BDC9FD1C3A}</a:tableStyleId>
              </a:tblPr>
              <a:tblGrid>
                <a:gridCol w="2148464">
                  <a:extLst>
                    <a:ext uri="{9D8B030D-6E8A-4147-A177-3AD203B41FA5}">
                      <a16:colId xmlns:a16="http://schemas.microsoft.com/office/drawing/2014/main" val="20000"/>
                    </a:ext>
                  </a:extLst>
                </a:gridCol>
                <a:gridCol w="1177482">
                  <a:extLst>
                    <a:ext uri="{9D8B030D-6E8A-4147-A177-3AD203B41FA5}">
                      <a16:colId xmlns:a16="http://schemas.microsoft.com/office/drawing/2014/main" val="20001"/>
                    </a:ext>
                  </a:extLst>
                </a:gridCol>
                <a:gridCol w="875203">
                  <a:extLst>
                    <a:ext uri="{9D8B030D-6E8A-4147-A177-3AD203B41FA5}">
                      <a16:colId xmlns:a16="http://schemas.microsoft.com/office/drawing/2014/main" val="20002"/>
                    </a:ext>
                  </a:extLst>
                </a:gridCol>
                <a:gridCol w="1050946">
                  <a:extLst>
                    <a:ext uri="{9D8B030D-6E8A-4147-A177-3AD203B41FA5}">
                      <a16:colId xmlns:a16="http://schemas.microsoft.com/office/drawing/2014/main" val="20003"/>
                    </a:ext>
                  </a:extLst>
                </a:gridCol>
                <a:gridCol w="1050946">
                  <a:extLst>
                    <a:ext uri="{9D8B030D-6E8A-4147-A177-3AD203B41FA5}">
                      <a16:colId xmlns:a16="http://schemas.microsoft.com/office/drawing/2014/main" val="20004"/>
                    </a:ext>
                  </a:extLst>
                </a:gridCol>
                <a:gridCol w="1049188">
                  <a:extLst>
                    <a:ext uri="{9D8B030D-6E8A-4147-A177-3AD203B41FA5}">
                      <a16:colId xmlns:a16="http://schemas.microsoft.com/office/drawing/2014/main" val="20005"/>
                    </a:ext>
                  </a:extLst>
                </a:gridCol>
              </a:tblGrid>
              <a:tr h="256000">
                <a:tc rowSpan="2">
                  <a:txBody>
                    <a:bodyPr/>
                    <a:lstStyle/>
                    <a:p>
                      <a:pPr algn="ctr">
                        <a:lnSpc>
                          <a:spcPct val="115000"/>
                        </a:lnSpc>
                        <a:spcAft>
                          <a:spcPts val="0"/>
                        </a:spcAft>
                      </a:pPr>
                      <a:r>
                        <a:rPr lang="es-BO" sz="1100" dirty="0">
                          <a:effectLst/>
                        </a:rPr>
                        <a:t>MACRODISTRITO</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1100" dirty="0">
                          <a:effectLst/>
                        </a:rPr>
                        <a:t>BENEFICIARIOS POR GESTIONES</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256000">
                <a:tc vMerge="1">
                  <a:txBody>
                    <a:bodyPr/>
                    <a:lstStyle/>
                    <a:p>
                      <a:endParaRPr lang="es-BO"/>
                    </a:p>
                  </a:txBody>
                  <a:tcPr/>
                </a:tc>
                <a:tc>
                  <a:txBody>
                    <a:bodyPr/>
                    <a:lstStyle/>
                    <a:p>
                      <a:pPr algn="ctr">
                        <a:lnSpc>
                          <a:spcPct val="115000"/>
                        </a:lnSpc>
                        <a:spcAft>
                          <a:spcPts val="0"/>
                        </a:spcAft>
                      </a:pPr>
                      <a:r>
                        <a:rPr lang="es-BO" sz="1100">
                          <a:effectLst/>
                        </a:rPr>
                        <a:t>2021</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2022</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2024</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2025</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56000">
                <a:tc>
                  <a:txBody>
                    <a:bodyPr/>
                    <a:lstStyle/>
                    <a:p>
                      <a:pPr algn="l">
                        <a:lnSpc>
                          <a:spcPct val="115000"/>
                        </a:lnSpc>
                        <a:spcAft>
                          <a:spcPts val="0"/>
                        </a:spcAft>
                      </a:pPr>
                      <a:r>
                        <a:rPr lang="es-BO" sz="1100">
                          <a:effectLst/>
                        </a:rPr>
                        <a:t>COTAHUMA</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850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550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1725</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1243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56000">
                <a:tc>
                  <a:txBody>
                    <a:bodyPr/>
                    <a:lstStyle/>
                    <a:p>
                      <a:pPr algn="l">
                        <a:lnSpc>
                          <a:spcPct val="115000"/>
                        </a:lnSpc>
                        <a:spcAft>
                          <a:spcPts val="0"/>
                        </a:spcAft>
                      </a:pPr>
                      <a:r>
                        <a:rPr lang="es-BO" sz="1100">
                          <a:effectLst/>
                        </a:rPr>
                        <a:t>MAX PAREDES</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620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720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1820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1480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56000">
                <a:tc>
                  <a:txBody>
                    <a:bodyPr/>
                    <a:lstStyle/>
                    <a:p>
                      <a:pPr algn="l">
                        <a:lnSpc>
                          <a:spcPct val="115000"/>
                        </a:lnSpc>
                        <a:spcAft>
                          <a:spcPts val="0"/>
                        </a:spcAft>
                      </a:pPr>
                      <a:r>
                        <a:rPr lang="es-BO" sz="1100">
                          <a:effectLst/>
                        </a:rPr>
                        <a:t>PERIFÉRICA</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630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820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1353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1570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256000">
                <a:tc>
                  <a:txBody>
                    <a:bodyPr/>
                    <a:lstStyle/>
                    <a:p>
                      <a:pPr algn="l">
                        <a:lnSpc>
                          <a:spcPct val="115000"/>
                        </a:lnSpc>
                        <a:spcAft>
                          <a:spcPts val="0"/>
                        </a:spcAft>
                      </a:pPr>
                      <a:r>
                        <a:rPr lang="es-BO" sz="1100">
                          <a:effectLst/>
                        </a:rPr>
                        <a:t>SUR</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820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750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1483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1350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r h="256000">
                <a:tc>
                  <a:txBody>
                    <a:bodyPr/>
                    <a:lstStyle/>
                    <a:p>
                      <a:pPr algn="l">
                        <a:lnSpc>
                          <a:spcPct val="115000"/>
                        </a:lnSpc>
                        <a:spcAft>
                          <a:spcPts val="0"/>
                        </a:spcAft>
                      </a:pPr>
                      <a:r>
                        <a:rPr lang="es-BO" sz="1100">
                          <a:effectLst/>
                        </a:rPr>
                        <a:t>CENTRO</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620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780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1250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950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6"/>
                  </a:ext>
                </a:extLst>
              </a:tr>
              <a:tr h="256000">
                <a:tc>
                  <a:txBody>
                    <a:bodyPr/>
                    <a:lstStyle/>
                    <a:p>
                      <a:pPr algn="l">
                        <a:lnSpc>
                          <a:spcPct val="115000"/>
                        </a:lnSpc>
                        <a:spcAft>
                          <a:spcPts val="0"/>
                        </a:spcAft>
                      </a:pPr>
                      <a:r>
                        <a:rPr lang="es-BO" sz="1100">
                          <a:effectLst/>
                        </a:rPr>
                        <a:t>SAN ANTONIO</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530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620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820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dirty="0">
                          <a:effectLst/>
                        </a:rPr>
                        <a:t>987</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7"/>
                  </a:ext>
                </a:extLst>
              </a:tr>
              <a:tr h="256000">
                <a:tc>
                  <a:txBody>
                    <a:bodyPr/>
                    <a:lstStyle/>
                    <a:p>
                      <a:pPr algn="l">
                        <a:lnSpc>
                          <a:spcPct val="115000"/>
                        </a:lnSpc>
                        <a:spcAft>
                          <a:spcPts val="0"/>
                        </a:spcAft>
                      </a:pPr>
                      <a:r>
                        <a:rPr lang="es-BO" sz="1100">
                          <a:effectLst/>
                        </a:rPr>
                        <a:t>HAMPATURI</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160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250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1200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450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8"/>
                  </a:ext>
                </a:extLst>
              </a:tr>
              <a:tr h="256000">
                <a:tc>
                  <a:txBody>
                    <a:bodyPr/>
                    <a:lstStyle/>
                    <a:p>
                      <a:pPr algn="l">
                        <a:lnSpc>
                          <a:spcPct val="115000"/>
                        </a:lnSpc>
                        <a:spcAft>
                          <a:spcPts val="0"/>
                        </a:spcAft>
                      </a:pPr>
                      <a:r>
                        <a:rPr lang="es-BO" sz="1100">
                          <a:effectLst/>
                        </a:rPr>
                        <a:t>MALLASA</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250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9"/>
                  </a:ext>
                </a:extLst>
              </a:tr>
              <a:tr h="256000">
                <a:tc>
                  <a:txBody>
                    <a:bodyPr/>
                    <a:lstStyle/>
                    <a:p>
                      <a:pPr algn="l">
                        <a:lnSpc>
                          <a:spcPct val="115000"/>
                        </a:lnSpc>
                        <a:spcAft>
                          <a:spcPts val="0"/>
                        </a:spcAft>
                      </a:pPr>
                      <a:r>
                        <a:rPr lang="es-BO" sz="1100">
                          <a:effectLst/>
                        </a:rPr>
                        <a:t>ZONGO</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180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350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90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0"/>
                  </a:ext>
                </a:extLst>
              </a:tr>
              <a:tr h="256000">
                <a:tc>
                  <a:txBody>
                    <a:bodyPr/>
                    <a:lstStyle/>
                    <a:p>
                      <a:pPr algn="l">
                        <a:lnSpc>
                          <a:spcPct val="115000"/>
                        </a:lnSpc>
                        <a:spcAft>
                          <a:spcPts val="0"/>
                        </a:spcAft>
                      </a:pPr>
                      <a:r>
                        <a:rPr lang="es-BO" sz="1100">
                          <a:effectLst/>
                        </a:rPr>
                        <a:t>TOTAL</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4380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4920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10001</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dirty="0">
                          <a:effectLst/>
                        </a:rPr>
                        <a:t>8120</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1"/>
                  </a:ext>
                </a:extLst>
              </a:tr>
            </a:tbl>
          </a:graphicData>
        </a:graphic>
      </p:graphicFrame>
      <p:sp>
        <p:nvSpPr>
          <p:cNvPr id="4" name="Rectangle 1"/>
          <p:cNvSpPr>
            <a:spLocks noChangeArrowheads="1"/>
          </p:cNvSpPr>
          <p:nvPr/>
        </p:nvSpPr>
        <p:spPr bwMode="auto">
          <a:xfrm>
            <a:off x="2742519" y="1485999"/>
            <a:ext cx="7544481"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s-ES" altLang="es-BO" sz="1400" dirty="0">
                <a:latin typeface="Century Gothic" panose="020B0502020202020204" pitchFamily="34" charset="0"/>
                <a:ea typeface="Calibri" panose="020F0502020204030204" pitchFamily="34" charset="0"/>
                <a:cs typeface="Arial" panose="020B0604020202020204" pitchFamily="34" charset="0"/>
              </a:rPr>
              <a:t>Los beneficiarios directos son todos los estudiantes de las diferentes unidades ductivas intervenidas con las asistencias técnicas brindadas en mantenimiento preventivo y correctivo de equipos informáticos, sistema de circuitos cerrado, misma se detalla a continuación: </a:t>
            </a:r>
            <a:endParaRPr lang="es-BO" altLang="es-BO" sz="800" dirty="0"/>
          </a:p>
          <a:p>
            <a:pPr eaLnBrk="0" fontAlgn="base" hangingPunct="0">
              <a:spcBef>
                <a:spcPct val="0"/>
              </a:spcBef>
              <a:spcAft>
                <a:spcPct val="0"/>
              </a:spcAft>
            </a:pPr>
            <a:endParaRPr lang="es-BO" altLang="es-BO" dirty="0">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2430780" cy="6858000"/>
          </a:xfrm>
          <a:prstGeom prst="rect">
            <a:avLst/>
          </a:prstGeom>
        </p:spPr>
      </p:pic>
      <p:pic>
        <p:nvPicPr>
          <p:cNvPr id="6" name="Picture 2" descr="Acerca de – Tecnologías – GOBIERNO AUTÓNOMO MUNICIPAL DE LA PAZ"/>
          <p:cNvPicPr>
            <a:picLocks noChangeAspect="1" noChangeArrowheads="1"/>
          </p:cNvPicPr>
          <p:nvPr/>
        </p:nvPicPr>
        <p:blipFill rotWithShape="1">
          <a:blip r:embed="rId3">
            <a:extLst>
              <a:ext uri="{28A0092B-C50C-407E-A947-70E740481C1C}">
                <a14:useLocalDpi xmlns:a14="http://schemas.microsoft.com/office/drawing/2010/main" val="0"/>
              </a:ext>
            </a:extLst>
          </a:blip>
          <a:srcRect l="2236" t="15175" r="42621" b="20046"/>
          <a:stretch>
            <a:fillRect/>
          </a:stretch>
        </p:blipFill>
        <p:spPr bwMode="auto">
          <a:xfrm>
            <a:off x="9098321" y="191790"/>
            <a:ext cx="2515667" cy="1053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480376235"/>
              </p:ext>
            </p:extLst>
          </p:nvPr>
        </p:nvGraphicFramePr>
        <p:xfrm>
          <a:off x="3733801" y="3979099"/>
          <a:ext cx="6551405" cy="2249304"/>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20000"/>
                    </a:ext>
                  </a:extLst>
                </a:gridCol>
                <a:gridCol w="942417">
                  <a:extLst>
                    <a:ext uri="{9D8B030D-6E8A-4147-A177-3AD203B41FA5}">
                      <a16:colId xmlns:a16="http://schemas.microsoft.com/office/drawing/2014/main" val="20001"/>
                    </a:ext>
                  </a:extLst>
                </a:gridCol>
                <a:gridCol w="838367">
                  <a:extLst>
                    <a:ext uri="{9D8B030D-6E8A-4147-A177-3AD203B41FA5}">
                      <a16:colId xmlns:a16="http://schemas.microsoft.com/office/drawing/2014/main" val="20002"/>
                    </a:ext>
                  </a:extLst>
                </a:gridCol>
                <a:gridCol w="838367">
                  <a:extLst>
                    <a:ext uri="{9D8B030D-6E8A-4147-A177-3AD203B41FA5}">
                      <a16:colId xmlns:a16="http://schemas.microsoft.com/office/drawing/2014/main" val="20003"/>
                    </a:ext>
                  </a:extLst>
                </a:gridCol>
                <a:gridCol w="838367">
                  <a:extLst>
                    <a:ext uri="{9D8B030D-6E8A-4147-A177-3AD203B41FA5}">
                      <a16:colId xmlns:a16="http://schemas.microsoft.com/office/drawing/2014/main" val="20004"/>
                    </a:ext>
                  </a:extLst>
                </a:gridCol>
                <a:gridCol w="838367">
                  <a:extLst>
                    <a:ext uri="{9D8B030D-6E8A-4147-A177-3AD203B41FA5}">
                      <a16:colId xmlns:a16="http://schemas.microsoft.com/office/drawing/2014/main" val="20005"/>
                    </a:ext>
                  </a:extLst>
                </a:gridCol>
              </a:tblGrid>
              <a:tr h="183792">
                <a:tc rowSpan="2">
                  <a:txBody>
                    <a:bodyPr/>
                    <a:lstStyle/>
                    <a:p>
                      <a:pPr algn="ctr">
                        <a:lnSpc>
                          <a:spcPct val="115000"/>
                        </a:lnSpc>
                        <a:spcAft>
                          <a:spcPts val="0"/>
                        </a:spcAft>
                      </a:pPr>
                      <a:r>
                        <a:rPr lang="es-BO" sz="1100" dirty="0">
                          <a:effectLst/>
                        </a:rPr>
                        <a:t>DETALLE</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1100" dirty="0">
                          <a:effectLst/>
                        </a:rPr>
                        <a:t>INVERSION POR GESTIÓN</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83792">
                <a:tc vMerge="1">
                  <a:txBody>
                    <a:bodyPr/>
                    <a:lstStyle/>
                    <a:p>
                      <a:endParaRPr lang="es-BO"/>
                    </a:p>
                  </a:txBody>
                  <a:tcPr/>
                </a:tc>
                <a:tc>
                  <a:txBody>
                    <a:bodyPr/>
                    <a:lstStyle/>
                    <a:p>
                      <a:pPr algn="ctr">
                        <a:lnSpc>
                          <a:spcPct val="115000"/>
                        </a:lnSpc>
                        <a:spcAft>
                          <a:spcPts val="0"/>
                        </a:spcAft>
                      </a:pPr>
                      <a:r>
                        <a:rPr lang="es-BO" sz="1100">
                          <a:effectLst/>
                        </a:rPr>
                        <a:t>2021</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2022</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2024</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2025</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367583">
                <a:tc>
                  <a:txBody>
                    <a:bodyPr/>
                    <a:lstStyle/>
                    <a:p>
                      <a:pPr algn="ctr">
                        <a:lnSpc>
                          <a:spcPct val="115000"/>
                        </a:lnSpc>
                        <a:spcAft>
                          <a:spcPts val="0"/>
                        </a:spcAft>
                      </a:pPr>
                      <a:r>
                        <a:rPr lang="es-BO" sz="1100">
                          <a:effectLst/>
                        </a:rPr>
                        <a:t>COMPONENTES DE SISTEMA DE CCTV (CÁMARAS, NVR Y MONITORES)</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15000"/>
                        </a:lnSpc>
                        <a:spcAft>
                          <a:spcPts val="0"/>
                        </a:spcAft>
                      </a:pPr>
                      <a:r>
                        <a:rPr lang="es-BO" sz="1100">
                          <a:effectLst/>
                        </a:rPr>
                        <a:t>   506.442,93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 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     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735167">
                <a:tc>
                  <a:txBody>
                    <a:bodyPr/>
                    <a:lstStyle/>
                    <a:p>
                      <a:pPr algn="ctr">
                        <a:lnSpc>
                          <a:spcPct val="115000"/>
                        </a:lnSpc>
                        <a:spcAft>
                          <a:spcPts val="0"/>
                        </a:spcAft>
                      </a:pPr>
                      <a:r>
                        <a:rPr lang="es-BO" sz="1100">
                          <a:effectLst/>
                        </a:rPr>
                        <a:t>SERVICIO DE INSTALACIÓN Y CABLEADO DE CÁMARAS DE VIDEO VIGILANCIA, MONITORES Y GRABADORES DE VIDEO</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149.900,00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367583">
                <a:tc>
                  <a:txBody>
                    <a:bodyPr/>
                    <a:lstStyle/>
                    <a:p>
                      <a:pPr algn="ctr">
                        <a:lnSpc>
                          <a:spcPct val="115000"/>
                        </a:lnSpc>
                        <a:spcAft>
                          <a:spcPts val="0"/>
                        </a:spcAft>
                      </a:pPr>
                      <a:r>
                        <a:rPr lang="es-BO" sz="1100">
                          <a:effectLst/>
                        </a:rPr>
                        <a:t>ADQUISICIÓN DE FUENTES Y DISCOS DUROS </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 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   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BO" sz="1100">
                          <a:effectLst/>
                        </a:rPr>
                        <a:t>     19.000,00 </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183792">
                <a:tc>
                  <a:txBody>
                    <a:bodyPr/>
                    <a:lstStyle/>
                    <a:p>
                      <a:pPr algn="ctr">
                        <a:lnSpc>
                          <a:spcPct val="115000"/>
                        </a:lnSpc>
                        <a:spcAft>
                          <a:spcPts val="0"/>
                        </a:spcAft>
                      </a:pPr>
                      <a:r>
                        <a:rPr lang="es-BO" sz="1100">
                          <a:effectLst/>
                        </a:rPr>
                        <a:t>TOTAL</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506.442,93</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a:effectLst/>
                        </a:rPr>
                        <a:t>149.900,00</a:t>
                      </a:r>
                      <a:endParaRPr lang="es-BO" sz="105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100" dirty="0">
                          <a:effectLst/>
                        </a:rPr>
                        <a:t>19.000,00</a:t>
                      </a:r>
                      <a:endParaRPr lang="es-BO" sz="105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p:sp>
        <p:nvSpPr>
          <p:cNvPr id="3" name="Rectángulo 2"/>
          <p:cNvSpPr/>
          <p:nvPr/>
        </p:nvSpPr>
        <p:spPr>
          <a:xfrm>
            <a:off x="3663040" y="1129076"/>
            <a:ext cx="2302875" cy="369332"/>
          </a:xfrm>
          <a:prstGeom prst="rect">
            <a:avLst/>
          </a:prstGeom>
        </p:spPr>
        <p:txBody>
          <a:bodyPr wrap="none">
            <a:spAutoFit/>
          </a:bodyPr>
          <a:lstStyle/>
          <a:p>
            <a:pPr lvl="0"/>
            <a:r>
              <a:rPr lang="es-ES" b="1" dirty="0"/>
              <a:t>Presupuesto Asignado</a:t>
            </a:r>
            <a:endParaRPr lang="es-BO" dirty="0"/>
          </a:p>
        </p:txBody>
      </p:sp>
      <p:graphicFrame>
        <p:nvGraphicFramePr>
          <p:cNvPr id="4" name="Tabla 3"/>
          <p:cNvGraphicFramePr>
            <a:graphicFrameLocks noGrp="1"/>
          </p:cNvGraphicFramePr>
          <p:nvPr>
            <p:extLst>
              <p:ext uri="{D42A27DB-BD31-4B8C-83A1-F6EECF244321}">
                <p14:modId xmlns:p14="http://schemas.microsoft.com/office/powerpoint/2010/main" val="3354487510"/>
              </p:ext>
            </p:extLst>
          </p:nvPr>
        </p:nvGraphicFramePr>
        <p:xfrm>
          <a:off x="3663040" y="1498408"/>
          <a:ext cx="6622166" cy="2042032"/>
        </p:xfrm>
        <a:graphic>
          <a:graphicData uri="http://schemas.openxmlformats.org/drawingml/2006/table">
            <a:tbl>
              <a:tblPr firstRow="1" firstCol="1" bandRow="1">
                <a:tableStyleId>{5C22544A-7EE6-4342-B048-85BDC9FD1C3A}</a:tableStyleId>
              </a:tblPr>
              <a:tblGrid>
                <a:gridCol w="2352406">
                  <a:extLst>
                    <a:ext uri="{9D8B030D-6E8A-4147-A177-3AD203B41FA5}">
                      <a16:colId xmlns:a16="http://schemas.microsoft.com/office/drawing/2014/main" val="20000"/>
                    </a:ext>
                  </a:extLst>
                </a:gridCol>
                <a:gridCol w="525404">
                  <a:extLst>
                    <a:ext uri="{9D8B030D-6E8A-4147-A177-3AD203B41FA5}">
                      <a16:colId xmlns:a16="http://schemas.microsoft.com/office/drawing/2014/main" val="20001"/>
                    </a:ext>
                  </a:extLst>
                </a:gridCol>
                <a:gridCol w="936089">
                  <a:extLst>
                    <a:ext uri="{9D8B030D-6E8A-4147-A177-3AD203B41FA5}">
                      <a16:colId xmlns:a16="http://schemas.microsoft.com/office/drawing/2014/main" val="20002"/>
                    </a:ext>
                  </a:extLst>
                </a:gridCol>
                <a:gridCol w="936089">
                  <a:extLst>
                    <a:ext uri="{9D8B030D-6E8A-4147-A177-3AD203B41FA5}">
                      <a16:colId xmlns:a16="http://schemas.microsoft.com/office/drawing/2014/main" val="20003"/>
                    </a:ext>
                  </a:extLst>
                </a:gridCol>
                <a:gridCol w="936089">
                  <a:extLst>
                    <a:ext uri="{9D8B030D-6E8A-4147-A177-3AD203B41FA5}">
                      <a16:colId xmlns:a16="http://schemas.microsoft.com/office/drawing/2014/main" val="20004"/>
                    </a:ext>
                  </a:extLst>
                </a:gridCol>
                <a:gridCol w="936089">
                  <a:extLst>
                    <a:ext uri="{9D8B030D-6E8A-4147-A177-3AD203B41FA5}">
                      <a16:colId xmlns:a16="http://schemas.microsoft.com/office/drawing/2014/main" val="20005"/>
                    </a:ext>
                  </a:extLst>
                </a:gridCol>
              </a:tblGrid>
              <a:tr h="171388">
                <a:tc rowSpan="2">
                  <a:txBody>
                    <a:bodyPr/>
                    <a:lstStyle/>
                    <a:p>
                      <a:pPr algn="ctr">
                        <a:lnSpc>
                          <a:spcPct val="115000"/>
                        </a:lnSpc>
                        <a:spcAft>
                          <a:spcPts val="0"/>
                        </a:spcAft>
                      </a:pPr>
                      <a:r>
                        <a:rPr lang="es-BO" sz="1050" dirty="0">
                          <a:effectLst/>
                        </a:rPr>
                        <a:t>DETALLE</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5">
                  <a:txBody>
                    <a:bodyPr/>
                    <a:lstStyle/>
                    <a:p>
                      <a:pPr algn="ctr">
                        <a:lnSpc>
                          <a:spcPct val="115000"/>
                        </a:lnSpc>
                        <a:spcAft>
                          <a:spcPts val="0"/>
                        </a:spcAft>
                      </a:pPr>
                      <a:r>
                        <a:rPr lang="es-BO" sz="1050">
                          <a:effectLst/>
                        </a:rPr>
                        <a:t>INVERSION POR GESTIÓN</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171388">
                <a:tc vMerge="1">
                  <a:txBody>
                    <a:bodyPr/>
                    <a:lstStyle/>
                    <a:p>
                      <a:endParaRPr lang="es-BO"/>
                    </a:p>
                  </a:txBody>
                  <a:tcPr/>
                </a:tc>
                <a:tc>
                  <a:txBody>
                    <a:bodyPr/>
                    <a:lstStyle/>
                    <a:p>
                      <a:pPr algn="ctr">
                        <a:lnSpc>
                          <a:spcPct val="115000"/>
                        </a:lnSpc>
                        <a:spcAft>
                          <a:spcPts val="0"/>
                        </a:spcAft>
                      </a:pPr>
                      <a:r>
                        <a:rPr lang="es-BO" sz="1050">
                          <a:effectLst/>
                        </a:rPr>
                        <a:t>2021</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2022</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2023</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2024</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2025</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417006">
                <a:tc>
                  <a:txBody>
                    <a:bodyPr/>
                    <a:lstStyle/>
                    <a:p>
                      <a:pPr algn="ctr">
                        <a:lnSpc>
                          <a:spcPct val="115000"/>
                        </a:lnSpc>
                        <a:spcAft>
                          <a:spcPts val="0"/>
                        </a:spcAft>
                      </a:pPr>
                      <a:r>
                        <a:rPr lang="es-BO" sz="1050" dirty="0">
                          <a:effectLst/>
                        </a:rPr>
                        <a:t>COMPONENTES DE SISTEMA DE CCTV (CÁMARAS, NVR Y MONITORES)</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506.442,93</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661851">
                <a:tc>
                  <a:txBody>
                    <a:bodyPr/>
                    <a:lstStyle/>
                    <a:p>
                      <a:pPr algn="ctr">
                        <a:lnSpc>
                          <a:spcPct val="115000"/>
                        </a:lnSpc>
                        <a:spcAft>
                          <a:spcPts val="0"/>
                        </a:spcAft>
                      </a:pPr>
                      <a:r>
                        <a:rPr lang="es-BO" sz="1050" dirty="0">
                          <a:effectLst/>
                        </a:rPr>
                        <a:t>SERVICIO DE INSTALACIÓN Y CABLEADO DE CÁMARAS DE VIDEO VIGILANCIA, MONITORES Y GRABADORES DE VIDEO</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199.968,00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435608">
                <a:tc>
                  <a:txBody>
                    <a:bodyPr/>
                    <a:lstStyle/>
                    <a:p>
                      <a:pPr algn="ctr">
                        <a:lnSpc>
                          <a:spcPct val="115000"/>
                        </a:lnSpc>
                        <a:spcAft>
                          <a:spcPts val="0"/>
                        </a:spcAft>
                      </a:pPr>
                      <a:r>
                        <a:rPr lang="es-BO" sz="1050">
                          <a:effectLst/>
                        </a:rPr>
                        <a:t>ADQUISICIÓN DE FUENTES Y DISCOS DUROS </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20.000,00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83143">
                <a:tc>
                  <a:txBody>
                    <a:bodyPr/>
                    <a:lstStyle/>
                    <a:p>
                      <a:pPr algn="ctr">
                        <a:lnSpc>
                          <a:spcPct val="115000"/>
                        </a:lnSpc>
                        <a:spcAft>
                          <a:spcPts val="0"/>
                        </a:spcAft>
                      </a:pPr>
                      <a:r>
                        <a:rPr lang="es-BO" sz="1050">
                          <a:effectLst/>
                        </a:rPr>
                        <a:t>TOTAL</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506.442,93</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a:effectLst/>
                        </a:rPr>
                        <a:t>199.968,00</a:t>
                      </a:r>
                      <a:endParaRPr lang="es-BO"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BO" sz="1050" dirty="0">
                          <a:effectLst/>
                        </a:rPr>
                        <a:t>20.000,00</a:t>
                      </a:r>
                      <a:endParaRPr lang="es-BO"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p:sp>
        <p:nvSpPr>
          <p:cNvPr id="8" name="Rectángulo 7"/>
          <p:cNvSpPr/>
          <p:nvPr/>
        </p:nvSpPr>
        <p:spPr>
          <a:xfrm>
            <a:off x="3663038" y="3564942"/>
            <a:ext cx="2367956" cy="369332"/>
          </a:xfrm>
          <a:prstGeom prst="rect">
            <a:avLst/>
          </a:prstGeom>
        </p:spPr>
        <p:txBody>
          <a:bodyPr wrap="none">
            <a:spAutoFit/>
          </a:bodyPr>
          <a:lstStyle/>
          <a:p>
            <a:pPr lvl="0"/>
            <a:r>
              <a:rPr lang="es-ES" b="1" dirty="0"/>
              <a:t>Presupuesto Ejecutado</a:t>
            </a:r>
            <a:endParaRPr lang="es-BO"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n 54">
            <a:extLst>
              <a:ext uri="{FF2B5EF4-FFF2-40B4-BE49-F238E27FC236}">
                <a16:creationId xmlns:a16="http://schemas.microsoft.com/office/drawing/2014/main" id="{E90B38C8-63C7-9F48-9CE9-F71F1107C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3"/>
          <p:cNvGrpSpPr/>
          <p:nvPr/>
        </p:nvGrpSpPr>
        <p:grpSpPr>
          <a:xfrm>
            <a:off x="-2357137" y="1035890"/>
            <a:ext cx="4904776" cy="4779045"/>
            <a:chOff x="0" y="0"/>
            <a:chExt cx="788900" cy="768677"/>
          </a:xfrm>
        </p:grpSpPr>
        <p:sp>
          <p:nvSpPr>
            <p:cNvPr id="4" name="Freeform 4"/>
            <p:cNvSpPr/>
            <p:nvPr/>
          </p:nvSpPr>
          <p:spPr>
            <a:xfrm>
              <a:off x="120129" y="0"/>
              <a:ext cx="548642" cy="768677"/>
            </a:xfrm>
            <a:custGeom>
              <a:avLst/>
              <a:gdLst/>
              <a:ahLst/>
              <a:cxnLst/>
              <a:rect l="l" t="t" r="r" b="b"/>
              <a:pathLst>
                <a:path w="548642" h="768677">
                  <a:moveTo>
                    <a:pt x="274321" y="0"/>
                  </a:moveTo>
                  <a:cubicBezTo>
                    <a:pt x="438443" y="56401"/>
                    <a:pt x="548642" y="210796"/>
                    <a:pt x="548642" y="384339"/>
                  </a:cubicBezTo>
                  <a:cubicBezTo>
                    <a:pt x="548642" y="557882"/>
                    <a:pt x="438443" y="712276"/>
                    <a:pt x="274321" y="768677"/>
                  </a:cubicBezTo>
                  <a:cubicBezTo>
                    <a:pt x="110199" y="712276"/>
                    <a:pt x="0" y="557882"/>
                    <a:pt x="0" y="384339"/>
                  </a:cubicBezTo>
                  <a:cubicBezTo>
                    <a:pt x="0" y="210796"/>
                    <a:pt x="110199" y="56401"/>
                    <a:pt x="274321" y="0"/>
                  </a:cubicBezTo>
                  <a:close/>
                </a:path>
              </a:pathLst>
            </a:custGeom>
            <a:solidFill>
              <a:srgbClr val="FFFFFF"/>
            </a:solidFill>
          </p:spPr>
        </p:sp>
        <p:sp>
          <p:nvSpPr>
            <p:cNvPr id="5" name="TextBox 5"/>
            <p:cNvSpPr txBox="1"/>
            <p:nvPr/>
          </p:nvSpPr>
          <p:spPr>
            <a:xfrm>
              <a:off x="76200" y="104775"/>
              <a:ext cx="660400" cy="631825"/>
            </a:xfrm>
            <a:prstGeom prst="rect">
              <a:avLst/>
            </a:prstGeom>
          </p:spPr>
          <p:txBody>
            <a:bodyPr lIns="33867" tIns="33867" rIns="33867" bIns="33867" rtlCol="0" anchor="ctr"/>
            <a:lstStyle/>
            <a:p>
              <a:pPr algn="ctr">
                <a:lnSpc>
                  <a:spcPts val="1093"/>
                </a:lnSpc>
              </a:pPr>
              <a:endParaRPr sz="1200"/>
            </a:p>
          </p:txBody>
        </p:sp>
      </p:grpSp>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0101" y="-373253"/>
            <a:ext cx="4857537" cy="4857537"/>
          </a:xfrm>
          <a:prstGeom prst="rect">
            <a:avLst/>
          </a:prstGeom>
        </p:spPr>
      </p:pic>
      <p:sp>
        <p:nvSpPr>
          <p:cNvPr id="43" name="TextBox 20">
            <a:extLst>
              <a:ext uri="{FF2B5EF4-FFF2-40B4-BE49-F238E27FC236}">
                <a16:creationId xmlns:a16="http://schemas.microsoft.com/office/drawing/2014/main" id="{99A4530D-C1D1-C679-0959-B6A2EEB91A04}"/>
              </a:ext>
            </a:extLst>
          </p:cNvPr>
          <p:cNvSpPr txBox="1"/>
          <p:nvPr/>
        </p:nvSpPr>
        <p:spPr>
          <a:xfrm>
            <a:off x="3758192" y="465610"/>
            <a:ext cx="8028600" cy="4708981"/>
          </a:xfrm>
          <a:prstGeom prst="rect">
            <a:avLst/>
          </a:prstGeom>
        </p:spPr>
        <p:txBody>
          <a:bodyPr wrap="square" lIns="0" tIns="0" rIns="0" bIns="0" rtlCol="0" anchor="t">
            <a:spAutoFit/>
          </a:bodyPr>
          <a:lstStyle/>
          <a:p>
            <a:pPr algn="r"/>
            <a:r>
              <a:rPr lang="en-US" sz="2800" dirty="0">
                <a:solidFill>
                  <a:srgbClr val="FFFFFF"/>
                </a:solidFill>
                <a:latin typeface="Montserrat Medium" pitchFamily="2" charset="77"/>
              </a:rPr>
              <a:t>GOBIERNO AUTÓNOMO MUNICIPAL DE LA PAZ (GAMLP)</a:t>
            </a:r>
            <a:endParaRPr lang="en-US" sz="3200" dirty="0">
              <a:solidFill>
                <a:srgbClr val="FFFFFF"/>
              </a:solidFill>
              <a:latin typeface="Montserrat Medium" pitchFamily="2" charset="77"/>
            </a:endParaRPr>
          </a:p>
          <a:p>
            <a:pPr algn="r">
              <a:lnSpc>
                <a:spcPts val="6046"/>
              </a:lnSpc>
            </a:pPr>
            <a:endParaRPr lang="en-US" sz="5400" dirty="0">
              <a:solidFill>
                <a:srgbClr val="FFFFFF"/>
              </a:solidFill>
              <a:latin typeface="Arial Bold"/>
            </a:endParaRPr>
          </a:p>
          <a:p>
            <a:pPr algn="r">
              <a:lnSpc>
                <a:spcPts val="6046"/>
              </a:lnSpc>
            </a:pPr>
            <a:r>
              <a:rPr lang="en-US" sz="5400" b="1" dirty="0">
                <a:solidFill>
                  <a:srgbClr val="FFFFFF"/>
                </a:solidFill>
                <a:latin typeface="Montserrat" pitchFamily="2" charset="77"/>
              </a:rPr>
              <a:t>ALIMENTO COMPLEMENTARIO ESCOLAR</a:t>
            </a:r>
          </a:p>
          <a:p>
            <a:pPr algn="r">
              <a:lnSpc>
                <a:spcPts val="6046"/>
              </a:lnSpc>
            </a:pPr>
            <a:r>
              <a:rPr lang="en-US" sz="5400" b="1" dirty="0">
                <a:solidFill>
                  <a:srgbClr val="FFFFFF"/>
                </a:solidFill>
                <a:latin typeface="Montserrat" pitchFamily="2" charset="77"/>
              </a:rPr>
              <a:t>(</a:t>
            </a:r>
            <a:r>
              <a:rPr lang="en-US" sz="5400" b="1" dirty="0">
                <a:solidFill>
                  <a:srgbClr val="FFFFFF"/>
                </a:solidFill>
                <a:latin typeface="Montserrat" pitchFamily="2" charset="77"/>
                <a:cs typeface="Arial Black" panose="020B0604020202020204" pitchFamily="34" charset="0"/>
              </a:rPr>
              <a:t>ACE</a:t>
            </a:r>
            <a:r>
              <a:rPr lang="en-US" sz="5400" b="1" dirty="0">
                <a:solidFill>
                  <a:srgbClr val="FFFFFF"/>
                </a:solidFill>
                <a:latin typeface="Montserrat" pitchFamily="2" charset="77"/>
              </a:rPr>
              <a:t>)</a:t>
            </a:r>
          </a:p>
        </p:txBody>
      </p:sp>
      <p:pic>
        <p:nvPicPr>
          <p:cNvPr id="49" name="Imagen 48">
            <a:extLst>
              <a:ext uri="{FF2B5EF4-FFF2-40B4-BE49-F238E27FC236}">
                <a16:creationId xmlns:a16="http://schemas.microsoft.com/office/drawing/2014/main" id="{3FA62114-8EB0-8640-ADC9-4AFF3C6B5F72}"/>
              </a:ext>
            </a:extLst>
          </p:cNvPr>
          <p:cNvPicPr>
            <a:picLocks noChangeAspect="1"/>
          </p:cNvPicPr>
          <p:nvPr/>
        </p:nvPicPr>
        <p:blipFill rotWithShape="1">
          <a:blip r:embed="rId5">
            <a:extLst>
              <a:ext uri="{28A0092B-C50C-407E-A947-70E740481C1C}">
                <a14:useLocalDpi xmlns:a14="http://schemas.microsoft.com/office/drawing/2010/main" val="0"/>
              </a:ext>
            </a:extLst>
          </a:blip>
          <a:srcRect t="11806" b="7706"/>
          <a:stretch/>
        </p:blipFill>
        <p:spPr>
          <a:xfrm>
            <a:off x="-1495064" y="547328"/>
            <a:ext cx="4905410" cy="5756168"/>
          </a:xfrm>
          <a:prstGeom prst="ellipse">
            <a:avLst/>
          </a:prstGeom>
          <a:ln>
            <a:noFill/>
          </a:ln>
          <a:effectLst>
            <a:softEdge rad="112500"/>
          </a:effectLst>
        </p:spPr>
      </p:pic>
      <p:pic>
        <p:nvPicPr>
          <p:cNvPr id="7" name="Imagen 6">
            <a:extLst>
              <a:ext uri="{FF2B5EF4-FFF2-40B4-BE49-F238E27FC236}">
                <a16:creationId xmlns:a16="http://schemas.microsoft.com/office/drawing/2014/main" id="{DD293382-9E24-0444-8C2D-D53302B2F9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839" y="114204"/>
            <a:ext cx="1245072" cy="1171832"/>
          </a:xfrm>
          <a:prstGeom prst="rect">
            <a:avLst/>
          </a:prstGeom>
        </p:spPr>
      </p:pic>
      <p:pic>
        <p:nvPicPr>
          <p:cNvPr id="45" name="Imagen 44">
            <a:extLst>
              <a:ext uri="{FF2B5EF4-FFF2-40B4-BE49-F238E27FC236}">
                <a16:creationId xmlns:a16="http://schemas.microsoft.com/office/drawing/2014/main" id="{38EE93D5-9706-7E42-9A6E-FE670A10D2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947" y="1070775"/>
            <a:ext cx="1969480" cy="1969480"/>
          </a:xfrm>
          <a:prstGeom prst="rect">
            <a:avLst/>
          </a:prstGeom>
        </p:spPr>
      </p:pic>
      <p:pic>
        <p:nvPicPr>
          <p:cNvPr id="47" name="Imagen 46">
            <a:extLst>
              <a:ext uri="{FF2B5EF4-FFF2-40B4-BE49-F238E27FC236}">
                <a16:creationId xmlns:a16="http://schemas.microsoft.com/office/drawing/2014/main" id="{3FA1869C-06E8-A247-94C7-676BE2010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7525" y="3162564"/>
            <a:ext cx="1655173" cy="1655173"/>
          </a:xfrm>
          <a:prstGeom prst="rect">
            <a:avLst/>
          </a:prstGeom>
        </p:spPr>
      </p:pic>
      <p:pic>
        <p:nvPicPr>
          <p:cNvPr id="51" name="Imagen 50">
            <a:extLst>
              <a:ext uri="{FF2B5EF4-FFF2-40B4-BE49-F238E27FC236}">
                <a16:creationId xmlns:a16="http://schemas.microsoft.com/office/drawing/2014/main" id="{93D33317-A852-5742-A7B4-A6BE13A22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7891" y="4739299"/>
            <a:ext cx="1399155" cy="1399155"/>
          </a:xfrm>
          <a:prstGeom prst="rect">
            <a:avLst/>
          </a:prstGeom>
        </p:spPr>
      </p:pic>
    </p:spTree>
    <p:extLst>
      <p:ext uri="{BB962C8B-B14F-4D97-AF65-F5344CB8AC3E}">
        <p14:creationId xmlns:p14="http://schemas.microsoft.com/office/powerpoint/2010/main" val="3122412949"/>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20391164">
            <a:off x="-404115" y="5960112"/>
            <a:ext cx="2358236" cy="2358236"/>
            <a:chOff x="0" y="0"/>
            <a:chExt cx="1913890" cy="1913890"/>
          </a:xfrm>
        </p:grpSpPr>
        <p:sp>
          <p:nvSpPr>
            <p:cNvPr id="8" name="Freeform 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9" name="Group 9"/>
          <p:cNvGrpSpPr/>
          <p:nvPr/>
        </p:nvGrpSpPr>
        <p:grpSpPr>
          <a:xfrm rot="-2401948">
            <a:off x="2880430" y="6501849"/>
            <a:ext cx="2507662" cy="2507662"/>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sp>
        <p:nvSpPr>
          <p:cNvPr id="13" name="Rectángulo 12">
            <a:extLst>
              <a:ext uri="{FF2B5EF4-FFF2-40B4-BE49-F238E27FC236}">
                <a16:creationId xmlns:a16="http://schemas.microsoft.com/office/drawing/2014/main" id="{F4BFC852-CAB0-F34C-9248-3F218D75BE48}"/>
              </a:ext>
            </a:extLst>
          </p:cNvPr>
          <p:cNvSpPr/>
          <p:nvPr/>
        </p:nvSpPr>
        <p:spPr>
          <a:xfrm>
            <a:off x="343729" y="782908"/>
            <a:ext cx="2266583" cy="707886"/>
          </a:xfrm>
          <a:prstGeom prst="rect">
            <a:avLst/>
          </a:prstGeom>
        </p:spPr>
        <p:txBody>
          <a:bodyPr wrap="none">
            <a:spAutoFit/>
          </a:bodyPr>
          <a:lstStyle/>
          <a:p>
            <a:pPr algn="just"/>
            <a:r>
              <a:rPr lang="es-BO" sz="4000" b="1" dirty="0">
                <a:solidFill>
                  <a:schemeClr val="bg2">
                    <a:lumMod val="50000"/>
                  </a:schemeClr>
                </a:solidFill>
                <a:latin typeface="Antonio" pitchFamily="2" charset="77"/>
              </a:rPr>
              <a:t>OBJETIVO</a:t>
            </a:r>
            <a:endParaRPr lang="es-BO" sz="4000" dirty="0">
              <a:solidFill>
                <a:schemeClr val="bg2">
                  <a:lumMod val="50000"/>
                </a:schemeClr>
              </a:solidFill>
              <a:effectLst/>
              <a:latin typeface="Antonio" pitchFamily="2" charset="77"/>
            </a:endParaRPr>
          </a:p>
        </p:txBody>
      </p:sp>
      <p:sp>
        <p:nvSpPr>
          <p:cNvPr id="22" name="Rectángulo 21">
            <a:extLst>
              <a:ext uri="{FF2B5EF4-FFF2-40B4-BE49-F238E27FC236}">
                <a16:creationId xmlns:a16="http://schemas.microsoft.com/office/drawing/2014/main" id="{E71AD944-6774-9440-AF14-99199744CBD8}"/>
              </a:ext>
            </a:extLst>
          </p:cNvPr>
          <p:cNvSpPr/>
          <p:nvPr/>
        </p:nvSpPr>
        <p:spPr>
          <a:xfrm>
            <a:off x="343729" y="1784984"/>
            <a:ext cx="5267681" cy="3416320"/>
          </a:xfrm>
          <a:prstGeom prst="rect">
            <a:avLst/>
          </a:prstGeom>
        </p:spPr>
        <p:txBody>
          <a:bodyPr wrap="square">
            <a:spAutoFit/>
          </a:bodyPr>
          <a:lstStyle/>
          <a:p>
            <a:pPr algn="just"/>
            <a:r>
              <a:rPr lang="es-BO" sz="2400" dirty="0"/>
              <a:t>Diseñar y ejecutar programas de alimentación complementaria escolar, en base a políticas de seguridad y soberanía alimentaria que contribuyan al desarrollo físico e intelectual de la población estudiantil del sistema fiscal, de convenio y Centros de Educación Especial en la jurisdicción del municipio de La Paz.</a:t>
            </a:r>
            <a:endParaRPr lang="es-BO" sz="2400" dirty="0">
              <a:effectLst/>
              <a:latin typeface="Montserrat" pitchFamily="2" charset="77"/>
            </a:endParaRPr>
          </a:p>
        </p:txBody>
      </p:sp>
      <p:cxnSp>
        <p:nvCxnSpPr>
          <p:cNvPr id="24" name="Conector recto 23">
            <a:extLst>
              <a:ext uri="{FF2B5EF4-FFF2-40B4-BE49-F238E27FC236}">
                <a16:creationId xmlns:a16="http://schemas.microsoft.com/office/drawing/2014/main" id="{51BF5D6F-8F94-5D4F-AC92-025716251474}"/>
              </a:ext>
            </a:extLst>
          </p:cNvPr>
          <p:cNvCxnSpPr>
            <a:cxnSpLocks/>
          </p:cNvCxnSpPr>
          <p:nvPr/>
        </p:nvCxnSpPr>
        <p:spPr>
          <a:xfrm>
            <a:off x="480737" y="1490794"/>
            <a:ext cx="1992566"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pic>
        <p:nvPicPr>
          <p:cNvPr id="35" name="Imagen 34">
            <a:extLst>
              <a:ext uri="{FF2B5EF4-FFF2-40B4-BE49-F238E27FC236}">
                <a16:creationId xmlns:a16="http://schemas.microsoft.com/office/drawing/2014/main" id="{554E9E6C-CBA9-7247-906B-E970EA60C4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4074" y="5186362"/>
            <a:ext cx="1626174" cy="1605589"/>
          </a:xfrm>
          <a:prstGeom prst="rect">
            <a:avLst/>
          </a:prstGeom>
        </p:spPr>
      </p:pic>
      <p:pic>
        <p:nvPicPr>
          <p:cNvPr id="11" name="Imagen 10">
            <a:extLst>
              <a:ext uri="{FF2B5EF4-FFF2-40B4-BE49-F238E27FC236}">
                <a16:creationId xmlns:a16="http://schemas.microsoft.com/office/drawing/2014/main" id="{8CF6E2E7-61AE-1142-AAE9-5192982A6508}"/>
              </a:ext>
            </a:extLst>
          </p:cNvPr>
          <p:cNvPicPr>
            <a:picLocks noChangeAspect="1"/>
          </p:cNvPicPr>
          <p:nvPr/>
        </p:nvPicPr>
        <p:blipFill>
          <a:blip r:embed="rId3"/>
          <a:stretch>
            <a:fillRect/>
          </a:stretch>
        </p:blipFill>
        <p:spPr>
          <a:xfrm>
            <a:off x="5918050" y="1"/>
            <a:ext cx="5725565" cy="4818888"/>
          </a:xfrm>
          <a:prstGeom prst="rect">
            <a:avLst/>
          </a:prstGeom>
          <a:ln>
            <a:noFill/>
          </a:ln>
          <a:effectLst>
            <a:outerShdw blurRad="292100" dist="139700" dir="2700000" algn="tl" rotWithShape="0">
              <a:srgbClr val="333333">
                <a:alpha val="65000"/>
              </a:srgbClr>
            </a:outerShdw>
          </a:effectLst>
        </p:spPr>
      </p:pic>
      <p:grpSp>
        <p:nvGrpSpPr>
          <p:cNvPr id="25" name="Group 5">
            <a:extLst>
              <a:ext uri="{FF2B5EF4-FFF2-40B4-BE49-F238E27FC236}">
                <a16:creationId xmlns:a16="http://schemas.microsoft.com/office/drawing/2014/main" id="{C181DAB9-1FEB-CE47-A09B-A371193212AB}"/>
              </a:ext>
            </a:extLst>
          </p:cNvPr>
          <p:cNvGrpSpPr/>
          <p:nvPr/>
        </p:nvGrpSpPr>
        <p:grpSpPr>
          <a:xfrm rot="-2414038">
            <a:off x="6084750" y="6018537"/>
            <a:ext cx="4295085" cy="4295085"/>
            <a:chOff x="0" y="0"/>
            <a:chExt cx="1913890" cy="1913890"/>
          </a:xfrm>
        </p:grpSpPr>
        <p:sp>
          <p:nvSpPr>
            <p:cNvPr id="26" name="Freeform 6">
              <a:extLst>
                <a:ext uri="{FF2B5EF4-FFF2-40B4-BE49-F238E27FC236}">
                  <a16:creationId xmlns:a16="http://schemas.microsoft.com/office/drawing/2014/main" id="{078DE839-C12C-F349-A0E2-7FE220F85CE7}"/>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50060"/>
            </a:solidFill>
          </p:spPr>
          <p:txBody>
            <a:bodyPr/>
            <a:lstStyle/>
            <a:p>
              <a:pPr defTabSz="609630">
                <a:defRPr/>
              </a:pPr>
              <a:endParaRPr lang="es-BO" sz="1200" dirty="0">
                <a:solidFill>
                  <a:prstClr val="black"/>
                </a:solidFill>
                <a:latin typeface="Calibri"/>
              </a:endParaRPr>
            </a:p>
          </p:txBody>
        </p:sp>
      </p:grpSp>
    </p:spTree>
    <p:extLst>
      <p:ext uri="{BB962C8B-B14F-4D97-AF65-F5344CB8AC3E}">
        <p14:creationId xmlns:p14="http://schemas.microsoft.com/office/powerpoint/2010/main" val="274344148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A8E8F0AF-7FB8-BB4A-9FBE-F1559EC0AC2F}"/>
              </a:ext>
            </a:extLst>
          </p:cNvPr>
          <p:cNvSpPr txBox="1"/>
          <p:nvPr/>
        </p:nvSpPr>
        <p:spPr>
          <a:xfrm>
            <a:off x="428026" y="315672"/>
            <a:ext cx="9515657" cy="861774"/>
          </a:xfrm>
          <a:prstGeom prst="rect">
            <a:avLst/>
          </a:prstGeom>
        </p:spPr>
        <p:txBody>
          <a:bodyPr wrap="square" lIns="0" tIns="0" rIns="0" bIns="0" rtlCol="0" anchor="t">
            <a:spAutoFit/>
          </a:bodyPr>
          <a:lstStyle/>
          <a:p>
            <a:r>
              <a:rPr lang="es-BO" sz="2800" b="1" dirty="0">
                <a:solidFill>
                  <a:schemeClr val="bg1">
                    <a:lumMod val="50000"/>
                  </a:schemeClr>
                </a:solidFill>
                <a:latin typeface="Montserrat SemiBold" pitchFamily="2" charset="77"/>
              </a:rPr>
              <a:t>MARCO LEGAL DEL ALIMENTO COMPLEMENTARIO ESCOLAR</a:t>
            </a:r>
          </a:p>
        </p:txBody>
      </p:sp>
      <p:sp>
        <p:nvSpPr>
          <p:cNvPr id="5" name="Rectángulo 4">
            <a:extLst>
              <a:ext uri="{FF2B5EF4-FFF2-40B4-BE49-F238E27FC236}">
                <a16:creationId xmlns:a16="http://schemas.microsoft.com/office/drawing/2014/main" id="{17D0F05F-4F1B-834A-902B-8ACC33A84200}"/>
              </a:ext>
            </a:extLst>
          </p:cNvPr>
          <p:cNvSpPr/>
          <p:nvPr/>
        </p:nvSpPr>
        <p:spPr>
          <a:xfrm>
            <a:off x="5841837" y="2112908"/>
            <a:ext cx="5751576" cy="584775"/>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3. Ley N°622, de 29 de diciembre de 2014, de Alimentación Complementaria Escolar.</a:t>
            </a:r>
            <a:r>
              <a:rPr lang="es-BO" sz="1600" b="1" dirty="0">
                <a:solidFill>
                  <a:srgbClr val="17305F"/>
                </a:solidFill>
                <a:latin typeface="Montserrat Medium" pitchFamily="2" charset="77"/>
              </a:rPr>
              <a:t> </a:t>
            </a:r>
          </a:p>
        </p:txBody>
      </p:sp>
      <p:pic>
        <p:nvPicPr>
          <p:cNvPr id="6" name="Imagen 5">
            <a:extLst>
              <a:ext uri="{FF2B5EF4-FFF2-40B4-BE49-F238E27FC236}">
                <a16:creationId xmlns:a16="http://schemas.microsoft.com/office/drawing/2014/main" id="{76FDE4EC-3F4F-A641-AED9-1B4A4DE92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483" y="1173140"/>
            <a:ext cx="3833949" cy="4995411"/>
          </a:xfrm>
          <a:prstGeom prst="rect">
            <a:avLst/>
          </a:prstGeom>
        </p:spPr>
      </p:pic>
      <p:cxnSp>
        <p:nvCxnSpPr>
          <p:cNvPr id="7" name="Conector recto 6">
            <a:extLst>
              <a:ext uri="{FF2B5EF4-FFF2-40B4-BE49-F238E27FC236}">
                <a16:creationId xmlns:a16="http://schemas.microsoft.com/office/drawing/2014/main" id="{06D5C270-3123-D146-AB14-59562C204426}"/>
              </a:ext>
            </a:extLst>
          </p:cNvPr>
          <p:cNvCxnSpPr>
            <a:cxnSpLocks/>
          </p:cNvCxnSpPr>
          <p:nvPr/>
        </p:nvCxnSpPr>
        <p:spPr>
          <a:xfrm>
            <a:off x="428026" y="829044"/>
            <a:ext cx="8798270"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827265B6-DEDD-144F-9E3B-F8A3F8D79701}"/>
              </a:ext>
            </a:extLst>
          </p:cNvPr>
          <p:cNvSpPr/>
          <p:nvPr/>
        </p:nvSpPr>
        <p:spPr>
          <a:xfrm>
            <a:off x="5841837" y="1003863"/>
            <a:ext cx="5751576" cy="338554"/>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1. Constitución Política del Estado, de 07 de febrero de 2009.</a:t>
            </a:r>
            <a:endParaRPr lang="es-BO" sz="1600" b="1" dirty="0">
              <a:solidFill>
                <a:srgbClr val="17305F"/>
              </a:solidFill>
              <a:latin typeface="Montserrat Medium" pitchFamily="2" charset="77"/>
            </a:endParaRPr>
          </a:p>
        </p:txBody>
      </p:sp>
      <p:sp>
        <p:nvSpPr>
          <p:cNvPr id="11" name="Rectángulo 10">
            <a:extLst>
              <a:ext uri="{FF2B5EF4-FFF2-40B4-BE49-F238E27FC236}">
                <a16:creationId xmlns:a16="http://schemas.microsoft.com/office/drawing/2014/main" id="{CB5A34E6-61A4-C141-B5ED-4408207906D5}"/>
              </a:ext>
            </a:extLst>
          </p:cNvPr>
          <p:cNvSpPr/>
          <p:nvPr/>
        </p:nvSpPr>
        <p:spPr>
          <a:xfrm>
            <a:off x="5841837" y="1435275"/>
            <a:ext cx="5881670" cy="830997"/>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2. Ley Nº031, de 19 de julio de 2010, Marco de Autonomías y Descentralización “Andrés Ibáñez” y sus posteriores modificaciones.</a:t>
            </a:r>
            <a:endParaRPr lang="es-BO" sz="1600" b="1" dirty="0">
              <a:solidFill>
                <a:srgbClr val="17305F"/>
              </a:solidFill>
              <a:latin typeface="Montserrat Medium" pitchFamily="2" charset="77"/>
            </a:endParaRPr>
          </a:p>
        </p:txBody>
      </p:sp>
      <p:sp>
        <p:nvSpPr>
          <p:cNvPr id="12" name="Rectángulo 11">
            <a:extLst>
              <a:ext uri="{FF2B5EF4-FFF2-40B4-BE49-F238E27FC236}">
                <a16:creationId xmlns:a16="http://schemas.microsoft.com/office/drawing/2014/main" id="{463FE828-96AB-7644-AB9C-E1B42ADAEBA8}"/>
              </a:ext>
            </a:extLst>
          </p:cNvPr>
          <p:cNvSpPr/>
          <p:nvPr/>
        </p:nvSpPr>
        <p:spPr>
          <a:xfrm>
            <a:off x="5874360" y="2790541"/>
            <a:ext cx="5686529" cy="584775"/>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4. Ley N°144, de 26 de junio de 2011, de la Revolución Productiva Comunitaria Agropecuaria.</a:t>
            </a:r>
            <a:endParaRPr lang="es-BO" sz="1600" b="1" dirty="0">
              <a:solidFill>
                <a:srgbClr val="17305F"/>
              </a:solidFill>
              <a:latin typeface="Montserrat Medium" pitchFamily="2" charset="77"/>
            </a:endParaRPr>
          </a:p>
        </p:txBody>
      </p:sp>
      <p:sp>
        <p:nvSpPr>
          <p:cNvPr id="13" name="Rectángulo 12">
            <a:extLst>
              <a:ext uri="{FF2B5EF4-FFF2-40B4-BE49-F238E27FC236}">
                <a16:creationId xmlns:a16="http://schemas.microsoft.com/office/drawing/2014/main" id="{BF6860F4-B7A0-624F-81B1-68FC73285674}"/>
              </a:ext>
            </a:extLst>
          </p:cNvPr>
          <p:cNvSpPr/>
          <p:nvPr/>
        </p:nvSpPr>
        <p:spPr>
          <a:xfrm>
            <a:off x="5874360" y="3468174"/>
            <a:ext cx="5686529" cy="584775"/>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5. Ley Nº755, de 28 de octubre de 2015, de Gestión Integral de Residuos.</a:t>
            </a:r>
            <a:endParaRPr lang="es-BO" sz="1600" b="1" dirty="0">
              <a:solidFill>
                <a:srgbClr val="17305F"/>
              </a:solidFill>
              <a:latin typeface="Montserrat Medium" pitchFamily="2" charset="77"/>
            </a:endParaRPr>
          </a:p>
        </p:txBody>
      </p:sp>
      <p:sp>
        <p:nvSpPr>
          <p:cNvPr id="14" name="Rectángulo 13">
            <a:extLst>
              <a:ext uri="{FF2B5EF4-FFF2-40B4-BE49-F238E27FC236}">
                <a16:creationId xmlns:a16="http://schemas.microsoft.com/office/drawing/2014/main" id="{3CB07FE6-CBBA-C54B-9653-BE8F628C05E5}"/>
              </a:ext>
            </a:extLst>
          </p:cNvPr>
          <p:cNvSpPr/>
          <p:nvPr/>
        </p:nvSpPr>
        <p:spPr>
          <a:xfrm>
            <a:off x="5874360" y="4052949"/>
            <a:ext cx="5686529" cy="584775"/>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6. Ley N°775, de 8 de enero de 2016, de Promoción de Alimentación Saludable.</a:t>
            </a:r>
            <a:endParaRPr lang="es-BO" sz="1600" b="1" dirty="0">
              <a:solidFill>
                <a:srgbClr val="17305F"/>
              </a:solidFill>
              <a:latin typeface="Montserrat Medium" pitchFamily="2" charset="77"/>
            </a:endParaRPr>
          </a:p>
        </p:txBody>
      </p:sp>
      <p:sp>
        <p:nvSpPr>
          <p:cNvPr id="15" name="Rectángulo 14">
            <a:extLst>
              <a:ext uri="{FF2B5EF4-FFF2-40B4-BE49-F238E27FC236}">
                <a16:creationId xmlns:a16="http://schemas.microsoft.com/office/drawing/2014/main" id="{BA346D9B-E919-2B49-A4FF-67BB2B7B749F}"/>
              </a:ext>
            </a:extLst>
          </p:cNvPr>
          <p:cNvSpPr/>
          <p:nvPr/>
        </p:nvSpPr>
        <p:spPr>
          <a:xfrm>
            <a:off x="5874359" y="4637724"/>
            <a:ext cx="5835847" cy="1323439"/>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7. Los Lineamientos Técnico Administrativos y Estándares de Calidad de la Alimentación Complementaria Escolar, aprobados por el Ministerio de Educación y el entonces Ministerio de Salud, mediante la Resolución Bi-Ministerial Nº 0005, de 22 de octubre de 2015.</a:t>
            </a:r>
            <a:endParaRPr lang="es-BO" sz="1600" b="1" dirty="0">
              <a:solidFill>
                <a:srgbClr val="17305F"/>
              </a:solidFill>
              <a:latin typeface="Montserrat Medium" pitchFamily="2" charset="77"/>
            </a:endParaRPr>
          </a:p>
        </p:txBody>
      </p:sp>
      <p:sp>
        <p:nvSpPr>
          <p:cNvPr id="16" name="Rectángulo 15">
            <a:extLst>
              <a:ext uri="{FF2B5EF4-FFF2-40B4-BE49-F238E27FC236}">
                <a16:creationId xmlns:a16="http://schemas.microsoft.com/office/drawing/2014/main" id="{2343E1E1-C8D2-BB40-B433-1A7C1CCDEABC}"/>
              </a:ext>
            </a:extLst>
          </p:cNvPr>
          <p:cNvSpPr/>
          <p:nvPr/>
        </p:nvSpPr>
        <p:spPr>
          <a:xfrm>
            <a:off x="5874360" y="5961163"/>
            <a:ext cx="5686529" cy="584775"/>
          </a:xfrm>
          <a:prstGeom prst="rect">
            <a:avLst/>
          </a:prstGeom>
        </p:spPr>
        <p:txBody>
          <a:bodyPr wrap="square">
            <a:spAutoFit/>
          </a:bodyPr>
          <a:lstStyle/>
          <a:p>
            <a:r>
              <a:rPr lang="es-ES" sz="1600" b="1" dirty="0">
                <a:solidFill>
                  <a:srgbClr val="17305F"/>
                </a:solidFill>
                <a:latin typeface="Montserrat Medium" pitchFamily="2" charset="77"/>
                <a:ea typeface="Calibri" panose="020F0502020204030204" pitchFamily="34" charset="0"/>
                <a:cs typeface="Arial" panose="020B0604020202020204" pitchFamily="34" charset="0"/>
              </a:rPr>
              <a:t>8. Resolución Ministerial N°0001/2026, Normas Generales para la Gestión Educativa 2026 del Subsistema de Educación Regular.</a:t>
            </a:r>
            <a:endParaRPr lang="es-BO" sz="1600" b="1" dirty="0">
              <a:solidFill>
                <a:srgbClr val="17305F"/>
              </a:solidFill>
              <a:latin typeface="Montserrat Medium" pitchFamily="2" charset="77"/>
            </a:endParaRPr>
          </a:p>
        </p:txBody>
      </p:sp>
      <p:pic>
        <p:nvPicPr>
          <p:cNvPr id="17" name="Imagen 16">
            <a:extLst>
              <a:ext uri="{FF2B5EF4-FFF2-40B4-BE49-F238E27FC236}">
                <a16:creationId xmlns:a16="http://schemas.microsoft.com/office/drawing/2014/main" id="{06426ECD-162B-A746-AB87-205FFB471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7" y="5502167"/>
            <a:ext cx="1308333" cy="1291771"/>
          </a:xfrm>
          <a:prstGeom prst="rect">
            <a:avLst/>
          </a:prstGeom>
        </p:spPr>
      </p:pic>
    </p:spTree>
    <p:extLst>
      <p:ext uri="{BB962C8B-B14F-4D97-AF65-F5344CB8AC3E}">
        <p14:creationId xmlns:p14="http://schemas.microsoft.com/office/powerpoint/2010/main" val="166858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3EAD5DF-0BD4-A949-A8B9-FDE85CA2DB4A}"/>
              </a:ext>
            </a:extLst>
          </p:cNvPr>
          <p:cNvSpPr/>
          <p:nvPr/>
        </p:nvSpPr>
        <p:spPr>
          <a:xfrm>
            <a:off x="1352550" y="2396890"/>
            <a:ext cx="4540250" cy="1200329"/>
          </a:xfrm>
          <a:prstGeom prst="rect">
            <a:avLst/>
          </a:prstGeom>
        </p:spPr>
        <p:txBody>
          <a:bodyPr wrap="square">
            <a:spAutoFit/>
          </a:bodyPr>
          <a:lstStyle/>
          <a:p>
            <a:pPr algn="just"/>
            <a:r>
              <a:rPr lang="es-BO" sz="2400" b="1" dirty="0">
                <a:solidFill>
                  <a:schemeClr val="bg1"/>
                </a:solidFill>
                <a:latin typeface="Montserrat SemiBold" pitchFamily="2" charset="77"/>
              </a:rPr>
              <a:t>1. Encuentros de diálogo con Padres y Madres de familia</a:t>
            </a:r>
            <a:r>
              <a:rPr lang="es-BO" b="1" dirty="0">
                <a:solidFill>
                  <a:schemeClr val="bg1"/>
                </a:solidFill>
                <a:latin typeface="Montserrat SemiBold" pitchFamily="2" charset="77"/>
              </a:rPr>
              <a:t> </a:t>
            </a:r>
            <a:endParaRPr lang="es-BO" b="1" dirty="0">
              <a:solidFill>
                <a:schemeClr val="bg1"/>
              </a:solidFill>
              <a:effectLst/>
              <a:latin typeface="Montserrat SemiBold" pitchFamily="2" charset="77"/>
            </a:endParaRPr>
          </a:p>
        </p:txBody>
      </p:sp>
      <p:sp>
        <p:nvSpPr>
          <p:cNvPr id="13" name="Rectángulo 12">
            <a:extLst>
              <a:ext uri="{FF2B5EF4-FFF2-40B4-BE49-F238E27FC236}">
                <a16:creationId xmlns:a16="http://schemas.microsoft.com/office/drawing/2014/main" id="{0B8E0C8F-72D0-5B48-AA7E-B80D5C9D9214}"/>
              </a:ext>
            </a:extLst>
          </p:cNvPr>
          <p:cNvSpPr/>
          <p:nvPr/>
        </p:nvSpPr>
        <p:spPr>
          <a:xfrm>
            <a:off x="1352550" y="4252889"/>
            <a:ext cx="4540250" cy="1938992"/>
          </a:xfrm>
          <a:prstGeom prst="rect">
            <a:avLst/>
          </a:prstGeom>
        </p:spPr>
        <p:txBody>
          <a:bodyPr wrap="square">
            <a:spAutoFit/>
          </a:bodyPr>
          <a:lstStyle/>
          <a:p>
            <a:pPr algn="just"/>
            <a:r>
              <a:rPr lang="es-BO" sz="2400" b="1" dirty="0">
                <a:solidFill>
                  <a:schemeClr val="bg1"/>
                </a:solidFill>
                <a:latin typeface="Montserrat SemiBold" pitchFamily="2" charset="77"/>
              </a:rPr>
              <a:t>2. Socialización sobre problemáticas de alimentación en niñas y niños con discapacidad con padres de familia. </a:t>
            </a:r>
            <a:endParaRPr lang="es-BO" sz="2400" b="1" dirty="0">
              <a:solidFill>
                <a:schemeClr val="bg1"/>
              </a:solidFill>
              <a:effectLst/>
              <a:latin typeface="Montserrat SemiBold" pitchFamily="2" charset="77"/>
            </a:endParaRPr>
          </a:p>
        </p:txBody>
      </p:sp>
      <p:sp>
        <p:nvSpPr>
          <p:cNvPr id="16" name="Rectángulo 15">
            <a:extLst>
              <a:ext uri="{FF2B5EF4-FFF2-40B4-BE49-F238E27FC236}">
                <a16:creationId xmlns:a16="http://schemas.microsoft.com/office/drawing/2014/main" id="{34A1D24E-C727-D942-AF4C-29DEF6E574A4}"/>
              </a:ext>
            </a:extLst>
          </p:cNvPr>
          <p:cNvSpPr/>
          <p:nvPr/>
        </p:nvSpPr>
        <p:spPr>
          <a:xfrm>
            <a:off x="724074" y="208640"/>
            <a:ext cx="9799286" cy="461665"/>
          </a:xfrm>
          <a:prstGeom prst="rect">
            <a:avLst/>
          </a:prstGeom>
        </p:spPr>
        <p:txBody>
          <a:bodyPr wrap="square">
            <a:spAutoFit/>
          </a:bodyPr>
          <a:lstStyle/>
          <a:p>
            <a:pPr algn="just"/>
            <a:r>
              <a:rPr lang="es-BO" sz="2400" b="1" dirty="0">
                <a:solidFill>
                  <a:schemeClr val="bg2">
                    <a:lumMod val="50000"/>
                  </a:schemeClr>
                </a:solidFill>
                <a:latin typeface="Antonio" pitchFamily="2" charset="77"/>
              </a:rPr>
              <a:t>ORGANIGRAMA – UNIDAD DE ALIMENTACIÓN COMPLEMENTARIA ESCOLAR</a:t>
            </a:r>
            <a:endParaRPr lang="es-BO" sz="2400" dirty="0">
              <a:solidFill>
                <a:schemeClr val="bg2">
                  <a:lumMod val="50000"/>
                </a:schemeClr>
              </a:solidFill>
              <a:effectLst/>
              <a:latin typeface="Antonio" pitchFamily="2" charset="77"/>
            </a:endParaRPr>
          </a:p>
        </p:txBody>
      </p:sp>
      <p:cxnSp>
        <p:nvCxnSpPr>
          <p:cNvPr id="17" name="Conector recto 16">
            <a:extLst>
              <a:ext uri="{FF2B5EF4-FFF2-40B4-BE49-F238E27FC236}">
                <a16:creationId xmlns:a16="http://schemas.microsoft.com/office/drawing/2014/main" id="{0FC186AD-716D-A54C-BA04-1F7BF07AD5C0}"/>
              </a:ext>
            </a:extLst>
          </p:cNvPr>
          <p:cNvCxnSpPr>
            <a:cxnSpLocks/>
          </p:cNvCxnSpPr>
          <p:nvPr/>
        </p:nvCxnSpPr>
        <p:spPr>
          <a:xfrm>
            <a:off x="724074" y="674408"/>
            <a:ext cx="9727614"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18" name="Diagrama 17">
            <a:extLst>
              <a:ext uri="{FF2B5EF4-FFF2-40B4-BE49-F238E27FC236}">
                <a16:creationId xmlns:a16="http://schemas.microsoft.com/office/drawing/2014/main" id="{B585E14A-6BCD-AA47-8399-16745C2F8B3D}"/>
              </a:ext>
            </a:extLst>
          </p:cNvPr>
          <p:cNvGraphicFramePr/>
          <p:nvPr/>
        </p:nvGraphicFramePr>
        <p:xfrm>
          <a:off x="951875" y="825563"/>
          <a:ext cx="10856077" cy="4091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heurón 19">
            <a:extLst>
              <a:ext uri="{FF2B5EF4-FFF2-40B4-BE49-F238E27FC236}">
                <a16:creationId xmlns:a16="http://schemas.microsoft.com/office/drawing/2014/main" id="{F6B867E9-CF56-E840-80F0-B048091346B5}"/>
              </a:ext>
            </a:extLst>
          </p:cNvPr>
          <p:cNvSpPr/>
          <p:nvPr/>
        </p:nvSpPr>
        <p:spPr>
          <a:xfrm>
            <a:off x="2075688" y="1121877"/>
            <a:ext cx="201168" cy="2743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21" name="Rectángulo 20">
            <a:extLst>
              <a:ext uri="{FF2B5EF4-FFF2-40B4-BE49-F238E27FC236}">
                <a16:creationId xmlns:a16="http://schemas.microsoft.com/office/drawing/2014/main" id="{71E01975-D3C2-AE44-BD56-C434BA81019C}"/>
              </a:ext>
            </a:extLst>
          </p:cNvPr>
          <p:cNvSpPr/>
          <p:nvPr/>
        </p:nvSpPr>
        <p:spPr>
          <a:xfrm>
            <a:off x="283464" y="1049294"/>
            <a:ext cx="1567942" cy="45782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1200" dirty="0">
                <a:solidFill>
                  <a:schemeClr val="tx1"/>
                </a:solidFill>
              </a:rPr>
              <a:t>Personal dependiente del municipio </a:t>
            </a:r>
          </a:p>
        </p:txBody>
      </p:sp>
      <p:sp>
        <p:nvSpPr>
          <p:cNvPr id="22" name="Rectángulo 21">
            <a:extLst>
              <a:ext uri="{FF2B5EF4-FFF2-40B4-BE49-F238E27FC236}">
                <a16:creationId xmlns:a16="http://schemas.microsoft.com/office/drawing/2014/main" id="{FECD7ABD-09A4-C948-8130-4A6C36BD6935}"/>
              </a:ext>
            </a:extLst>
          </p:cNvPr>
          <p:cNvSpPr/>
          <p:nvPr/>
        </p:nvSpPr>
        <p:spPr>
          <a:xfrm>
            <a:off x="283464" y="5435378"/>
            <a:ext cx="1567942" cy="7565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1200" dirty="0">
                <a:solidFill>
                  <a:schemeClr val="tx1"/>
                </a:solidFill>
              </a:rPr>
              <a:t>Personal dependiente de las empresas del ACE</a:t>
            </a:r>
          </a:p>
        </p:txBody>
      </p:sp>
      <p:sp>
        <p:nvSpPr>
          <p:cNvPr id="23" name="Cheurón 22">
            <a:extLst>
              <a:ext uri="{FF2B5EF4-FFF2-40B4-BE49-F238E27FC236}">
                <a16:creationId xmlns:a16="http://schemas.microsoft.com/office/drawing/2014/main" id="{D4D0AFCD-2041-A542-B29D-3495CE26DFE9}"/>
              </a:ext>
            </a:extLst>
          </p:cNvPr>
          <p:cNvSpPr/>
          <p:nvPr/>
        </p:nvSpPr>
        <p:spPr>
          <a:xfrm>
            <a:off x="2075688" y="5435378"/>
            <a:ext cx="201168" cy="2743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24" name="Rectángulo 23">
            <a:extLst>
              <a:ext uri="{FF2B5EF4-FFF2-40B4-BE49-F238E27FC236}">
                <a16:creationId xmlns:a16="http://schemas.microsoft.com/office/drawing/2014/main" id="{E2937C7D-A45E-0547-AC6F-8F7624860755}"/>
              </a:ext>
            </a:extLst>
          </p:cNvPr>
          <p:cNvSpPr/>
          <p:nvPr/>
        </p:nvSpPr>
        <p:spPr>
          <a:xfrm>
            <a:off x="3336226" y="5409761"/>
            <a:ext cx="829310" cy="1265356"/>
          </a:xfrm>
          <a:prstGeom prst="rect">
            <a:avLst/>
          </a:prstGeom>
          <a:solidFill>
            <a:srgbClr val="FF2600">
              <a:alpha val="25098"/>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SOALPRO</a:t>
            </a:r>
            <a:endParaRPr lang="es-BO" sz="1100" dirty="0">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Patricia Díaz</a:t>
            </a:r>
            <a:endParaRPr lang="es-BO" sz="1100" dirty="0">
              <a:effectLst/>
              <a:ea typeface="Calibri" panose="020F0502020204030204" pitchFamily="34" charset="0"/>
              <a:cs typeface="Times New Roman" panose="02020603050405020304" pitchFamily="18" charset="0"/>
            </a:endParaRPr>
          </a:p>
        </p:txBody>
      </p:sp>
      <p:sp>
        <p:nvSpPr>
          <p:cNvPr id="25" name="Rectángulo 24">
            <a:extLst>
              <a:ext uri="{FF2B5EF4-FFF2-40B4-BE49-F238E27FC236}">
                <a16:creationId xmlns:a16="http://schemas.microsoft.com/office/drawing/2014/main" id="{F8F67617-076F-6B4F-A8A1-64171E2204B4}"/>
              </a:ext>
            </a:extLst>
          </p:cNvPr>
          <p:cNvSpPr/>
          <p:nvPr/>
        </p:nvSpPr>
        <p:spPr>
          <a:xfrm>
            <a:off x="4223956" y="5403410"/>
            <a:ext cx="803910" cy="1271707"/>
          </a:xfrm>
          <a:prstGeom prst="rect">
            <a:avLst/>
          </a:prstGeom>
          <a:solidFill>
            <a:srgbClr val="FF2600">
              <a:alpha val="25098"/>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SOALPRO</a:t>
            </a:r>
            <a:endParaRPr lang="es-BO" sz="1100" dirty="0">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Gilma Loza</a:t>
            </a:r>
            <a:endParaRPr lang="es-BO" sz="1100" dirty="0">
              <a:effectLst/>
              <a:ea typeface="Calibri" panose="020F0502020204030204" pitchFamily="34" charset="0"/>
              <a:cs typeface="Times New Roman" panose="02020603050405020304" pitchFamily="18" charset="0"/>
            </a:endParaRPr>
          </a:p>
        </p:txBody>
      </p:sp>
      <p:sp>
        <p:nvSpPr>
          <p:cNvPr id="26" name="Rectángulo 25">
            <a:extLst>
              <a:ext uri="{FF2B5EF4-FFF2-40B4-BE49-F238E27FC236}">
                <a16:creationId xmlns:a16="http://schemas.microsoft.com/office/drawing/2014/main" id="{0FE4BCAB-B2D3-C641-B566-43F1E270566B}"/>
              </a:ext>
            </a:extLst>
          </p:cNvPr>
          <p:cNvSpPr/>
          <p:nvPr/>
        </p:nvSpPr>
        <p:spPr>
          <a:xfrm>
            <a:off x="5104701" y="5390076"/>
            <a:ext cx="829310" cy="1285042"/>
          </a:xfrm>
          <a:prstGeom prst="rect">
            <a:avLst/>
          </a:prstGeom>
          <a:solidFill>
            <a:srgbClr val="FF2600">
              <a:alpha val="25098"/>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SOALPRO</a:t>
            </a:r>
            <a:endParaRPr lang="es-BO" sz="1100" dirty="0">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a:t>
            </a:r>
            <a:r>
              <a:rPr lang="es-ES" sz="900" dirty="0" err="1">
                <a:solidFill>
                  <a:srgbClr val="000000"/>
                </a:solidFill>
                <a:effectLst/>
                <a:ea typeface="Calibri" panose="020F0502020204030204" pitchFamily="34" charset="0"/>
                <a:cs typeface="Times New Roman" panose="02020603050405020304" pitchFamily="18" charset="0"/>
              </a:rPr>
              <a:t>Jhanet</a:t>
            </a:r>
            <a:r>
              <a:rPr lang="es-ES" sz="900" dirty="0">
                <a:solidFill>
                  <a:srgbClr val="000000"/>
                </a:solidFill>
                <a:effectLst/>
                <a:ea typeface="Calibri" panose="020F0502020204030204" pitchFamily="34" charset="0"/>
                <a:cs typeface="Times New Roman" panose="02020603050405020304" pitchFamily="18" charset="0"/>
              </a:rPr>
              <a:t> </a:t>
            </a:r>
            <a:r>
              <a:rPr lang="es-ES" sz="900" dirty="0" err="1">
                <a:solidFill>
                  <a:srgbClr val="000000"/>
                </a:solidFill>
                <a:effectLst/>
                <a:ea typeface="Calibri" panose="020F0502020204030204" pitchFamily="34" charset="0"/>
                <a:cs typeface="Times New Roman" panose="02020603050405020304" pitchFamily="18" charset="0"/>
              </a:rPr>
              <a:t>Ceron</a:t>
            </a:r>
            <a:endParaRPr lang="es-BO" sz="1100" dirty="0">
              <a:effectLst/>
              <a:ea typeface="Calibri" panose="020F0502020204030204" pitchFamily="34" charset="0"/>
              <a:cs typeface="Times New Roman" panose="02020603050405020304" pitchFamily="18" charset="0"/>
            </a:endParaRPr>
          </a:p>
        </p:txBody>
      </p:sp>
      <p:sp>
        <p:nvSpPr>
          <p:cNvPr id="27" name="Rectángulo 26">
            <a:extLst>
              <a:ext uri="{FF2B5EF4-FFF2-40B4-BE49-F238E27FC236}">
                <a16:creationId xmlns:a16="http://schemas.microsoft.com/office/drawing/2014/main" id="{2F6158F2-5A27-8449-A23E-8E6C8983C733}"/>
              </a:ext>
            </a:extLst>
          </p:cNvPr>
          <p:cNvSpPr/>
          <p:nvPr/>
        </p:nvSpPr>
        <p:spPr>
          <a:xfrm>
            <a:off x="6005766" y="5390076"/>
            <a:ext cx="853504" cy="1285042"/>
          </a:xfrm>
          <a:prstGeom prst="rect">
            <a:avLst/>
          </a:prstGeom>
          <a:solidFill>
            <a:srgbClr val="FF2600">
              <a:alpha val="25098"/>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Nutricionista empresa SOALPRO</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Andrea Oquendo</a:t>
            </a:r>
            <a:endParaRPr lang="es-BO" sz="1100" dirty="0">
              <a:effectLst/>
              <a:ea typeface="Calibri" panose="020F0502020204030204" pitchFamily="34" charset="0"/>
              <a:cs typeface="Times New Roman" panose="02020603050405020304" pitchFamily="18" charset="0"/>
            </a:endParaRPr>
          </a:p>
        </p:txBody>
      </p:sp>
      <p:sp>
        <p:nvSpPr>
          <p:cNvPr id="28" name="Rectángulo 27">
            <a:extLst>
              <a:ext uri="{FF2B5EF4-FFF2-40B4-BE49-F238E27FC236}">
                <a16:creationId xmlns:a16="http://schemas.microsoft.com/office/drawing/2014/main" id="{37945CF8-CDD1-DA4C-96DB-4B397241C883}"/>
              </a:ext>
            </a:extLst>
          </p:cNvPr>
          <p:cNvSpPr/>
          <p:nvPr/>
        </p:nvSpPr>
        <p:spPr>
          <a:xfrm>
            <a:off x="6900481" y="5390076"/>
            <a:ext cx="852170" cy="1285042"/>
          </a:xfrm>
          <a:prstGeom prst="rect">
            <a:avLst/>
          </a:prstGeom>
          <a:solidFill>
            <a:srgbClr val="009051">
              <a:alpha val="21176"/>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GUSTOSSI</a:t>
            </a:r>
            <a:endParaRPr lang="es-BO" sz="1100" dirty="0">
              <a:solidFill>
                <a:prstClr val="white"/>
              </a:solidFill>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Raquel </a:t>
            </a:r>
            <a:r>
              <a:rPr lang="es-ES" sz="900" dirty="0" err="1">
                <a:solidFill>
                  <a:srgbClr val="000000"/>
                </a:solidFill>
                <a:effectLst/>
                <a:ea typeface="Calibri" panose="020F0502020204030204" pitchFamily="34" charset="0"/>
                <a:cs typeface="Times New Roman" panose="02020603050405020304" pitchFamily="18" charset="0"/>
              </a:rPr>
              <a:t>Samo</a:t>
            </a:r>
            <a:endParaRPr lang="es-BO" sz="1100" dirty="0">
              <a:effectLst/>
              <a:ea typeface="Calibri" panose="020F0502020204030204" pitchFamily="34" charset="0"/>
              <a:cs typeface="Times New Roman" panose="02020603050405020304" pitchFamily="18" charset="0"/>
            </a:endParaRPr>
          </a:p>
        </p:txBody>
      </p:sp>
      <p:sp>
        <p:nvSpPr>
          <p:cNvPr id="29" name="Rectángulo 28">
            <a:extLst>
              <a:ext uri="{FF2B5EF4-FFF2-40B4-BE49-F238E27FC236}">
                <a16:creationId xmlns:a16="http://schemas.microsoft.com/office/drawing/2014/main" id="{1FFCA166-D89E-BD4F-9213-32CDB45DEDD1}"/>
              </a:ext>
            </a:extLst>
          </p:cNvPr>
          <p:cNvSpPr/>
          <p:nvPr/>
        </p:nvSpPr>
        <p:spPr>
          <a:xfrm>
            <a:off x="7781226" y="5390076"/>
            <a:ext cx="803910" cy="1285042"/>
          </a:xfrm>
          <a:prstGeom prst="rect">
            <a:avLst/>
          </a:prstGeom>
          <a:solidFill>
            <a:srgbClr val="009051">
              <a:alpha val="21176"/>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GUSTOSSI</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María Virginia </a:t>
            </a:r>
            <a:r>
              <a:rPr lang="es-ES" sz="900" dirty="0" err="1">
                <a:solidFill>
                  <a:srgbClr val="000000"/>
                </a:solidFill>
                <a:effectLst/>
                <a:ea typeface="Calibri" panose="020F0502020204030204" pitchFamily="34" charset="0"/>
                <a:cs typeface="Times New Roman" panose="02020603050405020304" pitchFamily="18" charset="0"/>
              </a:rPr>
              <a:t>Mayta</a:t>
            </a:r>
            <a:endParaRPr lang="es-BO" sz="1100" dirty="0">
              <a:effectLst/>
              <a:ea typeface="Calibri" panose="020F0502020204030204" pitchFamily="34" charset="0"/>
              <a:cs typeface="Times New Roman" panose="02020603050405020304" pitchFamily="18" charset="0"/>
            </a:endParaRPr>
          </a:p>
        </p:txBody>
      </p:sp>
      <p:sp>
        <p:nvSpPr>
          <p:cNvPr id="30" name="Rectángulo 29">
            <a:extLst>
              <a:ext uri="{FF2B5EF4-FFF2-40B4-BE49-F238E27FC236}">
                <a16:creationId xmlns:a16="http://schemas.microsoft.com/office/drawing/2014/main" id="{4C3C2211-DB2A-1141-B2E0-714B422C330B}"/>
              </a:ext>
            </a:extLst>
          </p:cNvPr>
          <p:cNvSpPr/>
          <p:nvPr/>
        </p:nvSpPr>
        <p:spPr>
          <a:xfrm>
            <a:off x="8635936" y="5390076"/>
            <a:ext cx="803910" cy="1285042"/>
          </a:xfrm>
          <a:prstGeom prst="rect">
            <a:avLst/>
          </a:prstGeom>
          <a:solidFill>
            <a:srgbClr val="009051">
              <a:alpha val="21176"/>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Nutricionista empresa GUSTOSSI</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a:t>
            </a:r>
            <a:r>
              <a:rPr lang="es-ES" sz="900" dirty="0" err="1">
                <a:solidFill>
                  <a:srgbClr val="000000"/>
                </a:solidFill>
                <a:effectLst/>
                <a:ea typeface="Calibri" panose="020F0502020204030204" pitchFamily="34" charset="0"/>
                <a:cs typeface="Times New Roman" panose="02020603050405020304" pitchFamily="18" charset="0"/>
              </a:rPr>
              <a:t>Alvaro</a:t>
            </a:r>
            <a:r>
              <a:rPr lang="es-ES" sz="900" dirty="0">
                <a:solidFill>
                  <a:srgbClr val="000000"/>
                </a:solidFill>
                <a:effectLst/>
                <a:ea typeface="Calibri" panose="020F0502020204030204" pitchFamily="34" charset="0"/>
                <a:cs typeface="Times New Roman" panose="02020603050405020304" pitchFamily="18" charset="0"/>
              </a:rPr>
              <a:t> Mamani Huanca</a:t>
            </a:r>
            <a:endParaRPr lang="es-BO" sz="1100" dirty="0">
              <a:effectLst/>
              <a:ea typeface="Calibri" panose="020F0502020204030204" pitchFamily="34" charset="0"/>
              <a:cs typeface="Times New Roman" panose="02020603050405020304" pitchFamily="18" charset="0"/>
            </a:endParaRPr>
          </a:p>
        </p:txBody>
      </p:sp>
      <p:sp>
        <p:nvSpPr>
          <p:cNvPr id="31" name="Rectángulo 30">
            <a:extLst>
              <a:ext uri="{FF2B5EF4-FFF2-40B4-BE49-F238E27FC236}">
                <a16:creationId xmlns:a16="http://schemas.microsoft.com/office/drawing/2014/main" id="{14E0432D-99A7-FA41-A01F-39F33A4AD026}"/>
              </a:ext>
            </a:extLst>
          </p:cNvPr>
          <p:cNvSpPr/>
          <p:nvPr/>
        </p:nvSpPr>
        <p:spPr>
          <a:xfrm>
            <a:off x="9496361" y="5390076"/>
            <a:ext cx="815975" cy="1285042"/>
          </a:xfrm>
          <a:prstGeom prst="rect">
            <a:avLst/>
          </a:prstGeom>
          <a:solidFill>
            <a:srgbClr val="FF9300">
              <a:alpha val="23922"/>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Nutricionista </a:t>
            </a:r>
            <a:r>
              <a:rPr lang="es-ES" sz="900" dirty="0">
                <a:solidFill>
                  <a:srgbClr val="000000"/>
                </a:solidFill>
                <a:ea typeface="Calibri" panose="020F0502020204030204" pitchFamily="34" charset="0"/>
                <a:cs typeface="Times New Roman" panose="02020603050405020304" pitchFamily="18" charset="0"/>
              </a:rPr>
              <a:t>Empresa </a:t>
            </a:r>
            <a:r>
              <a:rPr lang="es-ES" sz="900" dirty="0">
                <a:solidFill>
                  <a:srgbClr val="000000"/>
                </a:solidFill>
                <a:effectLst/>
                <a:ea typeface="Calibri" panose="020F0502020204030204" pitchFamily="34" charset="0"/>
                <a:cs typeface="Times New Roman" panose="02020603050405020304" pitchFamily="18" charset="0"/>
              </a:rPr>
              <a:t>SIMSA</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Sandra </a:t>
            </a:r>
            <a:r>
              <a:rPr lang="es-ES" sz="900" dirty="0" err="1">
                <a:solidFill>
                  <a:srgbClr val="000000"/>
                </a:solidFill>
                <a:effectLst/>
                <a:ea typeface="Calibri" panose="020F0502020204030204" pitchFamily="34" charset="0"/>
                <a:cs typeface="Times New Roman" panose="02020603050405020304" pitchFamily="18" charset="0"/>
              </a:rPr>
              <a:t>Vasquez</a:t>
            </a:r>
            <a:endParaRPr lang="es-BO" sz="1100" dirty="0">
              <a:effectLst/>
              <a:ea typeface="Calibri" panose="020F0502020204030204" pitchFamily="34" charset="0"/>
              <a:cs typeface="Times New Roman" panose="02020603050405020304" pitchFamily="18" charset="0"/>
            </a:endParaRPr>
          </a:p>
        </p:txBody>
      </p:sp>
      <p:sp>
        <p:nvSpPr>
          <p:cNvPr id="32" name="Rectángulo 31">
            <a:extLst>
              <a:ext uri="{FF2B5EF4-FFF2-40B4-BE49-F238E27FC236}">
                <a16:creationId xmlns:a16="http://schemas.microsoft.com/office/drawing/2014/main" id="{3768E38A-6E9A-6546-85CE-0E2CBBC880E6}"/>
              </a:ext>
            </a:extLst>
          </p:cNvPr>
          <p:cNvSpPr/>
          <p:nvPr/>
        </p:nvSpPr>
        <p:spPr>
          <a:xfrm>
            <a:off x="2421826" y="5409761"/>
            <a:ext cx="855980" cy="1265356"/>
          </a:xfrm>
          <a:prstGeom prst="rect">
            <a:avLst/>
          </a:prstGeom>
          <a:solidFill>
            <a:srgbClr val="FF2600">
              <a:alpha val="25098"/>
            </a:srgb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a typeface="Calibri" panose="020F0502020204030204" pitchFamily="34" charset="0"/>
                <a:cs typeface="Times New Roman" panose="02020603050405020304" pitchFamily="18" charset="0"/>
              </a:rPr>
              <a:t>Nutricionista empresa SOALPRO</a:t>
            </a:r>
            <a:endParaRPr lang="es-BO" sz="1100" dirty="0">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Patricia Flores</a:t>
            </a:r>
            <a:endParaRPr lang="es-BO" sz="1100" dirty="0">
              <a:effectLst/>
              <a:ea typeface="Calibri" panose="020F0502020204030204" pitchFamily="34" charset="0"/>
              <a:cs typeface="Times New Roman" panose="02020603050405020304" pitchFamily="18" charset="0"/>
            </a:endParaRPr>
          </a:p>
        </p:txBody>
      </p:sp>
      <p:sp>
        <p:nvSpPr>
          <p:cNvPr id="33" name="Rectángulo 32">
            <a:extLst>
              <a:ext uri="{FF2B5EF4-FFF2-40B4-BE49-F238E27FC236}">
                <a16:creationId xmlns:a16="http://schemas.microsoft.com/office/drawing/2014/main" id="{802F91B3-8B2B-B74C-BEEE-40184B16A694}"/>
              </a:ext>
            </a:extLst>
          </p:cNvPr>
          <p:cNvSpPr/>
          <p:nvPr/>
        </p:nvSpPr>
        <p:spPr>
          <a:xfrm>
            <a:off x="10384091" y="5396425"/>
            <a:ext cx="815975" cy="1278693"/>
          </a:xfrm>
          <a:prstGeom prst="rect">
            <a:avLst/>
          </a:prstGeom>
          <a:solidFill>
            <a:schemeClr val="accent4">
              <a:lumMod val="40000"/>
              <a:lumOff val="60000"/>
            </a:scheme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Nutricionista Empresa El Ceibo</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Emma Mamani </a:t>
            </a:r>
            <a:r>
              <a:rPr lang="es-ES" sz="900" dirty="0" err="1">
                <a:solidFill>
                  <a:srgbClr val="000000"/>
                </a:solidFill>
                <a:effectLst/>
                <a:ea typeface="Calibri" panose="020F0502020204030204" pitchFamily="34" charset="0"/>
                <a:cs typeface="Times New Roman" panose="02020603050405020304" pitchFamily="18" charset="0"/>
              </a:rPr>
              <a:t>Quenta</a:t>
            </a:r>
            <a:endParaRPr lang="es-BO" sz="1100" dirty="0">
              <a:effectLst/>
              <a:ea typeface="Calibri" panose="020F0502020204030204" pitchFamily="34" charset="0"/>
              <a:cs typeface="Times New Roman" panose="02020603050405020304" pitchFamily="18" charset="0"/>
            </a:endParaRPr>
          </a:p>
        </p:txBody>
      </p:sp>
      <p:sp>
        <p:nvSpPr>
          <p:cNvPr id="34" name="Rectángulo 33">
            <a:extLst>
              <a:ext uri="{FF2B5EF4-FFF2-40B4-BE49-F238E27FC236}">
                <a16:creationId xmlns:a16="http://schemas.microsoft.com/office/drawing/2014/main" id="{147EC07D-6E18-2346-9431-730CAE27AC4A}"/>
              </a:ext>
            </a:extLst>
          </p:cNvPr>
          <p:cNvSpPr/>
          <p:nvPr/>
        </p:nvSpPr>
        <p:spPr>
          <a:xfrm>
            <a:off x="11258486" y="5393121"/>
            <a:ext cx="815975" cy="1265359"/>
          </a:xfrm>
          <a:prstGeom prst="rect">
            <a:avLst/>
          </a:prstGeom>
          <a:solidFill>
            <a:schemeClr val="accent4">
              <a:lumMod val="60000"/>
              <a:lumOff val="40000"/>
            </a:scheme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Nutricionista Empresa Roberto Palma</a:t>
            </a:r>
            <a:endParaRPr lang="es-BO"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S" sz="900" dirty="0">
                <a:solidFill>
                  <a:srgbClr val="000000"/>
                </a:solidFill>
                <a:effectLst/>
                <a:ea typeface="Calibri" panose="020F0502020204030204" pitchFamily="34" charset="0"/>
                <a:cs typeface="Times New Roman" panose="02020603050405020304" pitchFamily="18" charset="0"/>
              </a:rPr>
              <a:t>Lic. Paola Quispe Foronda</a:t>
            </a:r>
            <a:endParaRPr lang="es-BO" sz="1100" dirty="0">
              <a:effectLst/>
              <a:ea typeface="Calibri" panose="020F0502020204030204" pitchFamily="34" charset="0"/>
              <a:cs typeface="Times New Roman" panose="02020603050405020304" pitchFamily="18" charset="0"/>
            </a:endParaRPr>
          </a:p>
        </p:txBody>
      </p:sp>
      <p:sp>
        <p:nvSpPr>
          <p:cNvPr id="35" name="CuadroTexto 34">
            <a:extLst>
              <a:ext uri="{FF2B5EF4-FFF2-40B4-BE49-F238E27FC236}">
                <a16:creationId xmlns:a16="http://schemas.microsoft.com/office/drawing/2014/main" id="{4A5E6B21-2138-8145-A862-33CE01AC365B}"/>
              </a:ext>
            </a:extLst>
          </p:cNvPr>
          <p:cNvSpPr txBox="1"/>
          <p:nvPr/>
        </p:nvSpPr>
        <p:spPr>
          <a:xfrm>
            <a:off x="4839807" y="5106203"/>
            <a:ext cx="4450321" cy="276999"/>
          </a:xfrm>
          <a:prstGeom prst="rect">
            <a:avLst/>
          </a:prstGeom>
          <a:noFill/>
        </p:spPr>
        <p:txBody>
          <a:bodyPr wrap="none" rtlCol="0">
            <a:spAutoFit/>
          </a:bodyPr>
          <a:lstStyle/>
          <a:p>
            <a:r>
              <a:rPr lang="es-BO" sz="1200" dirty="0"/>
              <a:t>Participación operativa en los macrodistritos del municipio de La Paz</a:t>
            </a:r>
          </a:p>
        </p:txBody>
      </p:sp>
      <p:pic>
        <p:nvPicPr>
          <p:cNvPr id="36" name="Imagen 35">
            <a:extLst>
              <a:ext uri="{FF2B5EF4-FFF2-40B4-BE49-F238E27FC236}">
                <a16:creationId xmlns:a16="http://schemas.microsoft.com/office/drawing/2014/main" id="{B6082024-6F79-1C4B-8428-14EA6FD453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6343" y="96242"/>
            <a:ext cx="1276784" cy="1260622"/>
          </a:xfrm>
          <a:prstGeom prst="rect">
            <a:avLst/>
          </a:prstGeom>
        </p:spPr>
      </p:pic>
    </p:spTree>
    <p:extLst>
      <p:ext uri="{BB962C8B-B14F-4D97-AF65-F5344CB8AC3E}">
        <p14:creationId xmlns:p14="http://schemas.microsoft.com/office/powerpoint/2010/main" val="366250285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D1095D2-4BF5-CC40-9F74-98FE9AE8B3B4}"/>
              </a:ext>
            </a:extLst>
          </p:cNvPr>
          <p:cNvSpPr/>
          <p:nvPr/>
        </p:nvSpPr>
        <p:spPr>
          <a:xfrm>
            <a:off x="253512" y="4941423"/>
            <a:ext cx="2280191" cy="1869743"/>
          </a:xfrm>
          <a:prstGeom prst="rect">
            <a:avLst/>
          </a:prstGeom>
        </p:spPr>
        <p:txBody>
          <a:bodyPr wrap="square">
            <a:spAutoFit/>
          </a:bodyPr>
          <a:lstStyle/>
          <a:p>
            <a:pPr algn="just"/>
            <a:r>
              <a:rPr lang="es-BO" sz="1050" b="1" dirty="0">
                <a:solidFill>
                  <a:srgbClr val="FFFFFE"/>
                </a:solidFill>
                <a:latin typeface="Montserrat" pitchFamily="2" charset="77"/>
              </a:rPr>
              <a:t>Se realizaron 4 investigaciones: </a:t>
            </a:r>
            <a:endParaRPr lang="es-BO" sz="1050" dirty="0">
              <a:solidFill>
                <a:srgbClr val="FFFFFE"/>
              </a:solidFill>
              <a:latin typeface="Montserrat" pitchFamily="2" charset="77"/>
            </a:endParaRPr>
          </a:p>
          <a:p>
            <a:pPr algn="just"/>
            <a:r>
              <a:rPr lang="es-BO" sz="1050" dirty="0">
                <a:solidFill>
                  <a:srgbClr val="FFFFFE"/>
                </a:solidFill>
                <a:latin typeface="Montserrat" pitchFamily="2" charset="77"/>
              </a:rPr>
              <a:t>1. Estado Nutricional y Riesgo Cardiometabólico.</a:t>
            </a:r>
          </a:p>
          <a:p>
            <a:pPr algn="just"/>
            <a:r>
              <a:rPr lang="es-BO" sz="1050" dirty="0">
                <a:solidFill>
                  <a:srgbClr val="FFFFFE"/>
                </a:solidFill>
                <a:latin typeface="Montserrat" pitchFamily="2" charset="77"/>
              </a:rPr>
              <a:t>2. Aceptabilidad y Consumo de las raciones del Alimento Complementario Escolar. </a:t>
            </a:r>
          </a:p>
          <a:p>
            <a:pPr algn="just"/>
            <a:r>
              <a:rPr lang="es-BO" sz="1050" dirty="0">
                <a:solidFill>
                  <a:srgbClr val="FFFFFE"/>
                </a:solidFill>
                <a:latin typeface="Montserrat" pitchFamily="2" charset="77"/>
              </a:rPr>
              <a:t>3. Actividad Física en los estudiantes. </a:t>
            </a:r>
          </a:p>
          <a:p>
            <a:pPr algn="just"/>
            <a:r>
              <a:rPr lang="es-BO" sz="1050" dirty="0">
                <a:solidFill>
                  <a:srgbClr val="FFFFFE"/>
                </a:solidFill>
                <a:latin typeface="Montserrat" pitchFamily="2" charset="77"/>
              </a:rPr>
              <a:t>4. Conocimientos, Actitudes y Prácticas Alimentarias (CAPs).</a:t>
            </a:r>
            <a:endParaRPr lang="es-BO" sz="1050" dirty="0">
              <a:solidFill>
                <a:srgbClr val="FFFFFE"/>
              </a:solidFill>
              <a:effectLst/>
              <a:latin typeface="Montserrat" pitchFamily="2" charset="77"/>
            </a:endParaRPr>
          </a:p>
        </p:txBody>
      </p:sp>
      <p:sp>
        <p:nvSpPr>
          <p:cNvPr id="7" name="Rectángulo 6">
            <a:extLst>
              <a:ext uri="{FF2B5EF4-FFF2-40B4-BE49-F238E27FC236}">
                <a16:creationId xmlns:a16="http://schemas.microsoft.com/office/drawing/2014/main" id="{47E6AD98-1C1B-EF43-BCC9-00C5EA54D44E}"/>
              </a:ext>
            </a:extLst>
          </p:cNvPr>
          <p:cNvSpPr/>
          <p:nvPr/>
        </p:nvSpPr>
        <p:spPr>
          <a:xfrm>
            <a:off x="2799156" y="5876294"/>
            <a:ext cx="3117849" cy="830997"/>
          </a:xfrm>
          <a:prstGeom prst="rect">
            <a:avLst/>
          </a:prstGeom>
        </p:spPr>
        <p:txBody>
          <a:bodyPr wrap="square">
            <a:spAutoFit/>
          </a:bodyPr>
          <a:lstStyle/>
          <a:p>
            <a:r>
              <a:rPr lang="es-BO" sz="1600" dirty="0">
                <a:solidFill>
                  <a:srgbClr val="FFFFFE"/>
                </a:solidFill>
                <a:latin typeface="Antonio Light" pitchFamily="2" charset="77"/>
              </a:rPr>
              <a:t>ESTUDIOS</a:t>
            </a:r>
          </a:p>
          <a:p>
            <a:r>
              <a:rPr lang="es-BO" sz="1600" b="1" dirty="0">
                <a:solidFill>
                  <a:srgbClr val="FFFFFE"/>
                </a:solidFill>
                <a:latin typeface="Montserrat" pitchFamily="2" charset="77"/>
              </a:rPr>
              <a:t>Vigilancia Epidemiológica </a:t>
            </a:r>
          </a:p>
          <a:p>
            <a:r>
              <a:rPr lang="es-BO" sz="1600" b="1" dirty="0">
                <a:solidFill>
                  <a:srgbClr val="FFFFFE"/>
                </a:solidFill>
                <a:latin typeface="Montserrat" pitchFamily="2" charset="77"/>
              </a:rPr>
              <a:t>Nutricional</a:t>
            </a:r>
            <a:endParaRPr lang="es-BO" sz="1600" dirty="0">
              <a:solidFill>
                <a:srgbClr val="FFFFFE"/>
              </a:solidFill>
              <a:latin typeface="Montserrat" pitchFamily="2" charset="77"/>
            </a:endParaRPr>
          </a:p>
        </p:txBody>
      </p:sp>
      <p:grpSp>
        <p:nvGrpSpPr>
          <p:cNvPr id="11" name="Group 7">
            <a:extLst>
              <a:ext uri="{FF2B5EF4-FFF2-40B4-BE49-F238E27FC236}">
                <a16:creationId xmlns:a16="http://schemas.microsoft.com/office/drawing/2014/main" id="{38152DE7-E13C-AA44-8219-35E5E7CAB68F}"/>
              </a:ext>
            </a:extLst>
          </p:cNvPr>
          <p:cNvGrpSpPr/>
          <p:nvPr/>
        </p:nvGrpSpPr>
        <p:grpSpPr>
          <a:xfrm rot="20391164">
            <a:off x="-962223" y="5787726"/>
            <a:ext cx="2358236" cy="2358236"/>
            <a:chOff x="0" y="0"/>
            <a:chExt cx="1913890" cy="1913890"/>
          </a:xfrm>
        </p:grpSpPr>
        <p:sp>
          <p:nvSpPr>
            <p:cNvPr id="12" name="Freeform 8">
              <a:extLst>
                <a:ext uri="{FF2B5EF4-FFF2-40B4-BE49-F238E27FC236}">
                  <a16:creationId xmlns:a16="http://schemas.microsoft.com/office/drawing/2014/main" id="{FC503C3B-A742-CA48-93EC-C8A1A3BADB20}"/>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3" name="Group 9">
            <a:extLst>
              <a:ext uri="{FF2B5EF4-FFF2-40B4-BE49-F238E27FC236}">
                <a16:creationId xmlns:a16="http://schemas.microsoft.com/office/drawing/2014/main" id="{D1B63EB3-6D28-884B-B202-90F854D027CE}"/>
              </a:ext>
            </a:extLst>
          </p:cNvPr>
          <p:cNvGrpSpPr/>
          <p:nvPr/>
        </p:nvGrpSpPr>
        <p:grpSpPr>
          <a:xfrm rot="-2401948">
            <a:off x="2595787" y="6778418"/>
            <a:ext cx="2507662" cy="2507662"/>
            <a:chOff x="0" y="0"/>
            <a:chExt cx="1913890" cy="1913890"/>
          </a:xfrm>
        </p:grpSpPr>
        <p:sp>
          <p:nvSpPr>
            <p:cNvPr id="14" name="Freeform 10">
              <a:extLst>
                <a:ext uri="{FF2B5EF4-FFF2-40B4-BE49-F238E27FC236}">
                  <a16:creationId xmlns:a16="http://schemas.microsoft.com/office/drawing/2014/main" id="{F04B35B0-D1D1-6240-9FB5-88E346BDE87B}"/>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pic>
        <p:nvPicPr>
          <p:cNvPr id="15" name="Imagen 14">
            <a:extLst>
              <a:ext uri="{FF2B5EF4-FFF2-40B4-BE49-F238E27FC236}">
                <a16:creationId xmlns:a16="http://schemas.microsoft.com/office/drawing/2014/main" id="{9992B29D-9F52-E647-950A-3900B6BA8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1313" y="5337794"/>
            <a:ext cx="1308333" cy="1291771"/>
          </a:xfrm>
          <a:prstGeom prst="rect">
            <a:avLst/>
          </a:prstGeom>
        </p:spPr>
      </p:pic>
      <p:sp>
        <p:nvSpPr>
          <p:cNvPr id="16" name="Rectángulo 15">
            <a:extLst>
              <a:ext uri="{FF2B5EF4-FFF2-40B4-BE49-F238E27FC236}">
                <a16:creationId xmlns:a16="http://schemas.microsoft.com/office/drawing/2014/main" id="{021FDFAD-ABF7-A54F-BD4E-F2FC30D67900}"/>
              </a:ext>
            </a:extLst>
          </p:cNvPr>
          <p:cNvSpPr/>
          <p:nvPr/>
        </p:nvSpPr>
        <p:spPr>
          <a:xfrm>
            <a:off x="416775" y="208640"/>
            <a:ext cx="10244537" cy="830997"/>
          </a:xfrm>
          <a:prstGeom prst="rect">
            <a:avLst/>
          </a:prstGeom>
        </p:spPr>
        <p:txBody>
          <a:bodyPr wrap="square">
            <a:spAutoFit/>
          </a:bodyPr>
          <a:lstStyle/>
          <a:p>
            <a:pPr algn="just"/>
            <a:r>
              <a:rPr lang="es-BO" sz="2400" b="1" dirty="0">
                <a:solidFill>
                  <a:schemeClr val="bg2">
                    <a:lumMod val="50000"/>
                  </a:schemeClr>
                </a:solidFill>
                <a:latin typeface="Antonio" pitchFamily="2" charset="77"/>
              </a:rPr>
              <a:t>BENEFICIARIOS ATENDIDOS CON EL ALIMENTO COMPLEMENTARIO ESCOLAR GESTIÓN 2021 - 2026</a:t>
            </a:r>
            <a:endParaRPr lang="es-BO" sz="2400" dirty="0">
              <a:solidFill>
                <a:schemeClr val="bg2">
                  <a:lumMod val="50000"/>
                </a:schemeClr>
              </a:solidFill>
              <a:effectLst/>
              <a:latin typeface="Antonio" pitchFamily="2" charset="77"/>
            </a:endParaRPr>
          </a:p>
        </p:txBody>
      </p:sp>
      <p:cxnSp>
        <p:nvCxnSpPr>
          <p:cNvPr id="17" name="Conector recto 16">
            <a:extLst>
              <a:ext uri="{FF2B5EF4-FFF2-40B4-BE49-F238E27FC236}">
                <a16:creationId xmlns:a16="http://schemas.microsoft.com/office/drawing/2014/main" id="{AAA89C98-7B50-8841-8445-AB780FE5B71F}"/>
              </a:ext>
            </a:extLst>
          </p:cNvPr>
          <p:cNvCxnSpPr>
            <a:cxnSpLocks/>
          </p:cNvCxnSpPr>
          <p:nvPr/>
        </p:nvCxnSpPr>
        <p:spPr>
          <a:xfrm>
            <a:off x="578389" y="1059943"/>
            <a:ext cx="9727614"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18" name="Gráfico 17">
            <a:extLst>
              <a:ext uri="{FF2B5EF4-FFF2-40B4-BE49-F238E27FC236}">
                <a16:creationId xmlns:a16="http://schemas.microsoft.com/office/drawing/2014/main" id="{31F4E939-C18C-584B-8AD6-4D5BB0CDE1FC}"/>
              </a:ext>
            </a:extLst>
          </p:cNvPr>
          <p:cNvGraphicFramePr>
            <a:graphicFrameLocks/>
          </p:cNvGraphicFramePr>
          <p:nvPr/>
        </p:nvGraphicFramePr>
        <p:xfrm>
          <a:off x="1729993" y="1238998"/>
          <a:ext cx="8576009" cy="49069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0802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7">
            <a:extLst>
              <a:ext uri="{FF2B5EF4-FFF2-40B4-BE49-F238E27FC236}">
                <a16:creationId xmlns:a16="http://schemas.microsoft.com/office/drawing/2014/main" id="{E5A4BEE7-2FAE-C644-AB62-4A733D1DF339}"/>
              </a:ext>
            </a:extLst>
          </p:cNvPr>
          <p:cNvGrpSpPr/>
          <p:nvPr/>
        </p:nvGrpSpPr>
        <p:grpSpPr>
          <a:xfrm rot="20391164">
            <a:off x="-962223" y="5787726"/>
            <a:ext cx="2358236" cy="2358236"/>
            <a:chOff x="0" y="0"/>
            <a:chExt cx="1913890" cy="1913890"/>
          </a:xfrm>
        </p:grpSpPr>
        <p:sp>
          <p:nvSpPr>
            <p:cNvPr id="14" name="Freeform 8">
              <a:extLst>
                <a:ext uri="{FF2B5EF4-FFF2-40B4-BE49-F238E27FC236}">
                  <a16:creationId xmlns:a16="http://schemas.microsoft.com/office/drawing/2014/main" id="{349041D0-5CE2-4C48-882A-29EE44DAE713}"/>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5" name="Group 9">
            <a:extLst>
              <a:ext uri="{FF2B5EF4-FFF2-40B4-BE49-F238E27FC236}">
                <a16:creationId xmlns:a16="http://schemas.microsoft.com/office/drawing/2014/main" id="{AF459BC5-2CDF-684A-834B-D6CAC9923045}"/>
              </a:ext>
            </a:extLst>
          </p:cNvPr>
          <p:cNvGrpSpPr/>
          <p:nvPr/>
        </p:nvGrpSpPr>
        <p:grpSpPr>
          <a:xfrm rot="-2401948">
            <a:off x="2595787" y="6778418"/>
            <a:ext cx="2507662" cy="2507662"/>
            <a:chOff x="0" y="0"/>
            <a:chExt cx="1913890" cy="1913890"/>
          </a:xfrm>
        </p:grpSpPr>
        <p:sp>
          <p:nvSpPr>
            <p:cNvPr id="16" name="Freeform 10">
              <a:extLst>
                <a:ext uri="{FF2B5EF4-FFF2-40B4-BE49-F238E27FC236}">
                  <a16:creationId xmlns:a16="http://schemas.microsoft.com/office/drawing/2014/main" id="{39149DE5-74DC-D146-997C-C2E75DECD12A}"/>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pic>
        <p:nvPicPr>
          <p:cNvPr id="17" name="Imagen 16">
            <a:extLst>
              <a:ext uri="{FF2B5EF4-FFF2-40B4-BE49-F238E27FC236}">
                <a16:creationId xmlns:a16="http://schemas.microsoft.com/office/drawing/2014/main" id="{01C08166-380A-F44F-9865-82C82F58F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809" y="5423768"/>
            <a:ext cx="1308333" cy="1291771"/>
          </a:xfrm>
          <a:prstGeom prst="rect">
            <a:avLst/>
          </a:prstGeom>
        </p:spPr>
      </p:pic>
      <p:sp>
        <p:nvSpPr>
          <p:cNvPr id="24" name="Rectángulo 23">
            <a:extLst>
              <a:ext uri="{FF2B5EF4-FFF2-40B4-BE49-F238E27FC236}">
                <a16:creationId xmlns:a16="http://schemas.microsoft.com/office/drawing/2014/main" id="{A1B83CCF-9436-704F-9525-F8C392417CE7}"/>
              </a:ext>
            </a:extLst>
          </p:cNvPr>
          <p:cNvSpPr/>
          <p:nvPr/>
        </p:nvSpPr>
        <p:spPr>
          <a:xfrm>
            <a:off x="386795" y="238621"/>
            <a:ext cx="11440445" cy="830997"/>
          </a:xfrm>
          <a:prstGeom prst="rect">
            <a:avLst/>
          </a:prstGeom>
        </p:spPr>
        <p:txBody>
          <a:bodyPr wrap="square">
            <a:spAutoFit/>
          </a:bodyPr>
          <a:lstStyle/>
          <a:p>
            <a:pPr algn="just"/>
            <a:r>
              <a:rPr lang="es-BO" sz="2400" b="1" dirty="0">
                <a:solidFill>
                  <a:schemeClr val="bg2">
                    <a:lumMod val="50000"/>
                  </a:schemeClr>
                </a:solidFill>
                <a:latin typeface="Antonio" pitchFamily="2" charset="77"/>
              </a:rPr>
              <a:t>UNIDADES EDUCATIVAS FISCALES, DE CONVENIO Y CENTROS DE EDUCACIÓN ESPECIAL ATENDIDOS CON EL ALIMENTO COMPLEMENTARIO ESCOLAR GESTIÓN 2021 - 2026</a:t>
            </a:r>
            <a:endParaRPr lang="es-BO" sz="2400" dirty="0">
              <a:solidFill>
                <a:schemeClr val="bg2">
                  <a:lumMod val="50000"/>
                </a:schemeClr>
              </a:solidFill>
              <a:effectLst/>
              <a:latin typeface="Antonio" pitchFamily="2" charset="77"/>
            </a:endParaRPr>
          </a:p>
        </p:txBody>
      </p:sp>
      <p:cxnSp>
        <p:nvCxnSpPr>
          <p:cNvPr id="25" name="Conector recto 24">
            <a:extLst>
              <a:ext uri="{FF2B5EF4-FFF2-40B4-BE49-F238E27FC236}">
                <a16:creationId xmlns:a16="http://schemas.microsoft.com/office/drawing/2014/main" id="{95C4BE44-3E61-8741-91CF-5880F09EB4D0}"/>
              </a:ext>
            </a:extLst>
          </p:cNvPr>
          <p:cNvCxnSpPr>
            <a:cxnSpLocks/>
          </p:cNvCxnSpPr>
          <p:nvPr/>
        </p:nvCxnSpPr>
        <p:spPr>
          <a:xfrm>
            <a:off x="480414" y="1149885"/>
            <a:ext cx="11219409"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26" name="Gráfico 25">
            <a:extLst>
              <a:ext uri="{FF2B5EF4-FFF2-40B4-BE49-F238E27FC236}">
                <a16:creationId xmlns:a16="http://schemas.microsoft.com/office/drawing/2014/main" id="{53F9997B-E004-6A44-B5EF-231CD756E532}"/>
              </a:ext>
            </a:extLst>
          </p:cNvPr>
          <p:cNvGraphicFramePr>
            <a:graphicFrameLocks/>
          </p:cNvGraphicFramePr>
          <p:nvPr/>
        </p:nvGraphicFramePr>
        <p:xfrm>
          <a:off x="1206708" y="1371600"/>
          <a:ext cx="9623686" cy="4392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6051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a:extLst>
              <a:ext uri="{FF2B5EF4-FFF2-40B4-BE49-F238E27FC236}">
                <a16:creationId xmlns:a16="http://schemas.microsoft.com/office/drawing/2014/main" id="{B9ECA987-BEFB-0E4F-99F5-0DFADB6BCE06}"/>
              </a:ext>
            </a:extLst>
          </p:cNvPr>
          <p:cNvGrpSpPr/>
          <p:nvPr/>
        </p:nvGrpSpPr>
        <p:grpSpPr>
          <a:xfrm rot="20391164">
            <a:off x="-962223" y="5547885"/>
            <a:ext cx="2358236" cy="2358236"/>
            <a:chOff x="0" y="0"/>
            <a:chExt cx="1913890" cy="1913890"/>
          </a:xfrm>
        </p:grpSpPr>
        <p:sp>
          <p:nvSpPr>
            <p:cNvPr id="13" name="Freeform 8">
              <a:extLst>
                <a:ext uri="{FF2B5EF4-FFF2-40B4-BE49-F238E27FC236}">
                  <a16:creationId xmlns:a16="http://schemas.microsoft.com/office/drawing/2014/main" id="{6BA40F89-EF82-F44C-BDDF-A2351CBBA7CF}"/>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4" name="Group 9">
            <a:extLst>
              <a:ext uri="{FF2B5EF4-FFF2-40B4-BE49-F238E27FC236}">
                <a16:creationId xmlns:a16="http://schemas.microsoft.com/office/drawing/2014/main" id="{58D62EF4-4797-4B4E-BCED-9B594070EC1C}"/>
              </a:ext>
            </a:extLst>
          </p:cNvPr>
          <p:cNvGrpSpPr/>
          <p:nvPr/>
        </p:nvGrpSpPr>
        <p:grpSpPr>
          <a:xfrm rot="18804137">
            <a:off x="2248657" y="6418652"/>
            <a:ext cx="2507662" cy="2507662"/>
            <a:chOff x="0" y="0"/>
            <a:chExt cx="1913890" cy="1913890"/>
          </a:xfrm>
        </p:grpSpPr>
        <p:sp>
          <p:nvSpPr>
            <p:cNvPr id="15" name="Freeform 10">
              <a:extLst>
                <a:ext uri="{FF2B5EF4-FFF2-40B4-BE49-F238E27FC236}">
                  <a16:creationId xmlns:a16="http://schemas.microsoft.com/office/drawing/2014/main" id="{280DD101-DAFE-6A43-9A95-C00B1C9143F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pic>
        <p:nvPicPr>
          <p:cNvPr id="16" name="Imagen 15">
            <a:extLst>
              <a:ext uri="{FF2B5EF4-FFF2-40B4-BE49-F238E27FC236}">
                <a16:creationId xmlns:a16="http://schemas.microsoft.com/office/drawing/2014/main" id="{A27895C5-C2D7-9242-BF93-18D47E067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95" y="121217"/>
            <a:ext cx="1308333" cy="1291771"/>
          </a:xfrm>
          <a:prstGeom prst="rect">
            <a:avLst/>
          </a:prstGeom>
        </p:spPr>
      </p:pic>
      <p:grpSp>
        <p:nvGrpSpPr>
          <p:cNvPr id="17" name="Group 7">
            <a:extLst>
              <a:ext uri="{FF2B5EF4-FFF2-40B4-BE49-F238E27FC236}">
                <a16:creationId xmlns:a16="http://schemas.microsoft.com/office/drawing/2014/main" id="{B4852E15-700A-964D-964D-F68D01686D49}"/>
              </a:ext>
            </a:extLst>
          </p:cNvPr>
          <p:cNvGrpSpPr/>
          <p:nvPr/>
        </p:nvGrpSpPr>
        <p:grpSpPr>
          <a:xfrm rot="18016560">
            <a:off x="6377960" y="6329139"/>
            <a:ext cx="2358236" cy="2358236"/>
            <a:chOff x="0" y="0"/>
            <a:chExt cx="1913890" cy="1913890"/>
          </a:xfrm>
        </p:grpSpPr>
        <p:sp>
          <p:nvSpPr>
            <p:cNvPr id="18" name="Freeform 8">
              <a:extLst>
                <a:ext uri="{FF2B5EF4-FFF2-40B4-BE49-F238E27FC236}">
                  <a16:creationId xmlns:a16="http://schemas.microsoft.com/office/drawing/2014/main" id="{3CC20D35-B491-1948-8B37-57D7C8CE4E55}"/>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21" name="Group 9">
            <a:extLst>
              <a:ext uri="{FF2B5EF4-FFF2-40B4-BE49-F238E27FC236}">
                <a16:creationId xmlns:a16="http://schemas.microsoft.com/office/drawing/2014/main" id="{4AD59F19-0495-264A-A19B-0A5B9F97359A}"/>
              </a:ext>
            </a:extLst>
          </p:cNvPr>
          <p:cNvGrpSpPr/>
          <p:nvPr/>
        </p:nvGrpSpPr>
        <p:grpSpPr>
          <a:xfrm rot="17203797">
            <a:off x="10354919" y="6316913"/>
            <a:ext cx="2507662" cy="2507662"/>
            <a:chOff x="0" y="0"/>
            <a:chExt cx="1913890" cy="1913890"/>
          </a:xfrm>
        </p:grpSpPr>
        <p:sp>
          <p:nvSpPr>
            <p:cNvPr id="22" name="Freeform 10">
              <a:extLst>
                <a:ext uri="{FF2B5EF4-FFF2-40B4-BE49-F238E27FC236}">
                  <a16:creationId xmlns:a16="http://schemas.microsoft.com/office/drawing/2014/main" id="{47B27F11-2F36-B840-B386-D3514FC432C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sp>
        <p:nvSpPr>
          <p:cNvPr id="23" name="Rectángulo 22">
            <a:extLst>
              <a:ext uri="{FF2B5EF4-FFF2-40B4-BE49-F238E27FC236}">
                <a16:creationId xmlns:a16="http://schemas.microsoft.com/office/drawing/2014/main" id="{8F112EE2-226E-8740-84BE-D1256EF0D783}"/>
              </a:ext>
            </a:extLst>
          </p:cNvPr>
          <p:cNvSpPr/>
          <p:nvPr/>
        </p:nvSpPr>
        <p:spPr>
          <a:xfrm>
            <a:off x="1729992" y="332149"/>
            <a:ext cx="9857405" cy="461665"/>
          </a:xfrm>
          <a:prstGeom prst="rect">
            <a:avLst/>
          </a:prstGeom>
        </p:spPr>
        <p:txBody>
          <a:bodyPr wrap="square">
            <a:spAutoFit/>
          </a:bodyPr>
          <a:lstStyle/>
          <a:p>
            <a:pPr algn="just"/>
            <a:r>
              <a:rPr lang="es-BO" sz="2400" b="1" dirty="0">
                <a:solidFill>
                  <a:schemeClr val="bg2">
                    <a:lumMod val="50000"/>
                  </a:schemeClr>
                </a:solidFill>
                <a:latin typeface="Antonio" pitchFamily="2" charset="77"/>
              </a:rPr>
              <a:t>CANTIDAD DE RACIONES ALIMENTARIAS ENTREGADAS GESTIÓN 2022 - 2025</a:t>
            </a:r>
            <a:endParaRPr lang="es-BO" sz="2400" dirty="0">
              <a:solidFill>
                <a:schemeClr val="bg2">
                  <a:lumMod val="50000"/>
                </a:schemeClr>
              </a:solidFill>
              <a:effectLst/>
              <a:latin typeface="Antonio" pitchFamily="2" charset="77"/>
            </a:endParaRPr>
          </a:p>
        </p:txBody>
      </p:sp>
      <p:cxnSp>
        <p:nvCxnSpPr>
          <p:cNvPr id="24" name="Conector recto 23">
            <a:extLst>
              <a:ext uri="{FF2B5EF4-FFF2-40B4-BE49-F238E27FC236}">
                <a16:creationId xmlns:a16="http://schemas.microsoft.com/office/drawing/2014/main" id="{518FB519-C871-0D4A-B15A-7918E317C1C4}"/>
              </a:ext>
            </a:extLst>
          </p:cNvPr>
          <p:cNvCxnSpPr>
            <a:cxnSpLocks/>
          </p:cNvCxnSpPr>
          <p:nvPr/>
        </p:nvCxnSpPr>
        <p:spPr>
          <a:xfrm>
            <a:off x="1827356" y="793814"/>
            <a:ext cx="9550178"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25" name="Gráfico 24">
            <a:extLst>
              <a:ext uri="{FF2B5EF4-FFF2-40B4-BE49-F238E27FC236}">
                <a16:creationId xmlns:a16="http://schemas.microsoft.com/office/drawing/2014/main" id="{D2F740D4-8D3C-B145-A9C0-BBEAA237904B}"/>
              </a:ext>
            </a:extLst>
          </p:cNvPr>
          <p:cNvGraphicFramePr/>
          <p:nvPr/>
        </p:nvGraphicFramePr>
        <p:xfrm>
          <a:off x="1821305" y="1049312"/>
          <a:ext cx="9556229" cy="4676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0787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22E427F-3BF0-D244-9B84-016949D77707}"/>
              </a:ext>
            </a:extLst>
          </p:cNvPr>
          <p:cNvSpPr/>
          <p:nvPr/>
        </p:nvSpPr>
        <p:spPr>
          <a:xfrm>
            <a:off x="223481" y="204732"/>
            <a:ext cx="9857405" cy="461665"/>
          </a:xfrm>
          <a:prstGeom prst="rect">
            <a:avLst/>
          </a:prstGeom>
        </p:spPr>
        <p:txBody>
          <a:bodyPr wrap="square">
            <a:spAutoFit/>
          </a:bodyPr>
          <a:lstStyle/>
          <a:p>
            <a:pPr algn="just"/>
            <a:r>
              <a:rPr lang="es-BO" sz="2400" b="1" dirty="0">
                <a:solidFill>
                  <a:schemeClr val="bg2">
                    <a:lumMod val="50000"/>
                  </a:schemeClr>
                </a:solidFill>
                <a:latin typeface="Antonio" pitchFamily="2" charset="77"/>
              </a:rPr>
              <a:t>EJECUCIÓN PRESUPUESTARIA 2021 - 2026</a:t>
            </a:r>
            <a:endParaRPr lang="es-BO" sz="2400" dirty="0">
              <a:solidFill>
                <a:schemeClr val="bg2">
                  <a:lumMod val="50000"/>
                </a:schemeClr>
              </a:solidFill>
              <a:effectLst/>
              <a:latin typeface="Antonio" pitchFamily="2" charset="77"/>
            </a:endParaRPr>
          </a:p>
        </p:txBody>
      </p:sp>
      <p:cxnSp>
        <p:nvCxnSpPr>
          <p:cNvPr id="10" name="Conector recto 9">
            <a:extLst>
              <a:ext uri="{FF2B5EF4-FFF2-40B4-BE49-F238E27FC236}">
                <a16:creationId xmlns:a16="http://schemas.microsoft.com/office/drawing/2014/main" id="{43F018C1-470F-DD43-A8BB-A41DDB474246}"/>
              </a:ext>
            </a:extLst>
          </p:cNvPr>
          <p:cNvCxnSpPr>
            <a:cxnSpLocks/>
          </p:cNvCxnSpPr>
          <p:nvPr/>
        </p:nvCxnSpPr>
        <p:spPr>
          <a:xfrm>
            <a:off x="320845" y="666397"/>
            <a:ext cx="5195535"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7A6D89BE-CD0C-AB4B-962A-2BCABDCC5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265" y="5498719"/>
            <a:ext cx="1308333" cy="1291771"/>
          </a:xfrm>
          <a:prstGeom prst="rect">
            <a:avLst/>
          </a:prstGeom>
        </p:spPr>
      </p:pic>
      <p:grpSp>
        <p:nvGrpSpPr>
          <p:cNvPr id="14" name="Group 7">
            <a:extLst>
              <a:ext uri="{FF2B5EF4-FFF2-40B4-BE49-F238E27FC236}">
                <a16:creationId xmlns:a16="http://schemas.microsoft.com/office/drawing/2014/main" id="{8BD04249-66C1-4646-82C0-7B6BFE44ADEF}"/>
              </a:ext>
            </a:extLst>
          </p:cNvPr>
          <p:cNvGrpSpPr/>
          <p:nvPr/>
        </p:nvGrpSpPr>
        <p:grpSpPr>
          <a:xfrm rot="21298874">
            <a:off x="-1576362" y="5678882"/>
            <a:ext cx="2358236" cy="2358236"/>
            <a:chOff x="0" y="0"/>
            <a:chExt cx="1913890" cy="1913890"/>
          </a:xfrm>
        </p:grpSpPr>
        <p:sp>
          <p:nvSpPr>
            <p:cNvPr id="15" name="Freeform 8">
              <a:extLst>
                <a:ext uri="{FF2B5EF4-FFF2-40B4-BE49-F238E27FC236}">
                  <a16:creationId xmlns:a16="http://schemas.microsoft.com/office/drawing/2014/main" id="{EA4AED1C-6C4B-5041-B316-82F30BF50B8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6" name="Group 9">
            <a:extLst>
              <a:ext uri="{FF2B5EF4-FFF2-40B4-BE49-F238E27FC236}">
                <a16:creationId xmlns:a16="http://schemas.microsoft.com/office/drawing/2014/main" id="{C06CE05D-D87A-BC4F-B15D-C79D4BCC24C5}"/>
              </a:ext>
            </a:extLst>
          </p:cNvPr>
          <p:cNvGrpSpPr/>
          <p:nvPr/>
        </p:nvGrpSpPr>
        <p:grpSpPr>
          <a:xfrm rot="18804137">
            <a:off x="2376073" y="6768196"/>
            <a:ext cx="2507662" cy="2507662"/>
            <a:chOff x="0" y="0"/>
            <a:chExt cx="1913890" cy="1913890"/>
          </a:xfrm>
        </p:grpSpPr>
        <p:sp>
          <p:nvSpPr>
            <p:cNvPr id="17" name="Freeform 10">
              <a:extLst>
                <a:ext uri="{FF2B5EF4-FFF2-40B4-BE49-F238E27FC236}">
                  <a16:creationId xmlns:a16="http://schemas.microsoft.com/office/drawing/2014/main" id="{D3B8AA0B-4C51-4241-BA8C-8C90D18200D1}"/>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graphicFrame>
        <p:nvGraphicFramePr>
          <p:cNvPr id="6" name="Tabla 5">
            <a:extLst>
              <a:ext uri="{FF2B5EF4-FFF2-40B4-BE49-F238E27FC236}">
                <a16:creationId xmlns:a16="http://schemas.microsoft.com/office/drawing/2014/main" id="{5E4BF182-C766-6344-ACC7-DB4061933201}"/>
              </a:ext>
            </a:extLst>
          </p:cNvPr>
          <p:cNvGraphicFramePr>
            <a:graphicFrameLocks noGrp="1"/>
          </p:cNvGraphicFramePr>
          <p:nvPr/>
        </p:nvGraphicFramePr>
        <p:xfrm>
          <a:off x="880506" y="816964"/>
          <a:ext cx="9957383" cy="5402642"/>
        </p:xfrm>
        <a:graphic>
          <a:graphicData uri="http://schemas.openxmlformats.org/drawingml/2006/table">
            <a:tbl>
              <a:tblPr firstRow="1" firstCol="1" bandRow="1">
                <a:tableStyleId>{5C22544A-7EE6-4342-B048-85BDC9FD1C3A}</a:tableStyleId>
              </a:tblPr>
              <a:tblGrid>
                <a:gridCol w="736756">
                  <a:extLst>
                    <a:ext uri="{9D8B030D-6E8A-4147-A177-3AD203B41FA5}">
                      <a16:colId xmlns:a16="http://schemas.microsoft.com/office/drawing/2014/main" val="2669622132"/>
                    </a:ext>
                  </a:extLst>
                </a:gridCol>
                <a:gridCol w="1593119">
                  <a:extLst>
                    <a:ext uri="{9D8B030D-6E8A-4147-A177-3AD203B41FA5}">
                      <a16:colId xmlns:a16="http://schemas.microsoft.com/office/drawing/2014/main" val="958242642"/>
                    </a:ext>
                  </a:extLst>
                </a:gridCol>
                <a:gridCol w="1622622">
                  <a:extLst>
                    <a:ext uri="{9D8B030D-6E8A-4147-A177-3AD203B41FA5}">
                      <a16:colId xmlns:a16="http://schemas.microsoft.com/office/drawing/2014/main" val="2629917767"/>
                    </a:ext>
                  </a:extLst>
                </a:gridCol>
                <a:gridCol w="847690">
                  <a:extLst>
                    <a:ext uri="{9D8B030D-6E8A-4147-A177-3AD203B41FA5}">
                      <a16:colId xmlns:a16="http://schemas.microsoft.com/office/drawing/2014/main" val="4136998649"/>
                    </a:ext>
                  </a:extLst>
                </a:gridCol>
                <a:gridCol w="1318908">
                  <a:extLst>
                    <a:ext uri="{9D8B030D-6E8A-4147-A177-3AD203B41FA5}">
                      <a16:colId xmlns:a16="http://schemas.microsoft.com/office/drawing/2014/main" val="2811194801"/>
                    </a:ext>
                  </a:extLst>
                </a:gridCol>
                <a:gridCol w="1319756">
                  <a:extLst>
                    <a:ext uri="{9D8B030D-6E8A-4147-A177-3AD203B41FA5}">
                      <a16:colId xmlns:a16="http://schemas.microsoft.com/office/drawing/2014/main" val="2452893094"/>
                    </a:ext>
                  </a:extLst>
                </a:gridCol>
                <a:gridCol w="1319756">
                  <a:extLst>
                    <a:ext uri="{9D8B030D-6E8A-4147-A177-3AD203B41FA5}">
                      <a16:colId xmlns:a16="http://schemas.microsoft.com/office/drawing/2014/main" val="2713319707"/>
                    </a:ext>
                  </a:extLst>
                </a:gridCol>
                <a:gridCol w="1198776">
                  <a:extLst>
                    <a:ext uri="{9D8B030D-6E8A-4147-A177-3AD203B41FA5}">
                      <a16:colId xmlns:a16="http://schemas.microsoft.com/office/drawing/2014/main" val="3568809950"/>
                    </a:ext>
                  </a:extLst>
                </a:gridCol>
              </a:tblGrid>
              <a:tr h="442022">
                <a:tc>
                  <a:txBody>
                    <a:bodyPr/>
                    <a:lstStyle/>
                    <a:p>
                      <a:pPr algn="ctr">
                        <a:spcAft>
                          <a:spcPts val="0"/>
                        </a:spcAft>
                      </a:pPr>
                      <a:r>
                        <a:rPr lang="es-ES" sz="1050" dirty="0">
                          <a:effectLst/>
                        </a:rPr>
                        <a:t>GESTIÓN</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CATEGORIA PROGRAMATICA</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DETALLE</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PARTIDA</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FUFI</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PPTO VIGENTE</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PPTO EJECUTADO</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tc>
                  <a:txBody>
                    <a:bodyPr/>
                    <a:lstStyle/>
                    <a:p>
                      <a:pPr algn="ctr">
                        <a:spcAft>
                          <a:spcPts val="0"/>
                        </a:spcAft>
                      </a:pPr>
                      <a:r>
                        <a:rPr lang="es-ES" sz="1050" dirty="0">
                          <a:effectLst/>
                        </a:rPr>
                        <a:t>PORCENTAJE DE EJECUCION</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solidFill>
                      <a:schemeClr val="bg1">
                        <a:lumMod val="50000"/>
                      </a:schemeClr>
                    </a:solidFill>
                  </a:tcPr>
                </a:tc>
                <a:extLst>
                  <a:ext uri="{0D108BD9-81ED-4DB2-BD59-A6C34878D82A}">
                    <a16:rowId xmlns:a16="http://schemas.microsoft.com/office/drawing/2014/main" val="4261819992"/>
                  </a:ext>
                </a:extLst>
              </a:tr>
              <a:tr h="696639">
                <a:tc rowSpan="3">
                  <a:txBody>
                    <a:bodyPr/>
                    <a:lstStyle/>
                    <a:p>
                      <a:pPr algn="ctr">
                        <a:spcAft>
                          <a:spcPts val="0"/>
                        </a:spcAft>
                      </a:pPr>
                      <a:r>
                        <a:rPr lang="es-ES" sz="1050" dirty="0">
                          <a:effectLst/>
                        </a:rPr>
                        <a:t>2021</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3">
                  <a:txBody>
                    <a:bodyPr/>
                    <a:lstStyle/>
                    <a:p>
                      <a:pPr algn="ctr">
                        <a:spcAft>
                          <a:spcPts val="0"/>
                        </a:spcAft>
                      </a:pPr>
                      <a:r>
                        <a:rPr lang="es-ES" sz="1050" dirty="0">
                          <a:effectLst/>
                        </a:rPr>
                        <a:t>21-000-028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rowSpan="2">
                  <a:txBody>
                    <a:bodyPr/>
                    <a:lstStyle/>
                    <a:p>
                      <a:pPr>
                        <a:spcAft>
                          <a:spcPts val="0"/>
                        </a:spcAft>
                      </a:pPr>
                      <a:r>
                        <a:rPr lang="es-ES" sz="1050" dirty="0">
                          <a:effectLst/>
                        </a:rPr>
                        <a:t>ADQUISICION DE PRODUCTOS PARA EL PROGRAMA DE ALIMENTACION COMPLEMENTARIA ESCOLAR 2021 - CANASTA ESCOLAR 2021</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rowSpan="2">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34.785.580,00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34.785.580,00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2711409221"/>
                  </a:ext>
                </a:extLst>
              </a:tr>
              <a:tr h="391640">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5.054.868,00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5.054.868,00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825497435"/>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a:effectLst/>
                        </a:rPr>
                        <a:t>TOTAL GESTION 2021</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dirty="0">
                          <a:effectLst/>
                        </a:rPr>
                        <a:t>39.840.448,00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39.840.448,00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780469059"/>
                  </a:ext>
                </a:extLst>
              </a:tr>
              <a:tr h="466406">
                <a:tc rowSpan="2">
                  <a:txBody>
                    <a:bodyPr/>
                    <a:lstStyle/>
                    <a:p>
                      <a:pPr algn="ctr">
                        <a:spcAft>
                          <a:spcPts val="0"/>
                        </a:spcAft>
                      </a:pPr>
                      <a:r>
                        <a:rPr lang="es-ES" sz="1050" dirty="0">
                          <a:effectLst/>
                        </a:rPr>
                        <a:t>2022</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2">
                  <a:txBody>
                    <a:bodyPr/>
                    <a:lstStyle/>
                    <a:p>
                      <a:pPr algn="ctr">
                        <a:spcAft>
                          <a:spcPts val="0"/>
                        </a:spcAft>
                      </a:pPr>
                      <a:r>
                        <a:rPr lang="es-ES" sz="1050" dirty="0">
                          <a:effectLst/>
                        </a:rPr>
                        <a:t>21-000-028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s-ES" sz="1050">
                          <a:effectLst/>
                        </a:rPr>
                        <a:t>ALIMENTO COMPLEMENTARIO ESCOLAR</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37.999.996,00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30.748.252,29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80,92%</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491263797"/>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a:effectLst/>
                        </a:rPr>
                        <a:t>TOTAL GESTION 2022</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a:effectLst/>
                        </a:rPr>
                        <a:t>37.999.996,00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30.748.252,29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80,92%</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4063859662"/>
                  </a:ext>
                </a:extLst>
              </a:tr>
              <a:tr h="466406">
                <a:tc rowSpan="2">
                  <a:txBody>
                    <a:bodyPr/>
                    <a:lstStyle/>
                    <a:p>
                      <a:pPr algn="ctr">
                        <a:spcAft>
                          <a:spcPts val="0"/>
                        </a:spcAft>
                      </a:pPr>
                      <a:r>
                        <a:rPr lang="es-ES" sz="1050" dirty="0">
                          <a:effectLst/>
                        </a:rPr>
                        <a:t>2023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2">
                  <a:txBody>
                    <a:bodyPr/>
                    <a:lstStyle/>
                    <a:p>
                      <a:pPr algn="ctr">
                        <a:spcAft>
                          <a:spcPts val="0"/>
                        </a:spcAft>
                      </a:pPr>
                      <a:r>
                        <a:rPr lang="es-ES" sz="1050" dirty="0">
                          <a:effectLst/>
                        </a:rPr>
                        <a:t>210-000-028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s-ES" sz="1050">
                          <a:effectLst/>
                        </a:rPr>
                        <a:t>ALIMENTO COMPLEMENTARIO ESCOLAR</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38.724.281,00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38.451.254,81</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99,29%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971766542"/>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dirty="0">
                          <a:effectLst/>
                        </a:rPr>
                        <a:t>TOTAL GESTION 2023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a:effectLst/>
                        </a:rPr>
                        <a:t>38.724.281,00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38.451.254,81</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99,29%</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2563039428"/>
                  </a:ext>
                </a:extLst>
              </a:tr>
              <a:tr h="466406">
                <a:tc rowSpan="2">
                  <a:txBody>
                    <a:bodyPr/>
                    <a:lstStyle/>
                    <a:p>
                      <a:pPr algn="ctr">
                        <a:spcAft>
                          <a:spcPts val="0"/>
                        </a:spcAft>
                      </a:pPr>
                      <a:r>
                        <a:rPr lang="es-ES" sz="1050" dirty="0">
                          <a:effectLst/>
                        </a:rPr>
                        <a:t>2024</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2">
                  <a:txBody>
                    <a:bodyPr/>
                    <a:lstStyle/>
                    <a:p>
                      <a:pPr algn="ctr">
                        <a:spcAft>
                          <a:spcPts val="0"/>
                        </a:spcAft>
                      </a:pPr>
                      <a:r>
                        <a:rPr lang="es-ES" sz="1050" dirty="0">
                          <a:effectLst/>
                        </a:rPr>
                        <a:t>210-000-028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s-ES" sz="1050">
                          <a:effectLst/>
                        </a:rPr>
                        <a:t>ALIMENTO COMPLEMENTARIO ESCOLAR</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49.887.981,00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49.557.465,49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99,34%</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4225928429"/>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dirty="0">
                          <a:effectLst/>
                        </a:rPr>
                        <a:t>TOTAL GESTION 2024</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a:effectLst/>
                        </a:rPr>
                        <a:t>49.887.981,00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49.557.465,49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99,34%</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952892043"/>
                  </a:ext>
                </a:extLst>
              </a:tr>
              <a:tr h="155469">
                <a:tc rowSpan="7">
                  <a:txBody>
                    <a:bodyPr/>
                    <a:lstStyle/>
                    <a:p>
                      <a:pPr algn="ctr">
                        <a:spcAft>
                          <a:spcPts val="0"/>
                        </a:spcAft>
                      </a:pPr>
                      <a:r>
                        <a:rPr lang="es-ES" sz="1050" dirty="0">
                          <a:effectLst/>
                        </a:rPr>
                        <a:t>2025</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7">
                  <a:txBody>
                    <a:bodyPr/>
                    <a:lstStyle/>
                    <a:p>
                      <a:pPr algn="ctr">
                        <a:spcAft>
                          <a:spcPts val="0"/>
                        </a:spcAft>
                      </a:pPr>
                      <a:r>
                        <a:rPr lang="es-ES" sz="1050" dirty="0">
                          <a:effectLst/>
                        </a:rPr>
                        <a:t>210-000-028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rowSpan="6">
                  <a:txBody>
                    <a:bodyPr/>
                    <a:lstStyle/>
                    <a:p>
                      <a:pPr>
                        <a:spcAft>
                          <a:spcPts val="0"/>
                        </a:spcAft>
                      </a:pPr>
                      <a:r>
                        <a:rPr lang="es-ES" sz="1050">
                          <a:effectLst/>
                        </a:rPr>
                        <a:t>ALIMENTO COMPLEMENTARIO ESCOLAR</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rowSpan="6">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20-210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18.237.703,00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18.237.702,97</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683091275"/>
                  </a:ext>
                </a:extLst>
              </a:tr>
              <a:tr h="155469">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4.654.299,00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4.654.298,58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100,00%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391901729"/>
                  </a:ext>
                </a:extLst>
              </a:tr>
              <a:tr h="155469">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2.334.671,00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2.334.670,04</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877060923"/>
                  </a:ext>
                </a:extLst>
              </a:tr>
              <a:tr h="155469">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20-210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8.931.151,00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8.931.150,33</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303586813"/>
                  </a:ext>
                </a:extLst>
              </a:tr>
              <a:tr h="155469">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663.308,00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663.308,00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917580847"/>
                  </a:ext>
                </a:extLst>
              </a:tr>
              <a:tr h="155469">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19.833.244,00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19.833.244,00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620007260"/>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dirty="0">
                          <a:effectLst/>
                        </a:rPr>
                        <a:t>TOTAL GESTION 2025</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a:effectLst/>
                        </a:rPr>
                        <a:t>54.654.376,00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s-ES" sz="1050" dirty="0">
                          <a:effectLst/>
                        </a:rPr>
                        <a:t>54.654.373,92</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100,00%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646920844"/>
                  </a:ext>
                </a:extLst>
              </a:tr>
              <a:tr h="155469">
                <a:tc rowSpan="3">
                  <a:txBody>
                    <a:bodyPr/>
                    <a:lstStyle/>
                    <a:p>
                      <a:pPr algn="ctr">
                        <a:spcAft>
                          <a:spcPts val="0"/>
                        </a:spcAft>
                      </a:pPr>
                      <a:r>
                        <a:rPr lang="es-ES" sz="1050" dirty="0">
                          <a:effectLst/>
                        </a:rPr>
                        <a:t>2026</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bg1">
                        <a:lumMod val="65000"/>
                      </a:schemeClr>
                    </a:solidFill>
                  </a:tcPr>
                </a:tc>
                <a:tc rowSpan="3">
                  <a:txBody>
                    <a:bodyPr/>
                    <a:lstStyle/>
                    <a:p>
                      <a:pPr algn="ctr">
                        <a:spcAft>
                          <a:spcPts val="0"/>
                        </a:spcAft>
                      </a:pPr>
                      <a:r>
                        <a:rPr lang="es-ES" sz="1050" dirty="0">
                          <a:effectLst/>
                        </a:rPr>
                        <a:t>210-000-028</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rowSpan="2">
                  <a:txBody>
                    <a:bodyPr/>
                    <a:lstStyle/>
                    <a:p>
                      <a:pPr>
                        <a:spcAft>
                          <a:spcPts val="0"/>
                        </a:spcAft>
                      </a:pPr>
                      <a:r>
                        <a:rPr lang="es-ES" sz="1050" dirty="0">
                          <a:effectLst/>
                        </a:rPr>
                        <a:t>ALIMENTO COMPLEMENTARIO ESCOLAR</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rowSpan="2">
                  <a:txBody>
                    <a:bodyPr/>
                    <a:lstStyle/>
                    <a:p>
                      <a:pPr algn="ctr">
                        <a:spcAft>
                          <a:spcPts val="0"/>
                        </a:spcAft>
                      </a:pPr>
                      <a:r>
                        <a:rPr lang="es-ES" sz="1050">
                          <a:effectLst/>
                        </a:rPr>
                        <a:t>31130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a:txBody>
                    <a:bodyPr/>
                    <a:lstStyle/>
                    <a:p>
                      <a:pPr algn="ctr">
                        <a:spcAft>
                          <a:spcPts val="0"/>
                        </a:spcAft>
                      </a:pPr>
                      <a:r>
                        <a:rPr lang="es-ES" sz="1050" dirty="0">
                          <a:effectLst/>
                        </a:rPr>
                        <a:t>41-113</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a:effectLst/>
                        </a:rPr>
                        <a:t>17.734.519,00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64496498"/>
                  </a:ext>
                </a:extLst>
              </a:tr>
              <a:tr h="310937">
                <a:tc vMerge="1">
                  <a:txBody>
                    <a:bodyPr/>
                    <a:lstStyle/>
                    <a:p>
                      <a:endParaRPr lang="es-BO"/>
                    </a:p>
                  </a:txBody>
                  <a:tcPr/>
                </a:tc>
                <a:tc vMerge="1">
                  <a:txBody>
                    <a:bodyPr/>
                    <a:lstStyle/>
                    <a:p>
                      <a:endParaRPr lang="es-BO"/>
                    </a:p>
                  </a:txBody>
                  <a:tcPr/>
                </a:tc>
                <a:tc vMerge="1">
                  <a:txBody>
                    <a:bodyPr/>
                    <a:lstStyle/>
                    <a:p>
                      <a:endParaRPr lang="es-BO"/>
                    </a:p>
                  </a:txBody>
                  <a:tcPr/>
                </a:tc>
                <a:tc vMerge="1">
                  <a:txBody>
                    <a:bodyPr/>
                    <a:lstStyle/>
                    <a:p>
                      <a:endParaRPr lang="es-BO"/>
                    </a:p>
                  </a:txBody>
                  <a:tcPr/>
                </a:tc>
                <a:tc>
                  <a:txBody>
                    <a:bodyPr/>
                    <a:lstStyle/>
                    <a:p>
                      <a:pPr algn="ctr">
                        <a:spcAft>
                          <a:spcPts val="0"/>
                        </a:spcAft>
                      </a:pPr>
                      <a:r>
                        <a:rPr lang="es-ES" sz="1050" dirty="0">
                          <a:effectLst/>
                        </a:rPr>
                        <a:t>41-119</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37.265.481,00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648804782"/>
                  </a:ext>
                </a:extLst>
              </a:tr>
              <a:tr h="155469">
                <a:tc vMerge="1">
                  <a:txBody>
                    <a:bodyPr/>
                    <a:lstStyle/>
                    <a:p>
                      <a:endParaRPr lang="es-BO"/>
                    </a:p>
                  </a:txBody>
                  <a:tcPr/>
                </a:tc>
                <a:tc vMerge="1">
                  <a:txBody>
                    <a:bodyPr/>
                    <a:lstStyle/>
                    <a:p>
                      <a:endParaRPr lang="es-BO"/>
                    </a:p>
                  </a:txBody>
                  <a:tcPr/>
                </a:tc>
                <a:tc gridSpan="3">
                  <a:txBody>
                    <a:bodyPr/>
                    <a:lstStyle/>
                    <a:p>
                      <a:pPr>
                        <a:spcAft>
                          <a:spcPts val="0"/>
                        </a:spcAft>
                      </a:pPr>
                      <a:r>
                        <a:rPr lang="es-ES" sz="1050">
                          <a:effectLst/>
                        </a:rPr>
                        <a:t>TOTAL GESTION 2026</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tc>
                <a:tc hMerge="1">
                  <a:txBody>
                    <a:bodyPr/>
                    <a:lstStyle/>
                    <a:p>
                      <a:endParaRPr lang="es-BO"/>
                    </a:p>
                  </a:txBody>
                  <a:tcPr/>
                </a:tc>
                <a:tc hMerge="1">
                  <a:txBody>
                    <a:bodyPr/>
                    <a:lstStyle/>
                    <a:p>
                      <a:endParaRPr lang="es-BO"/>
                    </a:p>
                  </a:txBody>
                  <a:tcPr/>
                </a:tc>
                <a:tc>
                  <a:txBody>
                    <a:bodyPr/>
                    <a:lstStyle/>
                    <a:p>
                      <a:pPr algn="r">
                        <a:spcAft>
                          <a:spcPts val="0"/>
                        </a:spcAft>
                      </a:pPr>
                      <a:r>
                        <a:rPr lang="es-ES" sz="1050">
                          <a:effectLst/>
                        </a:rPr>
                        <a:t>55.000.000,00</a:t>
                      </a:r>
                      <a:endParaRPr lang="es-B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r">
                        <a:spcAft>
                          <a:spcPts val="0"/>
                        </a:spcAft>
                      </a:pPr>
                      <a:r>
                        <a:rPr lang="es-ES" sz="1050" dirty="0">
                          <a:effectLst/>
                        </a:rPr>
                        <a:t>0,00%</a:t>
                      </a:r>
                      <a:endParaRPr lang="es-B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2192884873"/>
                  </a:ext>
                </a:extLst>
              </a:tr>
            </a:tbl>
          </a:graphicData>
        </a:graphic>
      </p:graphicFrame>
    </p:spTree>
    <p:extLst>
      <p:ext uri="{BB962C8B-B14F-4D97-AF65-F5344CB8AC3E}">
        <p14:creationId xmlns:p14="http://schemas.microsoft.com/office/powerpoint/2010/main" val="291328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775" y="45939"/>
            <a:ext cx="10515600" cy="801679"/>
          </a:xfrm>
        </p:spPr>
        <p:txBody>
          <a:bodyPr>
            <a:normAutofit/>
          </a:bodyPr>
          <a:lstStyle/>
          <a:p>
            <a:r>
              <a:rPr lang="es-ES" sz="3600" b="1" dirty="0">
                <a:solidFill>
                  <a:srgbClr val="03D2CA"/>
                </a:solidFill>
                <a:latin typeface="Arial" panose="020B0604020202020204" pitchFamily="34" charset="0"/>
                <a:ea typeface="+mn-ea"/>
                <a:cs typeface="Arial" panose="020B0604020202020204" pitchFamily="34" charset="0"/>
              </a:rPr>
              <a:t>Mobiliario escolar</a:t>
            </a:r>
            <a:endParaRPr lang="es-BO" sz="3600" b="1" dirty="0">
              <a:solidFill>
                <a:srgbClr val="03D2CA"/>
              </a:solidFill>
              <a:latin typeface="Arial" panose="020B0604020202020204" pitchFamily="34" charset="0"/>
              <a:ea typeface="+mn-ea"/>
              <a:cs typeface="Arial" panose="020B0604020202020204" pitchFamily="34" charset="0"/>
            </a:endParaRPr>
          </a:p>
        </p:txBody>
      </p:sp>
      <p:sp>
        <p:nvSpPr>
          <p:cNvPr id="11" name="Triángulo rectángulo 10">
            <a:extLst>
              <a:ext uri="{FF2B5EF4-FFF2-40B4-BE49-F238E27FC236}">
                <a16:creationId xmlns:a16="http://schemas.microsoft.com/office/drawing/2014/main" id="{04387DB8-75E7-1344-8BCE-D5E90492F1A2}"/>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2" name="Imagen 11">
            <a:extLst>
              <a:ext uri="{FF2B5EF4-FFF2-40B4-BE49-F238E27FC236}">
                <a16:creationId xmlns:a16="http://schemas.microsoft.com/office/drawing/2014/main" id="{218A5113-9A99-DC4E-AEA0-89FF23214A42}"/>
              </a:ext>
            </a:extLst>
          </p:cNvPr>
          <p:cNvPicPr>
            <a:picLocks noChangeAspect="1"/>
          </p:cNvPicPr>
          <p:nvPr/>
        </p:nvPicPr>
        <p:blipFill>
          <a:blip r:embed="rId2"/>
          <a:stretch>
            <a:fillRect/>
          </a:stretch>
        </p:blipFill>
        <p:spPr>
          <a:xfrm>
            <a:off x="0" y="5750004"/>
            <a:ext cx="1561166" cy="1041901"/>
          </a:xfrm>
          <a:prstGeom prst="rect">
            <a:avLst/>
          </a:prstGeom>
        </p:spPr>
      </p:pic>
      <p:pic>
        <p:nvPicPr>
          <p:cNvPr id="14" name="Imagen 13">
            <a:extLst>
              <a:ext uri="{FF2B5EF4-FFF2-40B4-BE49-F238E27FC236}">
                <a16:creationId xmlns:a16="http://schemas.microsoft.com/office/drawing/2014/main" id="{28D00150-CA25-4162-A486-FBC0704B3B44}"/>
              </a:ext>
            </a:extLst>
          </p:cNvPr>
          <p:cNvPicPr>
            <a:picLocks noChangeAspect="1"/>
          </p:cNvPicPr>
          <p:nvPr/>
        </p:nvPicPr>
        <p:blipFill rotWithShape="1">
          <a:blip r:embed="rId3"/>
          <a:srcRect t="25855" b="27016"/>
          <a:stretch/>
        </p:blipFill>
        <p:spPr>
          <a:xfrm>
            <a:off x="369822" y="1193992"/>
            <a:ext cx="2809770" cy="235416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3AC0205A-10A3-49DC-95A6-47D5D295596B}"/>
              </a:ext>
            </a:extLst>
          </p:cNvPr>
          <p:cNvPicPr>
            <a:picLocks noChangeAspect="1"/>
          </p:cNvPicPr>
          <p:nvPr/>
        </p:nvPicPr>
        <p:blipFill rotWithShape="1">
          <a:blip r:embed="rId4"/>
          <a:srcRect t="28174" b="13622"/>
          <a:stretch/>
        </p:blipFill>
        <p:spPr>
          <a:xfrm>
            <a:off x="3610034" y="1182329"/>
            <a:ext cx="2778608" cy="234956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0DF618C5-000E-4027-BF83-08F7AA09B3B6}"/>
              </a:ext>
            </a:extLst>
          </p:cNvPr>
          <p:cNvPicPr>
            <a:picLocks noChangeAspect="1"/>
          </p:cNvPicPr>
          <p:nvPr/>
        </p:nvPicPr>
        <p:blipFill rotWithShape="1">
          <a:blip r:embed="rId5"/>
          <a:srcRect t="32580" b="17780"/>
          <a:stretch/>
        </p:blipFill>
        <p:spPr>
          <a:xfrm>
            <a:off x="2190168" y="4008096"/>
            <a:ext cx="2809170" cy="2349568"/>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9CF74B54-7186-4231-9AB5-60DD7B6E907E}"/>
              </a:ext>
            </a:extLst>
          </p:cNvPr>
          <p:cNvPicPr>
            <a:picLocks noChangeAspect="1"/>
          </p:cNvPicPr>
          <p:nvPr/>
        </p:nvPicPr>
        <p:blipFill rotWithShape="1">
          <a:blip r:embed="rId6"/>
          <a:srcRect l="19797" t="4434" r="4294" b="23518"/>
          <a:stretch/>
        </p:blipFill>
        <p:spPr>
          <a:xfrm>
            <a:off x="7950222" y="226661"/>
            <a:ext cx="3130086" cy="2144411"/>
          </a:xfrm>
          <a:prstGeom prst="rect">
            <a:avLst/>
          </a:prstGeom>
          <a:ln w="38100" cap="sq">
            <a:solidFill>
              <a:srgbClr val="5CF4E8"/>
            </a:solidFill>
            <a:prstDash val="solid"/>
            <a:miter lim="800000"/>
          </a:ln>
          <a:effectLst>
            <a:outerShdw blurRad="50800" dist="38100" dir="2700000" algn="tl" rotWithShape="0">
              <a:srgbClr val="000000">
                <a:alpha val="43000"/>
              </a:srgbClr>
            </a:outerShdw>
          </a:effectLst>
        </p:spPr>
      </p:pic>
      <p:sp>
        <p:nvSpPr>
          <p:cNvPr id="19" name="Rectángulo: esquinas redondeadas 4">
            <a:extLst>
              <a:ext uri="{FF2B5EF4-FFF2-40B4-BE49-F238E27FC236}">
                <a16:creationId xmlns:a16="http://schemas.microsoft.com/office/drawing/2014/main" id="{FDE393AE-B12E-46A6-94D6-5455D1BC5BFD}"/>
              </a:ext>
            </a:extLst>
          </p:cNvPr>
          <p:cNvSpPr txBox="1"/>
          <p:nvPr/>
        </p:nvSpPr>
        <p:spPr>
          <a:xfrm>
            <a:off x="6315303" y="4106292"/>
            <a:ext cx="2322314" cy="1502966"/>
          </a:xfrm>
          <a:prstGeom prst="rect">
            <a:avLst/>
          </a:prstGeom>
          <a:solidFill>
            <a:srgbClr val="5CF4E8"/>
          </a:solidFill>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JUEGOS</a:t>
            </a:r>
            <a:r>
              <a:rPr lang="es-ES" sz="2000" kern="1200" dirty="0">
                <a:solidFill>
                  <a:schemeClr val="bg1"/>
                </a:solidFill>
                <a:effectLst>
                  <a:outerShdw blurRad="38100" dist="38100" dir="2700000" algn="tl">
                    <a:srgbClr val="000000">
                      <a:alpha val="43137"/>
                    </a:srgbClr>
                  </a:outerShdw>
                </a:effectLst>
                <a:latin typeface="Montserrat SemiBold" panose="00000700000000000000" pitchFamily="2" charset="0"/>
              </a:rPr>
              <a:t>: </a:t>
            </a:r>
          </a:p>
          <a:p>
            <a:pPr marL="0" lvl="0" indent="0" algn="ctr" defTabSz="889000">
              <a:lnSpc>
                <a:spcPct val="90000"/>
              </a:lnSpc>
              <a:spcBef>
                <a:spcPct val="0"/>
              </a:spcBef>
              <a:spcAft>
                <a:spcPct val="35000"/>
              </a:spcAft>
              <a:buNone/>
            </a:pPr>
            <a:r>
              <a:rPr lang="es-ES" sz="2000" b="1" dirty="0">
                <a:solidFill>
                  <a:srgbClr val="FF3399"/>
                </a:solidFill>
                <a:effectLst>
                  <a:outerShdw blurRad="38100" dist="38100" dir="2700000" algn="tl">
                    <a:srgbClr val="000000">
                      <a:alpha val="43137"/>
                    </a:srgbClr>
                  </a:outerShdw>
                </a:effectLst>
                <a:latin typeface="Montserrat SemiBold" panose="00000700000000000000" pitchFamily="2" charset="0"/>
              </a:rPr>
              <a:t>1 JUEGO</a:t>
            </a:r>
          </a:p>
          <a:p>
            <a:pPr marL="0" lvl="0" indent="0" algn="ctr" defTabSz="889000">
              <a:lnSpc>
                <a:spcPct val="90000"/>
              </a:lnSpc>
              <a:spcBef>
                <a:spcPct val="0"/>
              </a:spcBef>
              <a:spcAft>
                <a:spcPct val="35000"/>
              </a:spcAft>
              <a:buNone/>
            </a:pP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1 mesa y 2 sillas</a:t>
            </a:r>
          </a:p>
        </p:txBody>
      </p:sp>
      <p:pic>
        <p:nvPicPr>
          <p:cNvPr id="24" name="Imagen 23">
            <a:extLst>
              <a:ext uri="{FF2B5EF4-FFF2-40B4-BE49-F238E27FC236}">
                <a16:creationId xmlns:a16="http://schemas.microsoft.com/office/drawing/2014/main" id="{F12C32B1-AD1E-4375-9DAE-0D4B146C0D5E}"/>
              </a:ext>
            </a:extLst>
          </p:cNvPr>
          <p:cNvPicPr>
            <a:picLocks noChangeAspect="1"/>
          </p:cNvPicPr>
          <p:nvPr/>
        </p:nvPicPr>
        <p:blipFill>
          <a:blip r:embed="rId7"/>
          <a:stretch>
            <a:fillRect/>
          </a:stretch>
        </p:blipFill>
        <p:spPr>
          <a:xfrm>
            <a:off x="9953583" y="5812661"/>
            <a:ext cx="2085976" cy="871938"/>
          </a:xfrm>
          <a:prstGeom prst="rect">
            <a:avLst/>
          </a:prstGeom>
        </p:spPr>
      </p:pic>
      <p:sp>
        <p:nvSpPr>
          <p:cNvPr id="25" name="Rectángulo: esquinas redondeadas 4">
            <a:extLst>
              <a:ext uri="{FF2B5EF4-FFF2-40B4-BE49-F238E27FC236}">
                <a16:creationId xmlns:a16="http://schemas.microsoft.com/office/drawing/2014/main" id="{6B9098A5-220E-423B-A2CE-93083CD7691A}"/>
              </a:ext>
            </a:extLst>
          </p:cNvPr>
          <p:cNvSpPr txBox="1"/>
          <p:nvPr/>
        </p:nvSpPr>
        <p:spPr>
          <a:xfrm>
            <a:off x="9099347" y="4052290"/>
            <a:ext cx="2726207" cy="1502966"/>
          </a:xfrm>
          <a:prstGeom prst="rect">
            <a:avLst/>
          </a:prstGeom>
          <a:solidFill>
            <a:srgbClr val="5CF4E8"/>
          </a:solidFill>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Se fabricaban </a:t>
            </a:r>
            <a:r>
              <a:rPr lang="es-ES" sz="2000" b="1" dirty="0">
                <a:solidFill>
                  <a:srgbClr val="FF3399"/>
                </a:solidFill>
                <a:effectLst>
                  <a:outerShdw blurRad="38100" dist="38100" dir="2700000" algn="tl">
                    <a:srgbClr val="000000">
                      <a:alpha val="43137"/>
                    </a:srgbClr>
                  </a:outerShdw>
                </a:effectLst>
                <a:latin typeface="Montserrat SemiBold" panose="00000700000000000000" pitchFamily="2" charset="0"/>
              </a:rPr>
              <a:t>35</a:t>
            </a: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 </a:t>
            </a:r>
            <a:r>
              <a:rPr lang="es-ES" sz="2000" b="1" dirty="0">
                <a:solidFill>
                  <a:srgbClr val="FF3399"/>
                </a:solidFill>
                <a:effectLst>
                  <a:outerShdw blurRad="38100" dist="38100" dir="2700000" algn="tl">
                    <a:srgbClr val="000000">
                      <a:alpha val="43137"/>
                    </a:srgbClr>
                  </a:outerShdw>
                </a:effectLst>
                <a:latin typeface="Montserrat SemiBold" panose="00000700000000000000" pitchFamily="2" charset="0"/>
              </a:rPr>
              <a:t>juegos </a:t>
            </a: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 (</a:t>
            </a:r>
            <a:r>
              <a:rPr lang="es-ES" sz="2000" b="1" dirty="0">
                <a:solidFill>
                  <a:srgbClr val="FF3399"/>
                </a:solidFill>
                <a:effectLst>
                  <a:outerShdw blurRad="38100" dist="38100" dir="2700000" algn="tl">
                    <a:srgbClr val="000000">
                      <a:alpha val="43137"/>
                    </a:srgbClr>
                  </a:outerShdw>
                </a:effectLst>
                <a:latin typeface="Montserrat SemiBold" panose="00000700000000000000" pitchFamily="2" charset="0"/>
              </a:rPr>
              <a:t>35 mesas y 70 sillas</a:t>
            </a:r>
            <a:r>
              <a:rPr lang="es-ES" sz="2000" dirty="0">
                <a:solidFill>
                  <a:schemeClr val="bg1"/>
                </a:solidFill>
                <a:effectLst>
                  <a:outerShdw blurRad="38100" dist="38100" dir="2700000" algn="tl">
                    <a:srgbClr val="000000">
                      <a:alpha val="43137"/>
                    </a:srgbClr>
                  </a:outerShdw>
                </a:effectLst>
                <a:latin typeface="Montserrat SemiBold" panose="00000700000000000000" pitchFamily="2" charset="0"/>
              </a:rPr>
              <a:t>)en 3 semanas en gestiones pasadas</a:t>
            </a:r>
          </a:p>
        </p:txBody>
      </p:sp>
      <p:sp>
        <p:nvSpPr>
          <p:cNvPr id="18" name="CuadroTexto 17">
            <a:extLst>
              <a:ext uri="{FF2B5EF4-FFF2-40B4-BE49-F238E27FC236}">
                <a16:creationId xmlns:a16="http://schemas.microsoft.com/office/drawing/2014/main" id="{8F4E5E66-CD34-4D1D-B117-93517DA5E89B}"/>
              </a:ext>
            </a:extLst>
          </p:cNvPr>
          <p:cNvSpPr txBox="1"/>
          <p:nvPr/>
        </p:nvSpPr>
        <p:spPr>
          <a:xfrm>
            <a:off x="103766" y="701509"/>
            <a:ext cx="6151652" cy="369332"/>
          </a:xfrm>
          <a:prstGeom prst="rect">
            <a:avLst/>
          </a:prstGeom>
          <a:noFill/>
        </p:spPr>
        <p:txBody>
          <a:bodyPr wrap="square">
            <a:spAutoFit/>
          </a:bodyPr>
          <a:lstStyle/>
          <a:p>
            <a:r>
              <a:rPr lang="es-ES" sz="1800" b="1" dirty="0"/>
              <a:t>Se elabora mobiliario escolar en los 3 niveles</a:t>
            </a:r>
            <a:endParaRPr lang="es-BO" sz="1800" dirty="0"/>
          </a:p>
        </p:txBody>
      </p:sp>
      <p:sp>
        <p:nvSpPr>
          <p:cNvPr id="21" name="CuadroTexto 20">
            <a:extLst>
              <a:ext uri="{FF2B5EF4-FFF2-40B4-BE49-F238E27FC236}">
                <a16:creationId xmlns:a16="http://schemas.microsoft.com/office/drawing/2014/main" id="{D3DB112B-2B32-4119-8AD6-0A3F1085DE22}"/>
              </a:ext>
            </a:extLst>
          </p:cNvPr>
          <p:cNvSpPr txBox="1"/>
          <p:nvPr/>
        </p:nvSpPr>
        <p:spPr>
          <a:xfrm>
            <a:off x="967299" y="3591046"/>
            <a:ext cx="1304333" cy="369332"/>
          </a:xfrm>
          <a:prstGeom prst="rect">
            <a:avLst/>
          </a:prstGeom>
          <a:noFill/>
        </p:spPr>
        <p:txBody>
          <a:bodyPr wrap="square">
            <a:spAutoFit/>
          </a:bodyPr>
          <a:lstStyle/>
          <a:p>
            <a:r>
              <a:rPr lang="es-ES" b="1" dirty="0"/>
              <a:t>Nivel Inicial</a:t>
            </a:r>
            <a:endParaRPr lang="es-BO" sz="1800" dirty="0"/>
          </a:p>
        </p:txBody>
      </p:sp>
      <p:sp>
        <p:nvSpPr>
          <p:cNvPr id="22" name="CuadroTexto 21">
            <a:extLst>
              <a:ext uri="{FF2B5EF4-FFF2-40B4-BE49-F238E27FC236}">
                <a16:creationId xmlns:a16="http://schemas.microsoft.com/office/drawing/2014/main" id="{C80BD7FC-6F5F-4F86-91DD-290CFFF315BC}"/>
              </a:ext>
            </a:extLst>
          </p:cNvPr>
          <p:cNvSpPr txBox="1"/>
          <p:nvPr/>
        </p:nvSpPr>
        <p:spPr>
          <a:xfrm>
            <a:off x="4163458" y="3546938"/>
            <a:ext cx="2732974" cy="369332"/>
          </a:xfrm>
          <a:prstGeom prst="rect">
            <a:avLst/>
          </a:prstGeom>
          <a:noFill/>
        </p:spPr>
        <p:txBody>
          <a:bodyPr wrap="square">
            <a:spAutoFit/>
          </a:bodyPr>
          <a:lstStyle/>
          <a:p>
            <a:r>
              <a:rPr lang="es-ES" b="1" dirty="0"/>
              <a:t>Nivel Primario</a:t>
            </a:r>
            <a:endParaRPr lang="es-BO" sz="1800" dirty="0"/>
          </a:p>
        </p:txBody>
      </p:sp>
      <p:sp>
        <p:nvSpPr>
          <p:cNvPr id="23" name="CuadroTexto 22">
            <a:extLst>
              <a:ext uri="{FF2B5EF4-FFF2-40B4-BE49-F238E27FC236}">
                <a16:creationId xmlns:a16="http://schemas.microsoft.com/office/drawing/2014/main" id="{216738EA-DA4E-4EC5-BFE2-78F7AF2F2B79}"/>
              </a:ext>
            </a:extLst>
          </p:cNvPr>
          <p:cNvSpPr txBox="1"/>
          <p:nvPr/>
        </p:nvSpPr>
        <p:spPr>
          <a:xfrm>
            <a:off x="2665538" y="6357664"/>
            <a:ext cx="1888991" cy="369332"/>
          </a:xfrm>
          <a:prstGeom prst="rect">
            <a:avLst/>
          </a:prstGeom>
          <a:noFill/>
        </p:spPr>
        <p:txBody>
          <a:bodyPr wrap="square">
            <a:spAutoFit/>
          </a:bodyPr>
          <a:lstStyle/>
          <a:p>
            <a:r>
              <a:rPr lang="es-ES" b="1" dirty="0"/>
              <a:t>Nivel Secundario</a:t>
            </a:r>
            <a:endParaRPr lang="es-BO" sz="1800" dirty="0"/>
          </a:p>
        </p:txBody>
      </p:sp>
      <p:sp>
        <p:nvSpPr>
          <p:cNvPr id="26" name="CuadroTexto 25">
            <a:extLst>
              <a:ext uri="{FF2B5EF4-FFF2-40B4-BE49-F238E27FC236}">
                <a16:creationId xmlns:a16="http://schemas.microsoft.com/office/drawing/2014/main" id="{3F2AF749-C4A6-4F8E-85AC-A060D1DB797F}"/>
              </a:ext>
            </a:extLst>
          </p:cNvPr>
          <p:cNvSpPr txBox="1"/>
          <p:nvPr/>
        </p:nvSpPr>
        <p:spPr>
          <a:xfrm>
            <a:off x="8699384" y="2471626"/>
            <a:ext cx="1888991" cy="369332"/>
          </a:xfrm>
          <a:prstGeom prst="rect">
            <a:avLst/>
          </a:prstGeom>
          <a:noFill/>
        </p:spPr>
        <p:txBody>
          <a:bodyPr wrap="square">
            <a:spAutoFit/>
          </a:bodyPr>
          <a:lstStyle/>
          <a:p>
            <a:r>
              <a:rPr lang="es-ES" sz="1800" b="1" dirty="0"/>
              <a:t>Pizarras </a:t>
            </a:r>
            <a:r>
              <a:rPr lang="es-ES" sz="1800" b="1" dirty="0" err="1"/>
              <a:t>Acrilicas</a:t>
            </a:r>
            <a:endParaRPr lang="es-BO" sz="1800" dirty="0"/>
          </a:p>
        </p:txBody>
      </p:sp>
    </p:spTree>
    <p:extLst>
      <p:ext uri="{BB962C8B-B14F-4D97-AF65-F5344CB8AC3E}">
        <p14:creationId xmlns:p14="http://schemas.microsoft.com/office/powerpoint/2010/main" val="2462421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22E427F-3BF0-D244-9B84-016949D77707}"/>
              </a:ext>
            </a:extLst>
          </p:cNvPr>
          <p:cNvSpPr/>
          <p:nvPr/>
        </p:nvSpPr>
        <p:spPr>
          <a:xfrm>
            <a:off x="223481" y="204732"/>
            <a:ext cx="10277129" cy="830997"/>
          </a:xfrm>
          <a:prstGeom prst="rect">
            <a:avLst/>
          </a:prstGeom>
        </p:spPr>
        <p:txBody>
          <a:bodyPr wrap="square">
            <a:spAutoFit/>
          </a:bodyPr>
          <a:lstStyle/>
          <a:p>
            <a:pPr algn="just"/>
            <a:r>
              <a:rPr lang="es-BO" sz="2400" b="1" dirty="0">
                <a:solidFill>
                  <a:schemeClr val="bg2">
                    <a:lumMod val="50000"/>
                  </a:schemeClr>
                </a:solidFill>
                <a:latin typeface="Antonio" pitchFamily="2" charset="77"/>
              </a:rPr>
              <a:t>Ejecución presupuestaria del programa fortalecimiento integral al alimento complementario escolar gestión 2021 a 2026:</a:t>
            </a:r>
            <a:endParaRPr lang="es-BO" sz="2400" dirty="0">
              <a:solidFill>
                <a:schemeClr val="bg2">
                  <a:lumMod val="50000"/>
                </a:schemeClr>
              </a:solidFill>
              <a:effectLst/>
              <a:latin typeface="Antonio" pitchFamily="2" charset="77"/>
            </a:endParaRPr>
          </a:p>
        </p:txBody>
      </p:sp>
      <p:cxnSp>
        <p:nvCxnSpPr>
          <p:cNvPr id="10" name="Conector recto 9">
            <a:extLst>
              <a:ext uri="{FF2B5EF4-FFF2-40B4-BE49-F238E27FC236}">
                <a16:creationId xmlns:a16="http://schemas.microsoft.com/office/drawing/2014/main" id="{43F018C1-470F-DD43-A8BB-A41DDB474246}"/>
              </a:ext>
            </a:extLst>
          </p:cNvPr>
          <p:cNvCxnSpPr>
            <a:cxnSpLocks/>
          </p:cNvCxnSpPr>
          <p:nvPr/>
        </p:nvCxnSpPr>
        <p:spPr>
          <a:xfrm>
            <a:off x="320845" y="1101112"/>
            <a:ext cx="5867013"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7A6D89BE-CD0C-AB4B-962A-2BCABDCC5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265" y="5498719"/>
            <a:ext cx="1308333" cy="1291771"/>
          </a:xfrm>
          <a:prstGeom prst="rect">
            <a:avLst/>
          </a:prstGeom>
        </p:spPr>
      </p:pic>
      <p:grpSp>
        <p:nvGrpSpPr>
          <p:cNvPr id="14" name="Group 7">
            <a:extLst>
              <a:ext uri="{FF2B5EF4-FFF2-40B4-BE49-F238E27FC236}">
                <a16:creationId xmlns:a16="http://schemas.microsoft.com/office/drawing/2014/main" id="{8BD04249-66C1-4646-82C0-7B6BFE44ADEF}"/>
              </a:ext>
            </a:extLst>
          </p:cNvPr>
          <p:cNvGrpSpPr/>
          <p:nvPr/>
        </p:nvGrpSpPr>
        <p:grpSpPr>
          <a:xfrm rot="21298874">
            <a:off x="-1452526" y="5963695"/>
            <a:ext cx="2358236" cy="2358236"/>
            <a:chOff x="0" y="0"/>
            <a:chExt cx="1913890" cy="1913890"/>
          </a:xfrm>
        </p:grpSpPr>
        <p:sp>
          <p:nvSpPr>
            <p:cNvPr id="15" name="Freeform 8">
              <a:extLst>
                <a:ext uri="{FF2B5EF4-FFF2-40B4-BE49-F238E27FC236}">
                  <a16:creationId xmlns:a16="http://schemas.microsoft.com/office/drawing/2014/main" id="{EA4AED1C-6C4B-5041-B316-82F30BF50B8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6" name="Group 9">
            <a:extLst>
              <a:ext uri="{FF2B5EF4-FFF2-40B4-BE49-F238E27FC236}">
                <a16:creationId xmlns:a16="http://schemas.microsoft.com/office/drawing/2014/main" id="{C06CE05D-D87A-BC4F-B15D-C79D4BCC24C5}"/>
              </a:ext>
            </a:extLst>
          </p:cNvPr>
          <p:cNvGrpSpPr/>
          <p:nvPr/>
        </p:nvGrpSpPr>
        <p:grpSpPr>
          <a:xfrm rot="18804137">
            <a:off x="2406053" y="6881919"/>
            <a:ext cx="2507662" cy="2507662"/>
            <a:chOff x="0" y="0"/>
            <a:chExt cx="1913890" cy="1913890"/>
          </a:xfrm>
        </p:grpSpPr>
        <p:sp>
          <p:nvSpPr>
            <p:cNvPr id="17" name="Freeform 10">
              <a:extLst>
                <a:ext uri="{FF2B5EF4-FFF2-40B4-BE49-F238E27FC236}">
                  <a16:creationId xmlns:a16="http://schemas.microsoft.com/office/drawing/2014/main" id="{D3B8AA0B-4C51-4241-BA8C-8C90D18200D1}"/>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graphicFrame>
        <p:nvGraphicFramePr>
          <p:cNvPr id="2" name="Tabla 1">
            <a:extLst>
              <a:ext uri="{FF2B5EF4-FFF2-40B4-BE49-F238E27FC236}">
                <a16:creationId xmlns:a16="http://schemas.microsoft.com/office/drawing/2014/main" id="{632F244D-2E88-1442-925E-260F8A3EF5F7}"/>
              </a:ext>
            </a:extLst>
          </p:cNvPr>
          <p:cNvGraphicFramePr>
            <a:graphicFrameLocks noGrp="1"/>
          </p:cNvGraphicFramePr>
          <p:nvPr/>
        </p:nvGraphicFramePr>
        <p:xfrm>
          <a:off x="1004342" y="1253748"/>
          <a:ext cx="9099030" cy="5044122"/>
        </p:xfrm>
        <a:graphic>
          <a:graphicData uri="http://schemas.openxmlformats.org/drawingml/2006/table">
            <a:tbl>
              <a:tblPr firstRow="1" firstCol="1" bandRow="1">
                <a:tableStyleId>{5C22544A-7EE6-4342-B048-85BDC9FD1C3A}</a:tableStyleId>
              </a:tblPr>
              <a:tblGrid>
                <a:gridCol w="1042298">
                  <a:extLst>
                    <a:ext uri="{9D8B030D-6E8A-4147-A177-3AD203B41FA5}">
                      <a16:colId xmlns:a16="http://schemas.microsoft.com/office/drawing/2014/main" val="4079180715"/>
                    </a:ext>
                  </a:extLst>
                </a:gridCol>
                <a:gridCol w="1789047">
                  <a:extLst>
                    <a:ext uri="{9D8B030D-6E8A-4147-A177-3AD203B41FA5}">
                      <a16:colId xmlns:a16="http://schemas.microsoft.com/office/drawing/2014/main" val="1049189671"/>
                    </a:ext>
                  </a:extLst>
                </a:gridCol>
                <a:gridCol w="1602822">
                  <a:extLst>
                    <a:ext uri="{9D8B030D-6E8A-4147-A177-3AD203B41FA5}">
                      <a16:colId xmlns:a16="http://schemas.microsoft.com/office/drawing/2014/main" val="92492282"/>
                    </a:ext>
                  </a:extLst>
                </a:gridCol>
                <a:gridCol w="1603749">
                  <a:extLst>
                    <a:ext uri="{9D8B030D-6E8A-4147-A177-3AD203B41FA5}">
                      <a16:colId xmlns:a16="http://schemas.microsoft.com/office/drawing/2014/main" val="929407922"/>
                    </a:ext>
                  </a:extLst>
                </a:gridCol>
                <a:gridCol w="1603749">
                  <a:extLst>
                    <a:ext uri="{9D8B030D-6E8A-4147-A177-3AD203B41FA5}">
                      <a16:colId xmlns:a16="http://schemas.microsoft.com/office/drawing/2014/main" val="3823250842"/>
                    </a:ext>
                  </a:extLst>
                </a:gridCol>
                <a:gridCol w="1457365">
                  <a:extLst>
                    <a:ext uri="{9D8B030D-6E8A-4147-A177-3AD203B41FA5}">
                      <a16:colId xmlns:a16="http://schemas.microsoft.com/office/drawing/2014/main" val="3051356559"/>
                    </a:ext>
                  </a:extLst>
                </a:gridCol>
              </a:tblGrid>
              <a:tr h="560458">
                <a:tc>
                  <a:txBody>
                    <a:bodyPr/>
                    <a:lstStyle/>
                    <a:p>
                      <a:pPr algn="ctr">
                        <a:spcAft>
                          <a:spcPts val="0"/>
                        </a:spcAft>
                      </a:pPr>
                      <a:r>
                        <a:rPr lang="es-ES" sz="1400" dirty="0">
                          <a:effectLst/>
                        </a:rPr>
                        <a:t>GESTIÓN</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pPr>
                      <a:r>
                        <a:rPr lang="es-ES" sz="1400" dirty="0">
                          <a:effectLst/>
                        </a:rPr>
                        <a:t>CATEGORIA PROGRAMATICA</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pPr>
                      <a:r>
                        <a:rPr lang="es-ES" sz="1400" dirty="0">
                          <a:effectLst/>
                        </a:rPr>
                        <a:t>FUFI</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pPr>
                      <a:r>
                        <a:rPr lang="es-ES" sz="1400" dirty="0">
                          <a:effectLst/>
                        </a:rPr>
                        <a:t>PPTO INICIAL</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pPr>
                      <a:r>
                        <a:rPr lang="es-ES" sz="1400" dirty="0">
                          <a:effectLst/>
                        </a:rPr>
                        <a:t>PPTO EJECUTADO</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pPr>
                      <a:r>
                        <a:rPr lang="es-ES" sz="1400" dirty="0">
                          <a:effectLst/>
                        </a:rPr>
                        <a:t>PORCENTAJE DE EJECUCION</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extLst>
                  <a:ext uri="{0D108BD9-81ED-4DB2-BD59-A6C34878D82A}">
                    <a16:rowId xmlns:a16="http://schemas.microsoft.com/office/drawing/2014/main" val="3822428839"/>
                  </a:ext>
                </a:extLst>
              </a:tr>
              <a:tr h="560458">
                <a:tc>
                  <a:txBody>
                    <a:bodyPr/>
                    <a:lstStyle/>
                    <a:p>
                      <a:pPr algn="ctr">
                        <a:spcAft>
                          <a:spcPts val="0"/>
                        </a:spcAft>
                      </a:pPr>
                      <a:r>
                        <a:rPr lang="es-ES" sz="1400" dirty="0">
                          <a:effectLst/>
                        </a:rPr>
                        <a:t>2021</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s-ES" sz="1400" dirty="0">
                          <a:effectLst/>
                        </a:rPr>
                        <a:t>21-0000-028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933.300,00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333.867,98</a:t>
                      </a:r>
                      <a:endParaRPr lang="es-BO"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35,77%</a:t>
                      </a:r>
                      <a:endParaRPr lang="es-BO"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2158469"/>
                  </a:ext>
                </a:extLst>
              </a:tr>
              <a:tr h="560458">
                <a:tc>
                  <a:txBody>
                    <a:bodyPr/>
                    <a:lstStyle/>
                    <a:p>
                      <a:pPr algn="ctr">
                        <a:spcAft>
                          <a:spcPts val="0"/>
                        </a:spcAft>
                      </a:pPr>
                      <a:r>
                        <a:rPr lang="es-ES" sz="1400" dirty="0">
                          <a:effectLst/>
                        </a:rPr>
                        <a:t>2022</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s-ES" sz="1400" dirty="0">
                          <a:effectLst/>
                        </a:rPr>
                        <a:t>21-0000-028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120.000,00</a:t>
                      </a:r>
                      <a:endParaRPr lang="es-BO"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19.992,00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16,66%</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2601487"/>
                  </a:ext>
                </a:extLst>
              </a:tr>
              <a:tr h="560458">
                <a:tc>
                  <a:txBody>
                    <a:bodyPr/>
                    <a:lstStyle/>
                    <a:p>
                      <a:pPr algn="ctr">
                        <a:spcAft>
                          <a:spcPts val="0"/>
                        </a:spcAft>
                      </a:pPr>
                      <a:r>
                        <a:rPr lang="es-ES" sz="1400" dirty="0">
                          <a:effectLst/>
                        </a:rPr>
                        <a:t>2023</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s-ES" sz="1400" dirty="0">
                          <a:effectLst/>
                        </a:rPr>
                        <a:t>210-0000-028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340.000,00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317.828,00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93,48%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9628442"/>
                  </a:ext>
                </a:extLst>
              </a:tr>
              <a:tr h="560458">
                <a:tc>
                  <a:txBody>
                    <a:bodyPr/>
                    <a:lstStyle/>
                    <a:p>
                      <a:pPr algn="ctr">
                        <a:spcAft>
                          <a:spcPts val="0"/>
                        </a:spcAft>
                      </a:pPr>
                      <a:r>
                        <a:rPr lang="es-ES" sz="1400" dirty="0">
                          <a:effectLst/>
                        </a:rPr>
                        <a:t>2024</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s-ES" sz="1400" dirty="0">
                          <a:effectLst/>
                        </a:rPr>
                        <a:t>210-0000-028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188.310,00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188.264,49</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99,98%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2716380"/>
                  </a:ext>
                </a:extLst>
              </a:tr>
              <a:tr h="560458">
                <a:tc rowSpan="2">
                  <a:txBody>
                    <a:bodyPr/>
                    <a:lstStyle/>
                    <a:p>
                      <a:pPr algn="ctr">
                        <a:spcAft>
                          <a:spcPts val="0"/>
                        </a:spcAft>
                      </a:pPr>
                      <a:r>
                        <a:rPr lang="es-ES" sz="1400" dirty="0">
                          <a:effectLst/>
                        </a:rPr>
                        <a:t>2025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rowSpan="2">
                  <a:txBody>
                    <a:bodyPr/>
                    <a:lstStyle/>
                    <a:p>
                      <a:pPr algn="ctr">
                        <a:spcAft>
                          <a:spcPts val="0"/>
                        </a:spcAft>
                      </a:pPr>
                      <a:r>
                        <a:rPr lang="es-ES" sz="1400" dirty="0">
                          <a:effectLst/>
                        </a:rPr>
                        <a:t>210-0000-028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46.597,00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46.596,52</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100,00%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4627464"/>
                  </a:ext>
                </a:extLst>
              </a:tr>
              <a:tr h="560458">
                <a:tc vMerge="1">
                  <a:txBody>
                    <a:bodyPr/>
                    <a:lstStyle/>
                    <a:p>
                      <a:endParaRPr lang="es-BO"/>
                    </a:p>
                  </a:txBody>
                  <a:tcPr/>
                </a:tc>
                <a:tc vMerge="1">
                  <a:txBody>
                    <a:bodyPr/>
                    <a:lstStyle/>
                    <a:p>
                      <a:endParaRPr lang="es-BO"/>
                    </a:p>
                  </a:txBody>
                  <a:tcP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131.308,95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111.458,95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78,65%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0518567"/>
                  </a:ext>
                </a:extLst>
              </a:tr>
              <a:tr h="560458">
                <a:tc>
                  <a:txBody>
                    <a:bodyPr/>
                    <a:lstStyle/>
                    <a:p>
                      <a:pPr algn="ctr">
                        <a:spcAft>
                          <a:spcPts val="0"/>
                        </a:spcAft>
                      </a:pPr>
                      <a:r>
                        <a:rPr lang="es-ES" sz="1400" dirty="0">
                          <a:effectLst/>
                        </a:rPr>
                        <a:t> </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gridSpan="2">
                  <a:txBody>
                    <a:bodyPr/>
                    <a:lstStyle/>
                    <a:p>
                      <a:pPr>
                        <a:spcAft>
                          <a:spcPts val="0"/>
                        </a:spcAft>
                      </a:pPr>
                      <a:r>
                        <a:rPr lang="es-ES" sz="1400" dirty="0">
                          <a:effectLst/>
                        </a:rPr>
                        <a:t>TOTAL GESTION 2025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BO"/>
                    </a:p>
                  </a:txBody>
                  <a:tcPr/>
                </a:tc>
                <a:tc>
                  <a:txBody>
                    <a:bodyPr/>
                    <a:lstStyle/>
                    <a:p>
                      <a:pPr algn="ctr">
                        <a:spcAft>
                          <a:spcPts val="0"/>
                        </a:spcAft>
                      </a:pPr>
                      <a:r>
                        <a:rPr lang="es-ES" sz="1400" dirty="0">
                          <a:effectLst/>
                        </a:rPr>
                        <a:t>177.905,95</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158.055,47</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89,33%</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1659526"/>
                  </a:ext>
                </a:extLst>
              </a:tr>
              <a:tr h="560458">
                <a:tc>
                  <a:txBody>
                    <a:bodyPr/>
                    <a:lstStyle/>
                    <a:p>
                      <a:pPr algn="ctr">
                        <a:spcAft>
                          <a:spcPts val="0"/>
                        </a:spcAft>
                      </a:pPr>
                      <a:r>
                        <a:rPr lang="es-ES" sz="1400" dirty="0">
                          <a:effectLst/>
                        </a:rPr>
                        <a:t>2026</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s-ES" sz="1400" dirty="0">
                          <a:effectLst/>
                        </a:rPr>
                        <a:t>210-0000-028</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87-230</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995.540,00</a:t>
                      </a:r>
                      <a:endParaRPr lang="es-BO"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352.226,30</a:t>
                      </a:r>
                      <a:endParaRPr lang="es-BO"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8,27%</a:t>
                      </a:r>
                      <a:endParaRPr lang="es-BO"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97677616"/>
                  </a:ext>
                </a:extLst>
              </a:tr>
            </a:tbl>
          </a:graphicData>
        </a:graphic>
      </p:graphicFrame>
    </p:spTree>
    <p:extLst>
      <p:ext uri="{BB962C8B-B14F-4D97-AF65-F5344CB8AC3E}">
        <p14:creationId xmlns:p14="http://schemas.microsoft.com/office/powerpoint/2010/main" val="2901794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a:extLst>
              <a:ext uri="{FF2B5EF4-FFF2-40B4-BE49-F238E27FC236}">
                <a16:creationId xmlns:a16="http://schemas.microsoft.com/office/drawing/2014/main" id="{B9ECA987-BEFB-0E4F-99F5-0DFADB6BCE06}"/>
              </a:ext>
            </a:extLst>
          </p:cNvPr>
          <p:cNvGrpSpPr/>
          <p:nvPr/>
        </p:nvGrpSpPr>
        <p:grpSpPr>
          <a:xfrm rot="20391164">
            <a:off x="-962223" y="5547885"/>
            <a:ext cx="2358236" cy="2358236"/>
            <a:chOff x="0" y="0"/>
            <a:chExt cx="1913890" cy="1913890"/>
          </a:xfrm>
        </p:grpSpPr>
        <p:sp>
          <p:nvSpPr>
            <p:cNvPr id="13" name="Freeform 8">
              <a:extLst>
                <a:ext uri="{FF2B5EF4-FFF2-40B4-BE49-F238E27FC236}">
                  <a16:creationId xmlns:a16="http://schemas.microsoft.com/office/drawing/2014/main" id="{6BA40F89-EF82-F44C-BDDF-A2351CBBA7CF}"/>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4" name="Group 9">
            <a:extLst>
              <a:ext uri="{FF2B5EF4-FFF2-40B4-BE49-F238E27FC236}">
                <a16:creationId xmlns:a16="http://schemas.microsoft.com/office/drawing/2014/main" id="{58D62EF4-4797-4B4E-BCED-9B594070EC1C}"/>
              </a:ext>
            </a:extLst>
          </p:cNvPr>
          <p:cNvGrpSpPr/>
          <p:nvPr/>
        </p:nvGrpSpPr>
        <p:grpSpPr>
          <a:xfrm rot="18804137">
            <a:off x="2248657" y="6418652"/>
            <a:ext cx="2507662" cy="2507662"/>
            <a:chOff x="0" y="0"/>
            <a:chExt cx="1913890" cy="1913890"/>
          </a:xfrm>
        </p:grpSpPr>
        <p:sp>
          <p:nvSpPr>
            <p:cNvPr id="15" name="Freeform 10">
              <a:extLst>
                <a:ext uri="{FF2B5EF4-FFF2-40B4-BE49-F238E27FC236}">
                  <a16:creationId xmlns:a16="http://schemas.microsoft.com/office/drawing/2014/main" id="{280DD101-DAFE-6A43-9A95-C00B1C9143F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pic>
        <p:nvPicPr>
          <p:cNvPr id="16" name="Imagen 15">
            <a:extLst>
              <a:ext uri="{FF2B5EF4-FFF2-40B4-BE49-F238E27FC236}">
                <a16:creationId xmlns:a16="http://schemas.microsoft.com/office/drawing/2014/main" id="{A27895C5-C2D7-9242-BF93-18D47E067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95" y="121217"/>
            <a:ext cx="1308333" cy="1291771"/>
          </a:xfrm>
          <a:prstGeom prst="rect">
            <a:avLst/>
          </a:prstGeom>
        </p:spPr>
      </p:pic>
      <p:grpSp>
        <p:nvGrpSpPr>
          <p:cNvPr id="17" name="Group 7">
            <a:extLst>
              <a:ext uri="{FF2B5EF4-FFF2-40B4-BE49-F238E27FC236}">
                <a16:creationId xmlns:a16="http://schemas.microsoft.com/office/drawing/2014/main" id="{B4852E15-700A-964D-964D-F68D01686D49}"/>
              </a:ext>
            </a:extLst>
          </p:cNvPr>
          <p:cNvGrpSpPr/>
          <p:nvPr/>
        </p:nvGrpSpPr>
        <p:grpSpPr>
          <a:xfrm rot="18016560">
            <a:off x="6377960" y="6329139"/>
            <a:ext cx="2358236" cy="2358236"/>
            <a:chOff x="0" y="0"/>
            <a:chExt cx="1913890" cy="1913890"/>
          </a:xfrm>
        </p:grpSpPr>
        <p:sp>
          <p:nvSpPr>
            <p:cNvPr id="18" name="Freeform 8">
              <a:extLst>
                <a:ext uri="{FF2B5EF4-FFF2-40B4-BE49-F238E27FC236}">
                  <a16:creationId xmlns:a16="http://schemas.microsoft.com/office/drawing/2014/main" id="{3CC20D35-B491-1948-8B37-57D7C8CE4E55}"/>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21" name="Group 9">
            <a:extLst>
              <a:ext uri="{FF2B5EF4-FFF2-40B4-BE49-F238E27FC236}">
                <a16:creationId xmlns:a16="http://schemas.microsoft.com/office/drawing/2014/main" id="{4AD59F19-0495-264A-A19B-0A5B9F97359A}"/>
              </a:ext>
            </a:extLst>
          </p:cNvPr>
          <p:cNvGrpSpPr/>
          <p:nvPr/>
        </p:nvGrpSpPr>
        <p:grpSpPr>
          <a:xfrm rot="17203797">
            <a:off x="10354919" y="6316913"/>
            <a:ext cx="2507662" cy="2507662"/>
            <a:chOff x="0" y="0"/>
            <a:chExt cx="1913890" cy="1913890"/>
          </a:xfrm>
        </p:grpSpPr>
        <p:sp>
          <p:nvSpPr>
            <p:cNvPr id="22" name="Freeform 10">
              <a:extLst>
                <a:ext uri="{FF2B5EF4-FFF2-40B4-BE49-F238E27FC236}">
                  <a16:creationId xmlns:a16="http://schemas.microsoft.com/office/drawing/2014/main" id="{47B27F11-2F36-B840-B386-D3514FC432C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sp>
        <p:nvSpPr>
          <p:cNvPr id="23" name="Rectángulo 22">
            <a:extLst>
              <a:ext uri="{FF2B5EF4-FFF2-40B4-BE49-F238E27FC236}">
                <a16:creationId xmlns:a16="http://schemas.microsoft.com/office/drawing/2014/main" id="{8F112EE2-226E-8740-84BE-D1256EF0D783}"/>
              </a:ext>
            </a:extLst>
          </p:cNvPr>
          <p:cNvSpPr/>
          <p:nvPr/>
        </p:nvSpPr>
        <p:spPr>
          <a:xfrm>
            <a:off x="1729992" y="332149"/>
            <a:ext cx="9857405" cy="830997"/>
          </a:xfrm>
          <a:prstGeom prst="rect">
            <a:avLst/>
          </a:prstGeom>
        </p:spPr>
        <p:txBody>
          <a:bodyPr wrap="square">
            <a:spAutoFit/>
          </a:bodyPr>
          <a:lstStyle/>
          <a:p>
            <a:pPr algn="just"/>
            <a:r>
              <a:rPr lang="es-BO" sz="2400" b="1" dirty="0">
                <a:solidFill>
                  <a:schemeClr val="bg2">
                    <a:lumMod val="50000"/>
                  </a:schemeClr>
                </a:solidFill>
                <a:latin typeface="Antonio" pitchFamily="2" charset="77"/>
              </a:rPr>
              <a:t>BENEFICIARIOS DE CAPACITACIONES EN ALIMENTACIÓN Y NUTRICIÓN POR TEMÁTICA, 2021-2025</a:t>
            </a:r>
            <a:endParaRPr lang="es-BO" sz="2400" dirty="0">
              <a:solidFill>
                <a:schemeClr val="bg2">
                  <a:lumMod val="50000"/>
                </a:schemeClr>
              </a:solidFill>
              <a:effectLst/>
              <a:latin typeface="Antonio" pitchFamily="2" charset="77"/>
            </a:endParaRPr>
          </a:p>
        </p:txBody>
      </p:sp>
      <p:cxnSp>
        <p:nvCxnSpPr>
          <p:cNvPr id="24" name="Conector recto 23">
            <a:extLst>
              <a:ext uri="{FF2B5EF4-FFF2-40B4-BE49-F238E27FC236}">
                <a16:creationId xmlns:a16="http://schemas.microsoft.com/office/drawing/2014/main" id="{518FB519-C871-0D4A-B15A-7918E317C1C4}"/>
              </a:ext>
            </a:extLst>
          </p:cNvPr>
          <p:cNvCxnSpPr>
            <a:cxnSpLocks/>
          </p:cNvCxnSpPr>
          <p:nvPr/>
        </p:nvCxnSpPr>
        <p:spPr>
          <a:xfrm>
            <a:off x="1851419" y="1163146"/>
            <a:ext cx="9550178"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2" name="Tabla 1">
            <a:extLst>
              <a:ext uri="{FF2B5EF4-FFF2-40B4-BE49-F238E27FC236}">
                <a16:creationId xmlns:a16="http://schemas.microsoft.com/office/drawing/2014/main" id="{C2A7B274-8FDA-E84D-A455-78138F3AA97E}"/>
              </a:ext>
            </a:extLst>
          </p:cNvPr>
          <p:cNvGraphicFramePr>
            <a:graphicFrameLocks noGrp="1"/>
          </p:cNvGraphicFramePr>
          <p:nvPr/>
        </p:nvGraphicFramePr>
        <p:xfrm>
          <a:off x="1729991" y="1412986"/>
          <a:ext cx="9671606" cy="4415320"/>
        </p:xfrm>
        <a:graphic>
          <a:graphicData uri="http://schemas.openxmlformats.org/drawingml/2006/table">
            <a:tbl>
              <a:tblPr firstRow="1" firstCol="1" bandRow="1">
                <a:tableStyleId>{9DCAF9ED-07DC-4A11-8D7F-57B35C25682E}</a:tableStyleId>
              </a:tblPr>
              <a:tblGrid>
                <a:gridCol w="456167">
                  <a:extLst>
                    <a:ext uri="{9D8B030D-6E8A-4147-A177-3AD203B41FA5}">
                      <a16:colId xmlns:a16="http://schemas.microsoft.com/office/drawing/2014/main" val="3763396442"/>
                    </a:ext>
                  </a:extLst>
                </a:gridCol>
                <a:gridCol w="4453313">
                  <a:extLst>
                    <a:ext uri="{9D8B030D-6E8A-4147-A177-3AD203B41FA5}">
                      <a16:colId xmlns:a16="http://schemas.microsoft.com/office/drawing/2014/main" val="2286457486"/>
                    </a:ext>
                  </a:extLst>
                </a:gridCol>
                <a:gridCol w="775810">
                  <a:extLst>
                    <a:ext uri="{9D8B030D-6E8A-4147-A177-3AD203B41FA5}">
                      <a16:colId xmlns:a16="http://schemas.microsoft.com/office/drawing/2014/main" val="2386272332"/>
                    </a:ext>
                  </a:extLst>
                </a:gridCol>
                <a:gridCol w="776892">
                  <a:extLst>
                    <a:ext uri="{9D8B030D-6E8A-4147-A177-3AD203B41FA5}">
                      <a16:colId xmlns:a16="http://schemas.microsoft.com/office/drawing/2014/main" val="4143163816"/>
                    </a:ext>
                  </a:extLst>
                </a:gridCol>
                <a:gridCol w="775810">
                  <a:extLst>
                    <a:ext uri="{9D8B030D-6E8A-4147-A177-3AD203B41FA5}">
                      <a16:colId xmlns:a16="http://schemas.microsoft.com/office/drawing/2014/main" val="1815502507"/>
                    </a:ext>
                  </a:extLst>
                </a:gridCol>
                <a:gridCol w="776892">
                  <a:extLst>
                    <a:ext uri="{9D8B030D-6E8A-4147-A177-3AD203B41FA5}">
                      <a16:colId xmlns:a16="http://schemas.microsoft.com/office/drawing/2014/main" val="2336327297"/>
                    </a:ext>
                  </a:extLst>
                </a:gridCol>
                <a:gridCol w="775810">
                  <a:extLst>
                    <a:ext uri="{9D8B030D-6E8A-4147-A177-3AD203B41FA5}">
                      <a16:colId xmlns:a16="http://schemas.microsoft.com/office/drawing/2014/main" val="3446370101"/>
                    </a:ext>
                  </a:extLst>
                </a:gridCol>
                <a:gridCol w="880912">
                  <a:extLst>
                    <a:ext uri="{9D8B030D-6E8A-4147-A177-3AD203B41FA5}">
                      <a16:colId xmlns:a16="http://schemas.microsoft.com/office/drawing/2014/main" val="2324846956"/>
                    </a:ext>
                  </a:extLst>
                </a:gridCol>
              </a:tblGrid>
              <a:tr h="335759">
                <a:tc>
                  <a:txBody>
                    <a:bodyPr/>
                    <a:lstStyle/>
                    <a:p>
                      <a:pPr algn="ctr">
                        <a:lnSpc>
                          <a:spcPct val="106000"/>
                        </a:lnSpc>
                        <a:spcAft>
                          <a:spcPts val="0"/>
                        </a:spcAft>
                      </a:pPr>
                      <a:r>
                        <a:rPr lang="es-ES" sz="1600" dirty="0">
                          <a:effectLst/>
                        </a:rPr>
                        <a:t>Nº</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TEMÁTICA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2021</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2022</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2023</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2024</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2025</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06000"/>
                        </a:lnSpc>
                        <a:spcAft>
                          <a:spcPts val="0"/>
                        </a:spcAft>
                      </a:pPr>
                      <a:r>
                        <a:rPr lang="es-ES" sz="1600" dirty="0">
                          <a:effectLst/>
                        </a:rPr>
                        <a:t>TOTAL</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503719132"/>
                  </a:ext>
                </a:extLst>
              </a:tr>
              <a:tr h="338220">
                <a:tc>
                  <a:txBody>
                    <a:bodyPr/>
                    <a:lstStyle/>
                    <a:p>
                      <a:pPr algn="ctr">
                        <a:lnSpc>
                          <a:spcPct val="106000"/>
                        </a:lnSpc>
                        <a:spcAft>
                          <a:spcPts val="0"/>
                        </a:spcAft>
                      </a:pPr>
                      <a:r>
                        <a:rPr lang="es-ES" sz="1600" dirty="0">
                          <a:effectLst/>
                        </a:rPr>
                        <a:t>1</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Taller sobre alimentación saludable</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239</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52.274</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50.740</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50.740</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4634685"/>
                  </a:ext>
                </a:extLst>
              </a:tr>
              <a:tr h="338220">
                <a:tc>
                  <a:txBody>
                    <a:bodyPr/>
                    <a:lstStyle/>
                    <a:p>
                      <a:pPr algn="ctr">
                        <a:lnSpc>
                          <a:spcPct val="106000"/>
                        </a:lnSpc>
                        <a:spcAft>
                          <a:spcPts val="0"/>
                        </a:spcAft>
                      </a:pPr>
                      <a:r>
                        <a:rPr lang="es-ES" sz="1600">
                          <a:effectLst/>
                        </a:rPr>
                        <a:t>2</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Alimentación nutricional (modalidad virtual)</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126</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126</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3613776"/>
                  </a:ext>
                </a:extLst>
              </a:tr>
              <a:tr h="338220">
                <a:tc>
                  <a:txBody>
                    <a:bodyPr/>
                    <a:lstStyle/>
                    <a:p>
                      <a:pPr algn="ctr">
                        <a:lnSpc>
                          <a:spcPct val="106000"/>
                        </a:lnSpc>
                        <a:spcAft>
                          <a:spcPts val="0"/>
                        </a:spcAft>
                      </a:pPr>
                      <a:r>
                        <a:rPr lang="es-ES" sz="1600">
                          <a:effectLst/>
                        </a:rPr>
                        <a:t>3</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Alimentación nutritiva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44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44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0220792"/>
                  </a:ext>
                </a:extLst>
              </a:tr>
              <a:tr h="688133">
                <a:tc>
                  <a:txBody>
                    <a:bodyPr/>
                    <a:lstStyle/>
                    <a:p>
                      <a:pPr algn="ctr">
                        <a:lnSpc>
                          <a:spcPct val="106000"/>
                        </a:lnSpc>
                        <a:spcAft>
                          <a:spcPts val="0"/>
                        </a:spcAft>
                      </a:pPr>
                      <a:r>
                        <a:rPr lang="es-ES" sz="1600">
                          <a:effectLst/>
                        </a:rPr>
                        <a:t>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Alimentación complementaria escolar, alimentación saludable y consumo de agua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165</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165</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1069253"/>
                  </a:ext>
                </a:extLst>
              </a:tr>
              <a:tr h="688133">
                <a:tc>
                  <a:txBody>
                    <a:bodyPr/>
                    <a:lstStyle/>
                    <a:p>
                      <a:pPr algn="ctr">
                        <a:lnSpc>
                          <a:spcPct val="106000"/>
                        </a:lnSpc>
                        <a:spcAft>
                          <a:spcPts val="0"/>
                        </a:spcAft>
                      </a:pPr>
                      <a:r>
                        <a:rPr lang="es-ES" sz="1600">
                          <a:effectLst/>
                        </a:rPr>
                        <a:t>5</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Alimentación sana y saludable en tiempos de pandemia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380</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380</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0844260"/>
                  </a:ext>
                </a:extLst>
              </a:tr>
              <a:tr h="338220">
                <a:tc>
                  <a:txBody>
                    <a:bodyPr/>
                    <a:lstStyle/>
                    <a:p>
                      <a:pPr algn="ctr">
                        <a:lnSpc>
                          <a:spcPct val="106000"/>
                        </a:lnSpc>
                        <a:spcAft>
                          <a:spcPts val="0"/>
                        </a:spcAft>
                      </a:pPr>
                      <a:r>
                        <a:rPr lang="es-ES" sz="1600">
                          <a:effectLst/>
                        </a:rPr>
                        <a:t>6</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Sobrepeso y obesidad en tiempos de Covid-19</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744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744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363894"/>
                  </a:ext>
                </a:extLst>
              </a:tr>
              <a:tr h="338220">
                <a:tc>
                  <a:txBody>
                    <a:bodyPr/>
                    <a:lstStyle/>
                    <a:p>
                      <a:pPr algn="ctr">
                        <a:lnSpc>
                          <a:spcPct val="106000"/>
                        </a:lnSpc>
                        <a:spcAft>
                          <a:spcPts val="0"/>
                        </a:spcAft>
                      </a:pPr>
                      <a:r>
                        <a:rPr lang="es-ES" sz="1600">
                          <a:effectLst/>
                        </a:rPr>
                        <a:t>7</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a:effectLst/>
                        </a:rPr>
                        <a:t>Alimentación saludable y beneficios del ACE</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485</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4.521</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a:effectLst/>
                        </a:rPr>
                        <a:t>5.006</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7353099"/>
                  </a:ext>
                </a:extLst>
              </a:tr>
              <a:tr h="338220">
                <a:tc>
                  <a:txBody>
                    <a:bodyPr/>
                    <a:lstStyle/>
                    <a:p>
                      <a:pPr algn="ctr">
                        <a:lnSpc>
                          <a:spcPct val="106000"/>
                        </a:lnSpc>
                        <a:spcAft>
                          <a:spcPts val="0"/>
                        </a:spcAft>
                      </a:pPr>
                      <a:r>
                        <a:rPr lang="es-ES" sz="1600">
                          <a:effectLst/>
                        </a:rPr>
                        <a:t>8</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Consumo de agua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490</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490</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182295"/>
                  </a:ext>
                </a:extLst>
              </a:tr>
              <a:tr h="338220">
                <a:tc>
                  <a:txBody>
                    <a:bodyPr/>
                    <a:lstStyle/>
                    <a:p>
                      <a:pPr algn="ctr">
                        <a:lnSpc>
                          <a:spcPct val="106000"/>
                        </a:lnSpc>
                        <a:spcAft>
                          <a:spcPts val="0"/>
                        </a:spcAft>
                      </a:pPr>
                      <a:r>
                        <a:rPr lang="es-ES" sz="1600">
                          <a:effectLst/>
                        </a:rPr>
                        <a:t>9</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6000"/>
                        </a:lnSpc>
                        <a:spcAft>
                          <a:spcPts val="0"/>
                        </a:spcAft>
                      </a:pPr>
                      <a:r>
                        <a:rPr lang="es-ES" sz="1600" dirty="0">
                          <a:effectLst/>
                        </a:rPr>
                        <a:t>Alimentación y actividad física</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684</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0"/>
                        </a:spcAft>
                      </a:pPr>
                      <a:r>
                        <a:rPr lang="es-ES" sz="1600">
                          <a:effectLst/>
                        </a:rPr>
                        <a:t>-</a:t>
                      </a:r>
                      <a:endParaRPr lang="es-BO"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600" dirty="0">
                          <a:effectLst/>
                        </a:rPr>
                        <a:t>684</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5481359"/>
                  </a:ext>
                </a:extLst>
              </a:tr>
              <a:tr h="335755">
                <a:tc gridSpan="2">
                  <a:txBody>
                    <a:bodyPr/>
                    <a:lstStyle/>
                    <a:p>
                      <a:pPr algn="ctr">
                        <a:lnSpc>
                          <a:spcPct val="106000"/>
                        </a:lnSpc>
                        <a:spcAft>
                          <a:spcPts val="0"/>
                        </a:spcAft>
                      </a:pPr>
                      <a:r>
                        <a:rPr lang="es-ES" sz="1600" dirty="0">
                          <a:effectLst/>
                        </a:rPr>
                        <a:t>TOTAL</a:t>
                      </a:r>
                      <a:endParaRPr lang="es-BO"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s-BO"/>
                    </a:p>
                  </a:txBody>
                  <a:tcPr/>
                </a:tc>
                <a:tc>
                  <a:txBody>
                    <a:bodyPr/>
                    <a:lstStyle/>
                    <a:p>
                      <a:pPr algn="ctr">
                        <a:lnSpc>
                          <a:spcPct val="106000"/>
                        </a:lnSpc>
                        <a:spcAft>
                          <a:spcPts val="0"/>
                        </a:spcAft>
                      </a:pPr>
                      <a:r>
                        <a:rPr lang="es-ES" sz="1600" b="1" dirty="0">
                          <a:effectLst/>
                        </a:rPr>
                        <a:t>409</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6000"/>
                        </a:lnSpc>
                        <a:spcAft>
                          <a:spcPts val="0"/>
                        </a:spcAft>
                      </a:pPr>
                      <a:r>
                        <a:rPr lang="es-ES" sz="1600" b="1" dirty="0">
                          <a:effectLst/>
                        </a:rPr>
                        <a:t>1.289</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6000"/>
                        </a:lnSpc>
                        <a:spcAft>
                          <a:spcPts val="0"/>
                        </a:spcAft>
                      </a:pPr>
                      <a:r>
                        <a:rPr lang="es-ES" sz="1600" b="1" dirty="0">
                          <a:effectLst/>
                        </a:rPr>
                        <a:t>1.659</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6000"/>
                        </a:lnSpc>
                        <a:spcAft>
                          <a:spcPts val="0"/>
                        </a:spcAft>
                      </a:pPr>
                      <a:r>
                        <a:rPr lang="es-ES" sz="1600" b="1" dirty="0">
                          <a:effectLst/>
                        </a:rPr>
                        <a:t>56.795</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6000"/>
                        </a:lnSpc>
                        <a:spcAft>
                          <a:spcPts val="0"/>
                        </a:spcAft>
                      </a:pPr>
                      <a:r>
                        <a:rPr lang="es-ES" sz="1400" b="1" dirty="0">
                          <a:effectLst/>
                        </a:rPr>
                        <a:t>50.740</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6000"/>
                        </a:lnSpc>
                        <a:spcAft>
                          <a:spcPts val="0"/>
                        </a:spcAft>
                      </a:pPr>
                      <a:r>
                        <a:rPr lang="es-ES" sz="1400" b="1" dirty="0">
                          <a:effectLst/>
                        </a:rPr>
                        <a:t>110.892</a:t>
                      </a:r>
                      <a:endParaRPr lang="es-BO"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4905000"/>
                  </a:ext>
                </a:extLst>
              </a:tr>
            </a:tbl>
          </a:graphicData>
        </a:graphic>
      </p:graphicFrame>
    </p:spTree>
    <p:extLst>
      <p:ext uri="{BB962C8B-B14F-4D97-AF65-F5344CB8AC3E}">
        <p14:creationId xmlns:p14="http://schemas.microsoft.com/office/powerpoint/2010/main" val="2414915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a:extLst>
              <a:ext uri="{FF2B5EF4-FFF2-40B4-BE49-F238E27FC236}">
                <a16:creationId xmlns:a16="http://schemas.microsoft.com/office/drawing/2014/main" id="{B9ECA987-BEFB-0E4F-99F5-0DFADB6BCE06}"/>
              </a:ext>
            </a:extLst>
          </p:cNvPr>
          <p:cNvGrpSpPr/>
          <p:nvPr/>
        </p:nvGrpSpPr>
        <p:grpSpPr>
          <a:xfrm rot="20391164">
            <a:off x="-962223" y="5547885"/>
            <a:ext cx="2358236" cy="2358236"/>
            <a:chOff x="0" y="0"/>
            <a:chExt cx="1913890" cy="1913890"/>
          </a:xfrm>
        </p:grpSpPr>
        <p:sp>
          <p:nvSpPr>
            <p:cNvPr id="13" name="Freeform 8">
              <a:extLst>
                <a:ext uri="{FF2B5EF4-FFF2-40B4-BE49-F238E27FC236}">
                  <a16:creationId xmlns:a16="http://schemas.microsoft.com/office/drawing/2014/main" id="{6BA40F89-EF82-F44C-BDDF-A2351CBBA7CF}"/>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14" name="Group 9">
            <a:extLst>
              <a:ext uri="{FF2B5EF4-FFF2-40B4-BE49-F238E27FC236}">
                <a16:creationId xmlns:a16="http://schemas.microsoft.com/office/drawing/2014/main" id="{58D62EF4-4797-4B4E-BCED-9B594070EC1C}"/>
              </a:ext>
            </a:extLst>
          </p:cNvPr>
          <p:cNvGrpSpPr/>
          <p:nvPr/>
        </p:nvGrpSpPr>
        <p:grpSpPr>
          <a:xfrm rot="18804137">
            <a:off x="2248657" y="6418652"/>
            <a:ext cx="2507662" cy="2507662"/>
            <a:chOff x="0" y="0"/>
            <a:chExt cx="1913890" cy="1913890"/>
          </a:xfrm>
        </p:grpSpPr>
        <p:sp>
          <p:nvSpPr>
            <p:cNvPr id="15" name="Freeform 10">
              <a:extLst>
                <a:ext uri="{FF2B5EF4-FFF2-40B4-BE49-F238E27FC236}">
                  <a16:creationId xmlns:a16="http://schemas.microsoft.com/office/drawing/2014/main" id="{280DD101-DAFE-6A43-9A95-C00B1C9143F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pic>
        <p:nvPicPr>
          <p:cNvPr id="16" name="Imagen 15">
            <a:extLst>
              <a:ext uri="{FF2B5EF4-FFF2-40B4-BE49-F238E27FC236}">
                <a16:creationId xmlns:a16="http://schemas.microsoft.com/office/drawing/2014/main" id="{A27895C5-C2D7-9242-BF93-18D47E067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95" y="121217"/>
            <a:ext cx="1308333" cy="1291771"/>
          </a:xfrm>
          <a:prstGeom prst="rect">
            <a:avLst/>
          </a:prstGeom>
        </p:spPr>
      </p:pic>
      <p:grpSp>
        <p:nvGrpSpPr>
          <p:cNvPr id="17" name="Group 7">
            <a:extLst>
              <a:ext uri="{FF2B5EF4-FFF2-40B4-BE49-F238E27FC236}">
                <a16:creationId xmlns:a16="http://schemas.microsoft.com/office/drawing/2014/main" id="{B4852E15-700A-964D-964D-F68D01686D49}"/>
              </a:ext>
            </a:extLst>
          </p:cNvPr>
          <p:cNvGrpSpPr/>
          <p:nvPr/>
        </p:nvGrpSpPr>
        <p:grpSpPr>
          <a:xfrm rot="18016560">
            <a:off x="6377960" y="6329139"/>
            <a:ext cx="2358236" cy="2358236"/>
            <a:chOff x="0" y="0"/>
            <a:chExt cx="1913890" cy="1913890"/>
          </a:xfrm>
        </p:grpSpPr>
        <p:sp>
          <p:nvSpPr>
            <p:cNvPr id="18" name="Freeform 8">
              <a:extLst>
                <a:ext uri="{FF2B5EF4-FFF2-40B4-BE49-F238E27FC236}">
                  <a16:creationId xmlns:a16="http://schemas.microsoft.com/office/drawing/2014/main" id="{3CC20D35-B491-1948-8B37-57D7C8CE4E55}"/>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0C2CB"/>
            </a:solidFill>
          </p:spPr>
        </p:sp>
      </p:grpSp>
      <p:grpSp>
        <p:nvGrpSpPr>
          <p:cNvPr id="21" name="Group 9">
            <a:extLst>
              <a:ext uri="{FF2B5EF4-FFF2-40B4-BE49-F238E27FC236}">
                <a16:creationId xmlns:a16="http://schemas.microsoft.com/office/drawing/2014/main" id="{4AD59F19-0495-264A-A19B-0A5B9F97359A}"/>
              </a:ext>
            </a:extLst>
          </p:cNvPr>
          <p:cNvGrpSpPr/>
          <p:nvPr/>
        </p:nvGrpSpPr>
        <p:grpSpPr>
          <a:xfrm rot="17203797">
            <a:off x="10354919" y="6316913"/>
            <a:ext cx="2507662" cy="2507662"/>
            <a:chOff x="0" y="0"/>
            <a:chExt cx="1913890" cy="1913890"/>
          </a:xfrm>
        </p:grpSpPr>
        <p:sp>
          <p:nvSpPr>
            <p:cNvPr id="22" name="Freeform 10">
              <a:extLst>
                <a:ext uri="{FF2B5EF4-FFF2-40B4-BE49-F238E27FC236}">
                  <a16:creationId xmlns:a16="http://schemas.microsoft.com/office/drawing/2014/main" id="{47B27F11-2F36-B840-B386-D3514FC432CC}"/>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8C52FF"/>
            </a:solidFill>
          </p:spPr>
        </p:sp>
      </p:grpSp>
      <p:sp>
        <p:nvSpPr>
          <p:cNvPr id="23" name="Rectángulo 22">
            <a:extLst>
              <a:ext uri="{FF2B5EF4-FFF2-40B4-BE49-F238E27FC236}">
                <a16:creationId xmlns:a16="http://schemas.microsoft.com/office/drawing/2014/main" id="{8F112EE2-226E-8740-84BE-D1256EF0D783}"/>
              </a:ext>
            </a:extLst>
          </p:cNvPr>
          <p:cNvSpPr/>
          <p:nvPr/>
        </p:nvSpPr>
        <p:spPr>
          <a:xfrm>
            <a:off x="1751345" y="351603"/>
            <a:ext cx="9857405" cy="830997"/>
          </a:xfrm>
          <a:prstGeom prst="rect">
            <a:avLst/>
          </a:prstGeom>
        </p:spPr>
        <p:txBody>
          <a:bodyPr wrap="square">
            <a:spAutoFit/>
          </a:bodyPr>
          <a:lstStyle/>
          <a:p>
            <a:pPr algn="just"/>
            <a:r>
              <a:rPr lang="es-BO" sz="2400" b="1" dirty="0">
                <a:solidFill>
                  <a:schemeClr val="bg2">
                    <a:lumMod val="50000"/>
                  </a:schemeClr>
                </a:solidFill>
                <a:latin typeface="Antonio" pitchFamily="2" charset="77"/>
              </a:rPr>
              <a:t>HUERTOS ESCOLARES PEDAGÓGICOS IMPLEMENTADOS, REACTIVADOS Y MONITOREADOS POR MACRODISTRITO, 2021-2025</a:t>
            </a:r>
            <a:endParaRPr lang="es-BO" sz="2400" dirty="0">
              <a:solidFill>
                <a:schemeClr val="bg2">
                  <a:lumMod val="50000"/>
                </a:schemeClr>
              </a:solidFill>
              <a:effectLst/>
              <a:latin typeface="Antonio" pitchFamily="2" charset="77"/>
            </a:endParaRPr>
          </a:p>
        </p:txBody>
      </p:sp>
      <p:cxnSp>
        <p:nvCxnSpPr>
          <p:cNvPr id="24" name="Conector recto 23">
            <a:extLst>
              <a:ext uri="{FF2B5EF4-FFF2-40B4-BE49-F238E27FC236}">
                <a16:creationId xmlns:a16="http://schemas.microsoft.com/office/drawing/2014/main" id="{518FB519-C871-0D4A-B15A-7918E317C1C4}"/>
              </a:ext>
            </a:extLst>
          </p:cNvPr>
          <p:cNvCxnSpPr>
            <a:cxnSpLocks/>
          </p:cNvCxnSpPr>
          <p:nvPr/>
        </p:nvCxnSpPr>
        <p:spPr>
          <a:xfrm>
            <a:off x="1836089" y="1182600"/>
            <a:ext cx="9690164" cy="0"/>
          </a:xfrm>
          <a:prstGeom prst="line">
            <a:avLst/>
          </a:prstGeom>
          <a:ln w="38100">
            <a:solidFill>
              <a:srgbClr val="A964D8"/>
            </a:solidFill>
          </a:ln>
        </p:spPr>
        <p:style>
          <a:lnRef idx="1">
            <a:schemeClr val="accent1"/>
          </a:lnRef>
          <a:fillRef idx="0">
            <a:schemeClr val="accent1"/>
          </a:fillRef>
          <a:effectRef idx="0">
            <a:schemeClr val="accent1"/>
          </a:effectRef>
          <a:fontRef idx="minor">
            <a:schemeClr val="tx1"/>
          </a:fontRef>
        </p:style>
      </p:cxnSp>
      <p:graphicFrame>
        <p:nvGraphicFramePr>
          <p:cNvPr id="19" name="Gráfico 18">
            <a:extLst>
              <a:ext uri="{FF2B5EF4-FFF2-40B4-BE49-F238E27FC236}">
                <a16:creationId xmlns:a16="http://schemas.microsoft.com/office/drawing/2014/main" id="{81A4A5A4-C186-3B47-B37C-38F8EDBF56E3}"/>
              </a:ext>
            </a:extLst>
          </p:cNvPr>
          <p:cNvGraphicFramePr>
            <a:graphicFrameLocks/>
          </p:cNvGraphicFramePr>
          <p:nvPr/>
        </p:nvGraphicFramePr>
        <p:xfrm>
          <a:off x="2039868" y="1402373"/>
          <a:ext cx="9280357" cy="4482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2559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87C261A-A402-DA4B-89FD-DF09DC3EAC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9467" y="4499437"/>
            <a:ext cx="1308333" cy="1291771"/>
          </a:xfrm>
          <a:prstGeom prst="rect">
            <a:avLst/>
          </a:prstGeom>
        </p:spPr>
      </p:pic>
      <p:pic>
        <p:nvPicPr>
          <p:cNvPr id="14" name="Imagen 13">
            <a:extLst>
              <a:ext uri="{FF2B5EF4-FFF2-40B4-BE49-F238E27FC236}">
                <a16:creationId xmlns:a16="http://schemas.microsoft.com/office/drawing/2014/main" id="{0C9B3E93-34F9-0F4F-91DE-C9F9DCEE2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099" y="-6561"/>
            <a:ext cx="4105619" cy="3079214"/>
          </a:xfrm>
          <a:prstGeom prst="rect">
            <a:avLst/>
          </a:prstGeom>
        </p:spPr>
      </p:pic>
      <p:pic>
        <p:nvPicPr>
          <p:cNvPr id="17" name="Imagen 16">
            <a:extLst>
              <a:ext uri="{FF2B5EF4-FFF2-40B4-BE49-F238E27FC236}">
                <a16:creationId xmlns:a16="http://schemas.microsoft.com/office/drawing/2014/main" id="{2E962EF9-7325-9C4E-8C67-ADFA05C8A5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63"/>
          <a:stretch/>
        </p:blipFill>
        <p:spPr>
          <a:xfrm>
            <a:off x="7179835" y="-6561"/>
            <a:ext cx="5012165" cy="2734260"/>
          </a:xfrm>
          <a:prstGeom prst="rect">
            <a:avLst/>
          </a:prstGeom>
        </p:spPr>
      </p:pic>
      <p:pic>
        <p:nvPicPr>
          <p:cNvPr id="19" name="Imagen 18">
            <a:extLst>
              <a:ext uri="{FF2B5EF4-FFF2-40B4-BE49-F238E27FC236}">
                <a16:creationId xmlns:a16="http://schemas.microsoft.com/office/drawing/2014/main" id="{EB404616-5522-9143-9B43-772E07FCB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61"/>
            <a:ext cx="3086100" cy="6858000"/>
          </a:xfrm>
          <a:prstGeom prst="rect">
            <a:avLst/>
          </a:prstGeom>
        </p:spPr>
      </p:pic>
      <p:pic>
        <p:nvPicPr>
          <p:cNvPr id="21" name="Imagen 20">
            <a:extLst>
              <a:ext uri="{FF2B5EF4-FFF2-40B4-BE49-F238E27FC236}">
                <a16:creationId xmlns:a16="http://schemas.microsoft.com/office/drawing/2014/main" id="{68569068-7E7E-D646-9826-564E5BEFE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6114" y="2727699"/>
            <a:ext cx="9163866" cy="4123740"/>
          </a:xfrm>
          <a:prstGeom prst="rect">
            <a:avLst/>
          </a:prstGeom>
        </p:spPr>
      </p:pic>
      <p:pic>
        <p:nvPicPr>
          <p:cNvPr id="23" name="Imagen 22">
            <a:extLst>
              <a:ext uri="{FF2B5EF4-FFF2-40B4-BE49-F238E27FC236}">
                <a16:creationId xmlns:a16="http://schemas.microsoft.com/office/drawing/2014/main" id="{C6FAD775-B424-1E42-A6C2-57A84D45BA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37315"/>
            <a:ext cx="4740893" cy="2133402"/>
          </a:xfrm>
          <a:prstGeom prst="rect">
            <a:avLst/>
          </a:prstGeom>
        </p:spPr>
      </p:pic>
      <p:sp>
        <p:nvSpPr>
          <p:cNvPr id="15" name="Rectángulo 14">
            <a:extLst>
              <a:ext uri="{FF2B5EF4-FFF2-40B4-BE49-F238E27FC236}">
                <a16:creationId xmlns:a16="http://schemas.microsoft.com/office/drawing/2014/main" id="{3E142349-8313-804F-B177-493CE29DC114}"/>
              </a:ext>
            </a:extLst>
          </p:cNvPr>
          <p:cNvSpPr/>
          <p:nvPr/>
        </p:nvSpPr>
        <p:spPr>
          <a:xfrm>
            <a:off x="-4041" y="12717"/>
            <a:ext cx="12192000" cy="6858000"/>
          </a:xfrm>
          <a:prstGeom prst="rect">
            <a:avLst/>
          </a:prstGeom>
          <a:gradFill flip="none" rotWithShape="1">
            <a:gsLst>
              <a:gs pos="0">
                <a:schemeClr val="accent1">
                  <a:tint val="66000"/>
                  <a:satMod val="160000"/>
                  <a:alpha val="0"/>
                  <a:lumMod val="3000"/>
                  <a:lumOff val="97000"/>
                </a:schemeClr>
              </a:gs>
              <a:gs pos="100000">
                <a:schemeClr val="accent6"/>
              </a:gs>
              <a:gs pos="100000">
                <a:schemeClr val="accent1">
                  <a:tint val="23500"/>
                  <a:satMod val="160000"/>
                </a:schemeClr>
              </a:gs>
            </a:gsLst>
            <a:lin ang="5400000" scaled="1"/>
            <a:tileRect/>
          </a:gradFill>
          <a:ln>
            <a:noFill/>
          </a:ln>
          <a:effectLst>
            <a:outerShdw blurRad="50800" dist="50800" dir="540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TextBox 20">
            <a:extLst>
              <a:ext uri="{FF2B5EF4-FFF2-40B4-BE49-F238E27FC236}">
                <a16:creationId xmlns:a16="http://schemas.microsoft.com/office/drawing/2014/main" id="{81C17872-95F9-CA4C-A614-386BB6C5231D}"/>
              </a:ext>
            </a:extLst>
          </p:cNvPr>
          <p:cNvSpPr txBox="1"/>
          <p:nvPr/>
        </p:nvSpPr>
        <p:spPr>
          <a:xfrm>
            <a:off x="3934801" y="3686064"/>
            <a:ext cx="8028600" cy="3077766"/>
          </a:xfrm>
          <a:prstGeom prst="rect">
            <a:avLst/>
          </a:prstGeom>
        </p:spPr>
        <p:txBody>
          <a:bodyPr wrap="square" lIns="0" tIns="0" rIns="0" bIns="0" rtlCol="0" anchor="t">
            <a:spAutoFit/>
          </a:bodyPr>
          <a:lstStyle/>
          <a:p>
            <a:pPr algn="r">
              <a:lnSpc>
                <a:spcPts val="6046"/>
              </a:lnSpc>
            </a:pPr>
            <a:r>
              <a:rPr lang="en-US" sz="5400" b="1" dirty="0">
                <a:solidFill>
                  <a:schemeClr val="bg1"/>
                </a:solidFill>
                <a:latin typeface="Montserrat" pitchFamily="2" charset="77"/>
              </a:rPr>
              <a:t>HITOS</a:t>
            </a:r>
          </a:p>
          <a:p>
            <a:pPr algn="r">
              <a:lnSpc>
                <a:spcPts val="6046"/>
              </a:lnSpc>
            </a:pPr>
            <a:r>
              <a:rPr lang="en-US" sz="5400" b="1" dirty="0">
                <a:solidFill>
                  <a:schemeClr val="bg1"/>
                </a:solidFill>
                <a:latin typeface="Montserrat" pitchFamily="2" charset="77"/>
              </a:rPr>
              <a:t>  PROGRAMA DE</a:t>
            </a:r>
          </a:p>
          <a:p>
            <a:pPr algn="r">
              <a:lnSpc>
                <a:spcPts val="6046"/>
              </a:lnSpc>
            </a:pPr>
            <a:r>
              <a:rPr lang="en-US" sz="5400" b="1" dirty="0">
                <a:solidFill>
                  <a:schemeClr val="bg1"/>
                </a:solidFill>
                <a:latin typeface="Montserrat" pitchFamily="2" charset="77"/>
              </a:rPr>
              <a:t>ALIMENTACIÓN ESCOLAR</a:t>
            </a:r>
          </a:p>
          <a:p>
            <a:pPr algn="r">
              <a:lnSpc>
                <a:spcPts val="6046"/>
              </a:lnSpc>
            </a:pPr>
            <a:r>
              <a:rPr lang="en-US" sz="5400" b="1" dirty="0">
                <a:solidFill>
                  <a:schemeClr val="bg1"/>
                </a:solidFill>
                <a:latin typeface="Montserrat" pitchFamily="2" charset="77"/>
              </a:rPr>
              <a:t>(</a:t>
            </a:r>
            <a:r>
              <a:rPr lang="en-US" sz="5400" b="1" dirty="0">
                <a:solidFill>
                  <a:schemeClr val="bg1"/>
                </a:solidFill>
                <a:latin typeface="Montserrat" pitchFamily="2" charset="77"/>
                <a:cs typeface="Arial Black" panose="020B0604020202020204" pitchFamily="34" charset="0"/>
              </a:rPr>
              <a:t>ACE</a:t>
            </a:r>
            <a:r>
              <a:rPr lang="en-US" sz="5400" b="1" dirty="0">
                <a:solidFill>
                  <a:schemeClr val="bg1"/>
                </a:solidFill>
                <a:latin typeface="Montserrat" pitchFamily="2" charset="77"/>
              </a:rPr>
              <a:t>)</a:t>
            </a:r>
          </a:p>
        </p:txBody>
      </p:sp>
    </p:spTree>
    <p:extLst>
      <p:ext uri="{BB962C8B-B14F-4D97-AF65-F5344CB8AC3E}">
        <p14:creationId xmlns:p14="http://schemas.microsoft.com/office/powerpoint/2010/main" val="3741189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543D7A-F45C-6F41-BAE3-DB8C21E7B78F}"/>
              </a:ext>
            </a:extLst>
          </p:cNvPr>
          <p:cNvSpPr/>
          <p:nvPr/>
        </p:nvSpPr>
        <p:spPr>
          <a:xfrm>
            <a:off x="0" y="0"/>
            <a:ext cx="12269717" cy="6858000"/>
          </a:xfrm>
          <a:prstGeom prst="rect">
            <a:avLst/>
          </a:prstGeom>
          <a:solidFill>
            <a:srgbClr val="9F22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4" name="Rectángulo 3">
            <a:extLst>
              <a:ext uri="{FF2B5EF4-FFF2-40B4-BE49-F238E27FC236}">
                <a16:creationId xmlns:a16="http://schemas.microsoft.com/office/drawing/2014/main" id="{62934688-78BE-3848-A047-AA9BE660D284}"/>
              </a:ext>
            </a:extLst>
          </p:cNvPr>
          <p:cNvSpPr/>
          <p:nvPr/>
        </p:nvSpPr>
        <p:spPr>
          <a:xfrm>
            <a:off x="9158925" y="1936283"/>
            <a:ext cx="2811433" cy="2985433"/>
          </a:xfrm>
          <a:prstGeom prst="rect">
            <a:avLst/>
          </a:prstGeom>
        </p:spPr>
        <p:txBody>
          <a:bodyPr wrap="square">
            <a:spAutoFit/>
          </a:bodyPr>
          <a:lstStyle/>
          <a:p>
            <a:pPr algn="just"/>
            <a:r>
              <a:rPr lang="es-BO" sz="1600" b="1" dirty="0">
                <a:solidFill>
                  <a:srgbClr val="FFFFFE"/>
                </a:solidFill>
                <a:latin typeface="Droid Sans" panose="020B0606030804020204" pitchFamily="34" charset="0"/>
              </a:rPr>
              <a:t>TRABAJO CONJUNTO CON LA UNIVERSIDAD MAYOR DE SAN ANDRÉS.</a:t>
            </a:r>
          </a:p>
          <a:p>
            <a:pPr algn="just"/>
            <a:endParaRPr lang="es-BO" sz="1400" dirty="0">
              <a:solidFill>
                <a:srgbClr val="FFFFFE"/>
              </a:solidFill>
              <a:latin typeface="Droid Sans" panose="020B0606030804020204" pitchFamily="34" charset="0"/>
            </a:endParaRPr>
          </a:p>
          <a:p>
            <a:pPr algn="just"/>
            <a:r>
              <a:rPr lang="es-BO" sz="1400" dirty="0">
                <a:solidFill>
                  <a:srgbClr val="FFFFFE"/>
                </a:solidFill>
                <a:latin typeface="Montserrat" pitchFamily="2" charset="77"/>
              </a:rPr>
              <a:t>Surge la necesidad de realizar un estudio epidemiológico nutricional para implementar un nuevo modelo de alimentación complementaria Escolar, garantizando calidad nutricional, variedad, inocuidad, diferenciación, desarrollo y la provisión desde el primer día de clases. </a:t>
            </a:r>
            <a:endParaRPr lang="es-BO" sz="1400" dirty="0">
              <a:solidFill>
                <a:srgbClr val="FFFFFE"/>
              </a:solidFill>
              <a:effectLst/>
              <a:latin typeface="Montserrat" pitchFamily="2" charset="77"/>
            </a:endParaRPr>
          </a:p>
        </p:txBody>
      </p:sp>
      <p:sp>
        <p:nvSpPr>
          <p:cNvPr id="5" name="Rectángulo 4">
            <a:extLst>
              <a:ext uri="{FF2B5EF4-FFF2-40B4-BE49-F238E27FC236}">
                <a16:creationId xmlns:a16="http://schemas.microsoft.com/office/drawing/2014/main" id="{5D1095D2-4BF5-CC40-9F74-98FE9AE8B3B4}"/>
              </a:ext>
            </a:extLst>
          </p:cNvPr>
          <p:cNvSpPr/>
          <p:nvPr/>
        </p:nvSpPr>
        <p:spPr>
          <a:xfrm>
            <a:off x="253512" y="4941423"/>
            <a:ext cx="2280191" cy="1869743"/>
          </a:xfrm>
          <a:prstGeom prst="rect">
            <a:avLst/>
          </a:prstGeom>
        </p:spPr>
        <p:txBody>
          <a:bodyPr wrap="square">
            <a:spAutoFit/>
          </a:bodyPr>
          <a:lstStyle/>
          <a:p>
            <a:pPr algn="just"/>
            <a:r>
              <a:rPr lang="es-BO" sz="1050" b="1" dirty="0">
                <a:solidFill>
                  <a:srgbClr val="FFFFFE"/>
                </a:solidFill>
                <a:latin typeface="Montserrat" pitchFamily="2" charset="77"/>
              </a:rPr>
              <a:t>Se realizaron 4 investigaciones: </a:t>
            </a:r>
            <a:endParaRPr lang="es-BO" sz="1050" dirty="0">
              <a:solidFill>
                <a:srgbClr val="FFFFFE"/>
              </a:solidFill>
              <a:latin typeface="Montserrat" pitchFamily="2" charset="77"/>
            </a:endParaRPr>
          </a:p>
          <a:p>
            <a:pPr algn="just"/>
            <a:r>
              <a:rPr lang="es-BO" sz="1050" dirty="0">
                <a:solidFill>
                  <a:srgbClr val="FFFFFE"/>
                </a:solidFill>
                <a:latin typeface="Montserrat" pitchFamily="2" charset="77"/>
              </a:rPr>
              <a:t>1. Estado Nutricional y Riesgo Cardiometabólico.</a:t>
            </a:r>
          </a:p>
          <a:p>
            <a:pPr algn="just"/>
            <a:r>
              <a:rPr lang="es-BO" sz="1050" dirty="0">
                <a:solidFill>
                  <a:srgbClr val="FFFFFE"/>
                </a:solidFill>
                <a:latin typeface="Montserrat" pitchFamily="2" charset="77"/>
              </a:rPr>
              <a:t>2. Aceptabilidad y Consumo de las raciones del Alimento Complementario Escolar. </a:t>
            </a:r>
          </a:p>
          <a:p>
            <a:pPr algn="just"/>
            <a:r>
              <a:rPr lang="es-BO" sz="1050" dirty="0">
                <a:solidFill>
                  <a:srgbClr val="FFFFFE"/>
                </a:solidFill>
                <a:latin typeface="Montserrat" pitchFamily="2" charset="77"/>
              </a:rPr>
              <a:t>3. Actividad Física en los estudiantes. </a:t>
            </a:r>
          </a:p>
          <a:p>
            <a:pPr algn="just"/>
            <a:r>
              <a:rPr lang="es-BO" sz="1050" dirty="0">
                <a:solidFill>
                  <a:srgbClr val="FFFFFE"/>
                </a:solidFill>
                <a:latin typeface="Montserrat" pitchFamily="2" charset="77"/>
              </a:rPr>
              <a:t>4. Conocimientos, Actitudes y Prácticas Alimentarias (CAPs).</a:t>
            </a:r>
            <a:endParaRPr lang="es-BO" sz="1050" dirty="0">
              <a:solidFill>
                <a:srgbClr val="FFFFFE"/>
              </a:solidFill>
              <a:effectLst/>
              <a:latin typeface="Montserrat" pitchFamily="2" charset="77"/>
            </a:endParaRPr>
          </a:p>
        </p:txBody>
      </p:sp>
      <p:sp>
        <p:nvSpPr>
          <p:cNvPr id="6" name="Proceso alternativo 5">
            <a:extLst>
              <a:ext uri="{FF2B5EF4-FFF2-40B4-BE49-F238E27FC236}">
                <a16:creationId xmlns:a16="http://schemas.microsoft.com/office/drawing/2014/main" id="{1C5D3AD2-B733-4342-95CD-F594A1A1C0A3}"/>
              </a:ext>
            </a:extLst>
          </p:cNvPr>
          <p:cNvSpPr/>
          <p:nvPr/>
        </p:nvSpPr>
        <p:spPr>
          <a:xfrm>
            <a:off x="253512" y="845033"/>
            <a:ext cx="2421574" cy="1225868"/>
          </a:xfrm>
          <a:prstGeom prst="flowChartAlternateProcess">
            <a:avLst/>
          </a:prstGeom>
          <a:solidFill>
            <a:schemeClr val="bg2">
              <a:lumMod val="25000"/>
              <a:lumOff val="75000"/>
            </a:schemeClr>
          </a:solidFill>
        </p:spPr>
        <p:txBody>
          <a:bodyPr wrap="square">
            <a:spAutoFit/>
          </a:bodyPr>
          <a:lstStyle/>
          <a:p>
            <a:r>
              <a:rPr lang="es-BO" sz="1600" dirty="0">
                <a:solidFill>
                  <a:srgbClr val="002060"/>
                </a:solidFill>
                <a:latin typeface="Antonio Light" pitchFamily="2" charset="77"/>
              </a:rPr>
              <a:t>GAMLP/ACE</a:t>
            </a:r>
          </a:p>
          <a:p>
            <a:r>
              <a:rPr lang="es-BO" sz="1600" b="1" dirty="0">
                <a:solidFill>
                  <a:srgbClr val="002060"/>
                </a:solidFill>
                <a:latin typeface="Montserrat" pitchFamily="2" charset="77"/>
              </a:rPr>
              <a:t>Te compartimos los estudios, </a:t>
            </a:r>
          </a:p>
          <a:p>
            <a:r>
              <a:rPr lang="es-BO" sz="1600" b="1" dirty="0">
                <a:solidFill>
                  <a:srgbClr val="002060"/>
                </a:solidFill>
                <a:latin typeface="Montserrat" pitchFamily="2" charset="77"/>
              </a:rPr>
              <a:t>escanea aqui: </a:t>
            </a:r>
            <a:r>
              <a:rPr lang="es-BO" b="1" dirty="0">
                <a:solidFill>
                  <a:srgbClr val="03C2CC"/>
                </a:solidFill>
                <a:latin typeface="Montserrat" pitchFamily="2" charset="77"/>
              </a:rPr>
              <a:t> </a:t>
            </a:r>
            <a:endParaRPr lang="es-BO" dirty="0">
              <a:solidFill>
                <a:srgbClr val="03C2CC"/>
              </a:solidFill>
              <a:latin typeface="Montserrat" pitchFamily="2" charset="77"/>
            </a:endParaRPr>
          </a:p>
        </p:txBody>
      </p:sp>
      <p:sp>
        <p:nvSpPr>
          <p:cNvPr id="7" name="Rectángulo 6">
            <a:extLst>
              <a:ext uri="{FF2B5EF4-FFF2-40B4-BE49-F238E27FC236}">
                <a16:creationId xmlns:a16="http://schemas.microsoft.com/office/drawing/2014/main" id="{47E6AD98-1C1B-EF43-BCC9-00C5EA54D44E}"/>
              </a:ext>
            </a:extLst>
          </p:cNvPr>
          <p:cNvSpPr/>
          <p:nvPr/>
        </p:nvSpPr>
        <p:spPr>
          <a:xfrm>
            <a:off x="2799156" y="5876294"/>
            <a:ext cx="3117849" cy="830997"/>
          </a:xfrm>
          <a:prstGeom prst="rect">
            <a:avLst/>
          </a:prstGeom>
        </p:spPr>
        <p:txBody>
          <a:bodyPr wrap="square">
            <a:spAutoFit/>
          </a:bodyPr>
          <a:lstStyle/>
          <a:p>
            <a:r>
              <a:rPr lang="es-BO" sz="1600" dirty="0">
                <a:solidFill>
                  <a:srgbClr val="FFFFFE"/>
                </a:solidFill>
                <a:latin typeface="Antonio Light" pitchFamily="2" charset="77"/>
              </a:rPr>
              <a:t>ESTUDIOS</a:t>
            </a:r>
          </a:p>
          <a:p>
            <a:r>
              <a:rPr lang="es-BO" sz="1600" b="1" dirty="0">
                <a:solidFill>
                  <a:srgbClr val="FFFFFE"/>
                </a:solidFill>
                <a:latin typeface="Montserrat" pitchFamily="2" charset="77"/>
              </a:rPr>
              <a:t>Vigilancia Epidemiológica </a:t>
            </a:r>
          </a:p>
          <a:p>
            <a:r>
              <a:rPr lang="es-BO" sz="1600" b="1" dirty="0">
                <a:solidFill>
                  <a:srgbClr val="FFFFFE"/>
                </a:solidFill>
                <a:latin typeface="Montserrat" pitchFamily="2" charset="77"/>
              </a:rPr>
              <a:t>Nutricional</a:t>
            </a:r>
            <a:endParaRPr lang="es-BO" sz="1600" dirty="0">
              <a:solidFill>
                <a:srgbClr val="FFFFFE"/>
              </a:solidFill>
              <a:latin typeface="Montserrat" pitchFamily="2" charset="77"/>
            </a:endParaRPr>
          </a:p>
        </p:txBody>
      </p:sp>
      <p:pic>
        <p:nvPicPr>
          <p:cNvPr id="8" name="Imagen 7">
            <a:extLst>
              <a:ext uri="{FF2B5EF4-FFF2-40B4-BE49-F238E27FC236}">
                <a16:creationId xmlns:a16="http://schemas.microsoft.com/office/drawing/2014/main" id="{7C5B7E05-82A7-FE44-A35D-35DE85FB5DE4}"/>
              </a:ext>
            </a:extLst>
          </p:cNvPr>
          <p:cNvPicPr>
            <a:picLocks noChangeAspect="1"/>
          </p:cNvPicPr>
          <p:nvPr/>
        </p:nvPicPr>
        <p:blipFill>
          <a:blip r:embed="rId2"/>
          <a:stretch>
            <a:fillRect/>
          </a:stretch>
        </p:blipFill>
        <p:spPr>
          <a:xfrm>
            <a:off x="281469" y="2238922"/>
            <a:ext cx="2308860" cy="2534479"/>
          </a:xfrm>
          <a:prstGeom prst="rect">
            <a:avLst/>
          </a:prstGeom>
        </p:spPr>
      </p:pic>
      <p:pic>
        <p:nvPicPr>
          <p:cNvPr id="9" name="Imagen 8">
            <a:extLst>
              <a:ext uri="{FF2B5EF4-FFF2-40B4-BE49-F238E27FC236}">
                <a16:creationId xmlns:a16="http://schemas.microsoft.com/office/drawing/2014/main" id="{718D3041-BF28-F842-83EB-C4F58D932394}"/>
              </a:ext>
            </a:extLst>
          </p:cNvPr>
          <p:cNvPicPr>
            <a:picLocks noChangeAspect="1"/>
          </p:cNvPicPr>
          <p:nvPr/>
        </p:nvPicPr>
        <p:blipFill>
          <a:blip r:embed="rId3"/>
          <a:stretch>
            <a:fillRect/>
          </a:stretch>
        </p:blipFill>
        <p:spPr>
          <a:xfrm>
            <a:off x="2850881" y="845033"/>
            <a:ext cx="6132249" cy="4949687"/>
          </a:xfrm>
          <a:prstGeom prst="rect">
            <a:avLst/>
          </a:prstGeom>
        </p:spPr>
      </p:pic>
      <p:sp>
        <p:nvSpPr>
          <p:cNvPr id="10" name="CuadroTexto 9">
            <a:extLst>
              <a:ext uri="{FF2B5EF4-FFF2-40B4-BE49-F238E27FC236}">
                <a16:creationId xmlns:a16="http://schemas.microsoft.com/office/drawing/2014/main" id="{6F438F67-338F-0D43-874C-30C89A078822}"/>
              </a:ext>
            </a:extLst>
          </p:cNvPr>
          <p:cNvSpPr txBox="1"/>
          <p:nvPr/>
        </p:nvSpPr>
        <p:spPr>
          <a:xfrm>
            <a:off x="345967" y="154323"/>
            <a:ext cx="7634862" cy="461665"/>
          </a:xfrm>
          <a:prstGeom prst="rect">
            <a:avLst/>
          </a:prstGeom>
          <a:noFill/>
        </p:spPr>
        <p:txBody>
          <a:bodyPr wrap="square" rtlCol="0">
            <a:spAutoFit/>
          </a:bodyPr>
          <a:lstStyle/>
          <a:p>
            <a:pPr defTabSz="609630">
              <a:defRPr/>
            </a:pPr>
            <a:r>
              <a:rPr lang="es-BO" sz="2400" b="1" dirty="0">
                <a:solidFill>
                  <a:prstClr val="white"/>
                </a:solidFill>
                <a:latin typeface="Montserrat" pitchFamily="2" charset="77"/>
                <a:cs typeface="Arial" panose="020B0604020202020204" pitchFamily="34" charset="0"/>
              </a:rPr>
              <a:t>ESTUDIOS DE VIGILANCIA EPIDEMIOLÓGICA NUTRICIONAL</a:t>
            </a:r>
            <a:endParaRPr lang="es-BO" sz="1400" b="1" dirty="0">
              <a:solidFill>
                <a:prstClr val="white"/>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316531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785C6BD-B879-C34B-836E-9CC74CB6261A}"/>
              </a:ext>
            </a:extLst>
          </p:cNvPr>
          <p:cNvSpPr/>
          <p:nvPr/>
        </p:nvSpPr>
        <p:spPr>
          <a:xfrm>
            <a:off x="0" y="0"/>
            <a:ext cx="12192000"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a:extLst>
              <a:ext uri="{FF2B5EF4-FFF2-40B4-BE49-F238E27FC236}">
                <a16:creationId xmlns:a16="http://schemas.microsoft.com/office/drawing/2014/main" id="{DD4605A4-1302-634E-8BBF-E233A9ED8842}"/>
              </a:ext>
            </a:extLst>
          </p:cNvPr>
          <p:cNvSpPr/>
          <p:nvPr/>
        </p:nvSpPr>
        <p:spPr>
          <a:xfrm>
            <a:off x="8431310" y="4173924"/>
            <a:ext cx="2407943" cy="400110"/>
          </a:xfrm>
          <a:prstGeom prst="rect">
            <a:avLst/>
          </a:prstGeom>
        </p:spPr>
        <p:txBody>
          <a:bodyPr wrap="square">
            <a:spAutoFit/>
          </a:bodyPr>
          <a:lstStyle/>
          <a:p>
            <a:pPr algn="ctr"/>
            <a:r>
              <a:rPr lang="es-BO" sz="2000" b="1" dirty="0">
                <a:solidFill>
                  <a:schemeClr val="bg1"/>
                </a:solidFill>
                <a:latin typeface="Montserrat" pitchFamily="2" charset="77"/>
              </a:rPr>
              <a:t>Rueda de Negocios</a:t>
            </a:r>
            <a:endParaRPr lang="es-BO" sz="2000" dirty="0">
              <a:solidFill>
                <a:schemeClr val="bg1"/>
              </a:solidFill>
              <a:latin typeface="Montserrat" pitchFamily="2" charset="77"/>
            </a:endParaRPr>
          </a:p>
        </p:txBody>
      </p:sp>
      <p:pic>
        <p:nvPicPr>
          <p:cNvPr id="7" name="Imagen 6">
            <a:extLst>
              <a:ext uri="{FF2B5EF4-FFF2-40B4-BE49-F238E27FC236}">
                <a16:creationId xmlns:a16="http://schemas.microsoft.com/office/drawing/2014/main" id="{B62D435F-D7C5-9644-9B97-D771EBF33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34" y="1426474"/>
            <a:ext cx="6609229" cy="5351173"/>
          </a:xfrm>
          <a:prstGeom prst="rect">
            <a:avLst/>
          </a:prstGeom>
          <a:ln>
            <a:noFill/>
          </a:ln>
          <a:effectLst>
            <a:outerShdw blurRad="190500" algn="tl" rotWithShape="0">
              <a:srgbClr val="000000">
                <a:alpha val="70000"/>
              </a:srgbClr>
            </a:outerShdw>
          </a:effectLst>
        </p:spPr>
      </p:pic>
      <p:sp>
        <p:nvSpPr>
          <p:cNvPr id="14" name="Rectángulo 13">
            <a:extLst>
              <a:ext uri="{FF2B5EF4-FFF2-40B4-BE49-F238E27FC236}">
                <a16:creationId xmlns:a16="http://schemas.microsoft.com/office/drawing/2014/main" id="{6F5C743E-785A-A14B-9AC4-79C84367D166}"/>
              </a:ext>
            </a:extLst>
          </p:cNvPr>
          <p:cNvSpPr/>
          <p:nvPr/>
        </p:nvSpPr>
        <p:spPr>
          <a:xfrm>
            <a:off x="811174" y="133812"/>
            <a:ext cx="10927980" cy="1292662"/>
          </a:xfrm>
          <a:prstGeom prst="rect">
            <a:avLst/>
          </a:prstGeom>
        </p:spPr>
        <p:txBody>
          <a:bodyPr wrap="square">
            <a:spAutoFit/>
          </a:bodyPr>
          <a:lstStyle/>
          <a:p>
            <a:pPr algn="ctr"/>
            <a:r>
              <a:rPr lang="es-BO" sz="1400" dirty="0">
                <a:solidFill>
                  <a:schemeClr val="bg1"/>
                </a:solidFill>
                <a:latin typeface="Montserrat Medium" pitchFamily="2" charset="77"/>
              </a:rPr>
              <a:t>PLANIFICACIÓN ALIMENTARIA NUTRICIONAL</a:t>
            </a:r>
          </a:p>
          <a:p>
            <a:pPr algn="ctr"/>
            <a:r>
              <a:rPr lang="es-BO" sz="3200" b="1" dirty="0">
                <a:solidFill>
                  <a:schemeClr val="bg1"/>
                </a:solidFill>
                <a:latin typeface="Montserrat ExtraBold" pitchFamily="2" charset="77"/>
              </a:rPr>
              <a:t>ENCUENTROS NACIONALES DE FRUTOS AMAZÓNICOS Y CEREALES ANDINOS</a:t>
            </a:r>
          </a:p>
        </p:txBody>
      </p:sp>
      <p:pic>
        <p:nvPicPr>
          <p:cNvPr id="17" name="Imagen 16">
            <a:extLst>
              <a:ext uri="{FF2B5EF4-FFF2-40B4-BE49-F238E27FC236}">
                <a16:creationId xmlns:a16="http://schemas.microsoft.com/office/drawing/2014/main" id="{083F9AAD-9343-F640-825A-B74193B06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1610" y="1710542"/>
            <a:ext cx="3284509" cy="2463382"/>
          </a:xfrm>
          <a:prstGeom prst="rect">
            <a:avLst/>
          </a:prstGeom>
        </p:spPr>
      </p:pic>
    </p:spTree>
    <p:extLst>
      <p:ext uri="{BB962C8B-B14F-4D97-AF65-F5344CB8AC3E}">
        <p14:creationId xmlns:p14="http://schemas.microsoft.com/office/powerpoint/2010/main" val="263298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DC5B277-BB55-6D4B-83E9-314E1ECE117C}"/>
              </a:ext>
            </a:extLst>
          </p:cNvPr>
          <p:cNvSpPr/>
          <p:nvPr/>
        </p:nvSpPr>
        <p:spPr>
          <a:xfrm>
            <a:off x="-1" y="0"/>
            <a:ext cx="1219200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5" name="Imagen 4">
            <a:extLst>
              <a:ext uri="{FF2B5EF4-FFF2-40B4-BE49-F238E27FC236}">
                <a16:creationId xmlns:a16="http://schemas.microsoft.com/office/drawing/2014/main" id="{394C9368-818F-2E45-8B72-954B4596AF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6" t="5855" b="14326"/>
          <a:stretch/>
        </p:blipFill>
        <p:spPr>
          <a:xfrm flipH="1">
            <a:off x="-1" y="3402333"/>
            <a:ext cx="4617665" cy="2863996"/>
          </a:xfrm>
          <a:prstGeom prst="rect">
            <a:avLst/>
          </a:prstGeom>
        </p:spPr>
      </p:pic>
      <p:sp>
        <p:nvSpPr>
          <p:cNvPr id="7" name="Cheurón 6">
            <a:extLst>
              <a:ext uri="{FF2B5EF4-FFF2-40B4-BE49-F238E27FC236}">
                <a16:creationId xmlns:a16="http://schemas.microsoft.com/office/drawing/2014/main" id="{1CF98C3B-BCBC-1B40-9D9C-85B3268F22A5}"/>
              </a:ext>
            </a:extLst>
          </p:cNvPr>
          <p:cNvSpPr/>
          <p:nvPr/>
        </p:nvSpPr>
        <p:spPr>
          <a:xfrm>
            <a:off x="7329978" y="1335787"/>
            <a:ext cx="251111" cy="30235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8" name="Rectángulo 7">
            <a:extLst>
              <a:ext uri="{FF2B5EF4-FFF2-40B4-BE49-F238E27FC236}">
                <a16:creationId xmlns:a16="http://schemas.microsoft.com/office/drawing/2014/main" id="{01823D80-497F-E14A-9610-CA5617B0633A}"/>
              </a:ext>
            </a:extLst>
          </p:cNvPr>
          <p:cNvSpPr/>
          <p:nvPr/>
        </p:nvSpPr>
        <p:spPr>
          <a:xfrm>
            <a:off x="7621300" y="1275134"/>
            <a:ext cx="4555343" cy="2585323"/>
          </a:xfrm>
          <a:prstGeom prst="rect">
            <a:avLst/>
          </a:prstGeom>
        </p:spPr>
        <p:txBody>
          <a:bodyPr wrap="square">
            <a:spAutoFit/>
          </a:bodyPr>
          <a:lstStyle/>
          <a:p>
            <a:r>
              <a:rPr lang="es-BO" b="1" dirty="0">
                <a:solidFill>
                  <a:schemeClr val="bg1"/>
                </a:solidFill>
                <a:latin typeface="Montserrat" pitchFamily="2" charset="77"/>
              </a:rPr>
              <a:t>EJES:</a:t>
            </a:r>
          </a:p>
          <a:p>
            <a:pPr marL="285750" indent="-285750">
              <a:buFont typeface="Arial" panose="020B0604020202020204" pitchFamily="34" charset="0"/>
              <a:buChar char="•"/>
            </a:pPr>
            <a:r>
              <a:rPr lang="es-BO" b="1" dirty="0">
                <a:solidFill>
                  <a:schemeClr val="bg1"/>
                </a:solidFill>
                <a:latin typeface="Montserrat" pitchFamily="2" charset="77"/>
              </a:rPr>
              <a:t>Educación y manejo eficiente de la tecnología. </a:t>
            </a:r>
          </a:p>
          <a:p>
            <a:pPr marL="285750" indent="-285750">
              <a:buFont typeface="Arial" panose="020B0604020202020204" pitchFamily="34" charset="0"/>
              <a:buChar char="•"/>
            </a:pPr>
            <a:r>
              <a:rPr lang="es-BO" b="1" dirty="0">
                <a:solidFill>
                  <a:schemeClr val="bg1"/>
                </a:solidFill>
                <a:latin typeface="Montserrat" pitchFamily="2" charset="77"/>
              </a:rPr>
              <a:t>Seguridad alimentaria y nutrición. </a:t>
            </a:r>
          </a:p>
          <a:p>
            <a:pPr marL="285750" indent="-285750">
              <a:buFont typeface="Arial" panose="020B0604020202020204" pitchFamily="34" charset="0"/>
              <a:buChar char="•"/>
            </a:pPr>
            <a:r>
              <a:rPr lang="es-BO" b="1" dirty="0">
                <a:solidFill>
                  <a:schemeClr val="bg1"/>
                </a:solidFill>
                <a:latin typeface="Montserrat" pitchFamily="2" charset="77"/>
              </a:rPr>
              <a:t>Desarrollo de estrategias que permitan generar un huerto autosustentable. </a:t>
            </a:r>
          </a:p>
          <a:p>
            <a:pPr marL="285750" indent="-285750">
              <a:buFont typeface="Arial" panose="020B0604020202020204" pitchFamily="34" charset="0"/>
              <a:buChar char="•"/>
            </a:pPr>
            <a:r>
              <a:rPr lang="es-BO" b="1" dirty="0">
                <a:solidFill>
                  <a:schemeClr val="bg1"/>
                </a:solidFill>
                <a:latin typeface="Montserrat" pitchFamily="2" charset="77"/>
              </a:rPr>
              <a:t>Uso eficiente de recursos y maximización de uso de espacios. </a:t>
            </a:r>
          </a:p>
          <a:p>
            <a:pPr marL="285750" indent="-285750">
              <a:buFont typeface="Arial" panose="020B0604020202020204" pitchFamily="34" charset="0"/>
              <a:buChar char="•"/>
            </a:pPr>
            <a:r>
              <a:rPr lang="es-BO" b="1" dirty="0">
                <a:solidFill>
                  <a:schemeClr val="bg1"/>
                </a:solidFill>
                <a:latin typeface="Montserrat" pitchFamily="2" charset="77"/>
              </a:rPr>
              <a:t>Reducción de emisiones de carbono. </a:t>
            </a:r>
            <a:endParaRPr lang="es-BO" b="1" dirty="0">
              <a:solidFill>
                <a:schemeClr val="bg1"/>
              </a:solidFill>
              <a:effectLst/>
              <a:latin typeface="Montserrat" pitchFamily="2" charset="77"/>
            </a:endParaRPr>
          </a:p>
        </p:txBody>
      </p:sp>
      <p:pic>
        <p:nvPicPr>
          <p:cNvPr id="10" name="Imagen 9">
            <a:extLst>
              <a:ext uri="{FF2B5EF4-FFF2-40B4-BE49-F238E27FC236}">
                <a16:creationId xmlns:a16="http://schemas.microsoft.com/office/drawing/2014/main" id="{7FC3B203-A6D5-7349-9842-75708C04F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430"/>
            <a:ext cx="7093323" cy="3191996"/>
          </a:xfrm>
          <a:prstGeom prst="rect">
            <a:avLst/>
          </a:prstGeom>
        </p:spPr>
      </p:pic>
      <p:pic>
        <p:nvPicPr>
          <p:cNvPr id="14" name="Imagen 13">
            <a:extLst>
              <a:ext uri="{FF2B5EF4-FFF2-40B4-BE49-F238E27FC236}">
                <a16:creationId xmlns:a16="http://schemas.microsoft.com/office/drawing/2014/main" id="{7E1E1556-B1BB-0549-A639-E935C54A01DE}"/>
              </a:ext>
            </a:extLst>
          </p:cNvPr>
          <p:cNvPicPr>
            <a:picLocks noChangeAspect="1"/>
          </p:cNvPicPr>
          <p:nvPr/>
        </p:nvPicPr>
        <p:blipFill rotWithShape="1">
          <a:blip r:embed="rId4">
            <a:extLst>
              <a:ext uri="{28A0092B-C50C-407E-A947-70E740481C1C}">
                <a14:useLocalDpi xmlns:a14="http://schemas.microsoft.com/office/drawing/2010/main" val="0"/>
              </a:ext>
            </a:extLst>
          </a:blip>
          <a:srcRect l="27244" r="28611"/>
          <a:stretch/>
        </p:blipFill>
        <p:spPr>
          <a:xfrm>
            <a:off x="4493588" y="3611426"/>
            <a:ext cx="2604477" cy="2654903"/>
          </a:xfrm>
          <a:prstGeom prst="rect">
            <a:avLst/>
          </a:prstGeom>
        </p:spPr>
      </p:pic>
      <p:sp>
        <p:nvSpPr>
          <p:cNvPr id="16" name="Rectángulo 15">
            <a:extLst>
              <a:ext uri="{FF2B5EF4-FFF2-40B4-BE49-F238E27FC236}">
                <a16:creationId xmlns:a16="http://schemas.microsoft.com/office/drawing/2014/main" id="{6CE2772B-E778-B845-8E33-59D4B0E3C2BB}"/>
              </a:ext>
            </a:extLst>
          </p:cNvPr>
          <p:cNvSpPr/>
          <p:nvPr/>
        </p:nvSpPr>
        <p:spPr>
          <a:xfrm>
            <a:off x="7093324" y="167612"/>
            <a:ext cx="4874092" cy="984885"/>
          </a:xfrm>
          <a:prstGeom prst="rect">
            <a:avLst/>
          </a:prstGeom>
          <a:noFill/>
        </p:spPr>
        <p:txBody>
          <a:bodyPr wrap="square">
            <a:spAutoFit/>
          </a:bodyPr>
          <a:lstStyle/>
          <a:p>
            <a:pPr algn="ctr"/>
            <a:r>
              <a:rPr lang="es-BO" dirty="0">
                <a:solidFill>
                  <a:schemeClr val="bg1"/>
                </a:solidFill>
                <a:latin typeface="Montserrat Medium" pitchFamily="2" charset="77"/>
              </a:rPr>
              <a:t>HUERTOS PEDAGÓGICOS  ESCOLARES</a:t>
            </a:r>
          </a:p>
          <a:p>
            <a:pPr algn="ctr"/>
            <a:r>
              <a:rPr lang="es-BO" sz="4000" b="1" dirty="0">
                <a:solidFill>
                  <a:schemeClr val="bg1"/>
                </a:solidFill>
                <a:latin typeface="Montserrat ExtraBold" pitchFamily="2" charset="77"/>
              </a:rPr>
              <a:t>HUERTOS SMART</a:t>
            </a:r>
          </a:p>
        </p:txBody>
      </p:sp>
      <p:sp>
        <p:nvSpPr>
          <p:cNvPr id="13" name="Cheurón 12">
            <a:extLst>
              <a:ext uri="{FF2B5EF4-FFF2-40B4-BE49-F238E27FC236}">
                <a16:creationId xmlns:a16="http://schemas.microsoft.com/office/drawing/2014/main" id="{371ACF69-3299-6C4C-A2BD-891F10468A49}"/>
              </a:ext>
            </a:extLst>
          </p:cNvPr>
          <p:cNvSpPr/>
          <p:nvPr/>
        </p:nvSpPr>
        <p:spPr>
          <a:xfrm>
            <a:off x="7257293" y="4059514"/>
            <a:ext cx="251111" cy="30235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20" name="Rectángulo 19">
            <a:extLst>
              <a:ext uri="{FF2B5EF4-FFF2-40B4-BE49-F238E27FC236}">
                <a16:creationId xmlns:a16="http://schemas.microsoft.com/office/drawing/2014/main" id="{D5F3B11B-BF2E-DB4B-A8EF-1BD6421B8862}"/>
              </a:ext>
            </a:extLst>
          </p:cNvPr>
          <p:cNvSpPr/>
          <p:nvPr/>
        </p:nvSpPr>
        <p:spPr>
          <a:xfrm>
            <a:off x="7572530" y="3983094"/>
            <a:ext cx="4555343" cy="2554545"/>
          </a:xfrm>
          <a:prstGeom prst="rect">
            <a:avLst/>
          </a:prstGeom>
        </p:spPr>
        <p:txBody>
          <a:bodyPr wrap="square">
            <a:spAutoFit/>
          </a:bodyPr>
          <a:lstStyle/>
          <a:p>
            <a:r>
              <a:rPr lang="es-BO" sz="2000" b="1" dirty="0">
                <a:solidFill>
                  <a:schemeClr val="bg1"/>
                </a:solidFill>
                <a:latin typeface="Montserrat" pitchFamily="2" charset="77"/>
              </a:rPr>
              <a:t>UNIDADES EDUCATIVAS SMART:</a:t>
            </a:r>
          </a:p>
          <a:p>
            <a:pPr marL="285750" indent="-285750">
              <a:buFont typeface="Arial" panose="020B0604020202020204" pitchFamily="34" charset="0"/>
              <a:buChar char="•"/>
            </a:pPr>
            <a:r>
              <a:rPr lang="es-BO" sz="2000" b="1" dirty="0">
                <a:solidFill>
                  <a:schemeClr val="bg1"/>
                </a:solidFill>
                <a:latin typeface="Montserrat" pitchFamily="2" charset="77"/>
              </a:rPr>
              <a:t>Felipe Segundo Guzmán/ Max Valdivia</a:t>
            </a:r>
          </a:p>
          <a:p>
            <a:pPr marL="285750" indent="-285750">
              <a:buFont typeface="Arial" panose="020B0604020202020204" pitchFamily="34" charset="0"/>
              <a:buChar char="•"/>
            </a:pPr>
            <a:r>
              <a:rPr lang="es-BO" sz="2000" b="1" dirty="0">
                <a:solidFill>
                  <a:schemeClr val="bg1"/>
                </a:solidFill>
                <a:latin typeface="Montserrat" pitchFamily="2" charset="77"/>
              </a:rPr>
              <a:t>Hugo Dávila "A" Y "B" </a:t>
            </a:r>
          </a:p>
          <a:p>
            <a:pPr marL="285750" indent="-285750">
              <a:buFont typeface="Arial" panose="020B0604020202020204" pitchFamily="34" charset="0"/>
              <a:buChar char="•"/>
            </a:pPr>
            <a:r>
              <a:rPr lang="es-BO" sz="2000" b="1" dirty="0">
                <a:solidFill>
                  <a:schemeClr val="bg1"/>
                </a:solidFill>
                <a:latin typeface="Montserrat" pitchFamily="2" charset="77"/>
              </a:rPr>
              <a:t>Artemio Camargo</a:t>
            </a:r>
          </a:p>
          <a:p>
            <a:pPr marL="285750" indent="-285750">
              <a:buFont typeface="Arial" panose="020B0604020202020204" pitchFamily="34" charset="0"/>
              <a:buChar char="•"/>
            </a:pPr>
            <a:r>
              <a:rPr lang="es-BO" sz="2000" b="1" dirty="0">
                <a:solidFill>
                  <a:schemeClr val="bg1"/>
                </a:solidFill>
                <a:latin typeface="Montserrat" pitchFamily="2" charset="77"/>
              </a:rPr>
              <a:t>Ferroviario</a:t>
            </a:r>
          </a:p>
          <a:p>
            <a:pPr marL="285750" indent="-285750">
              <a:buFont typeface="Arial" panose="020B0604020202020204" pitchFamily="34" charset="0"/>
              <a:buChar char="•"/>
            </a:pPr>
            <a:r>
              <a:rPr lang="es-BO" sz="2000" b="1" dirty="0">
                <a:solidFill>
                  <a:schemeClr val="bg1"/>
                </a:solidFill>
                <a:latin typeface="Montserrat" pitchFamily="2" charset="77"/>
              </a:rPr>
              <a:t>Juan Lechin Oquendo</a:t>
            </a:r>
          </a:p>
          <a:p>
            <a:pPr marL="285750" indent="-285750">
              <a:buFont typeface="Arial" panose="020B0604020202020204" pitchFamily="34" charset="0"/>
              <a:buChar char="•"/>
            </a:pPr>
            <a:r>
              <a:rPr lang="es-BO" sz="2000" b="1" dirty="0">
                <a:solidFill>
                  <a:schemeClr val="bg1"/>
                </a:solidFill>
                <a:latin typeface="Montserrat" pitchFamily="2" charset="77"/>
              </a:rPr>
              <a:t>Gral. José De San Martin "A”</a:t>
            </a:r>
          </a:p>
          <a:p>
            <a:pPr marL="285750" indent="-285750">
              <a:buFont typeface="Arial" panose="020B0604020202020204" pitchFamily="34" charset="0"/>
              <a:buChar char="•"/>
            </a:pPr>
            <a:r>
              <a:rPr lang="es-BO" sz="2000" b="1" dirty="0">
                <a:solidFill>
                  <a:schemeClr val="bg1"/>
                </a:solidFill>
                <a:latin typeface="Montserrat" pitchFamily="2" charset="77"/>
              </a:rPr>
              <a:t>Victor Paz Estenssoro</a:t>
            </a:r>
          </a:p>
        </p:txBody>
      </p:sp>
    </p:spTree>
    <p:extLst>
      <p:ext uri="{BB962C8B-B14F-4D97-AF65-F5344CB8AC3E}">
        <p14:creationId xmlns:p14="http://schemas.microsoft.com/office/powerpoint/2010/main" val="1507905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EE6DE79-05DA-0947-A860-F85EC447ADDD}"/>
              </a:ext>
            </a:extLst>
          </p:cNvPr>
          <p:cNvSpPr/>
          <p:nvPr/>
        </p:nvSpPr>
        <p:spPr>
          <a:xfrm>
            <a:off x="0" y="0"/>
            <a:ext cx="12192000" cy="6878462"/>
          </a:xfrm>
          <a:prstGeom prst="rect">
            <a:avLst/>
          </a:prstGeom>
          <a:solidFill>
            <a:srgbClr val="521B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5" name="Imagen 4">
            <a:extLst>
              <a:ext uri="{FF2B5EF4-FFF2-40B4-BE49-F238E27FC236}">
                <a16:creationId xmlns:a16="http://schemas.microsoft.com/office/drawing/2014/main" id="{0AA26D31-22CA-434B-9317-44A976243EF4}"/>
              </a:ext>
            </a:extLst>
          </p:cNvPr>
          <p:cNvPicPr>
            <a:picLocks noChangeAspect="1"/>
          </p:cNvPicPr>
          <p:nvPr/>
        </p:nvPicPr>
        <p:blipFill rotWithShape="1">
          <a:blip r:embed="rId2">
            <a:extLst>
              <a:ext uri="{28A0092B-C50C-407E-A947-70E740481C1C}">
                <a14:useLocalDpi xmlns:a14="http://schemas.microsoft.com/office/drawing/2010/main" val="0"/>
              </a:ext>
            </a:extLst>
          </a:blip>
          <a:srcRect t="19727"/>
          <a:stretch/>
        </p:blipFill>
        <p:spPr>
          <a:xfrm>
            <a:off x="-6724" y="1765951"/>
            <a:ext cx="8055902" cy="4247745"/>
          </a:xfrm>
          <a:prstGeom prst="rect">
            <a:avLst/>
          </a:prstGeom>
        </p:spPr>
      </p:pic>
      <p:sp>
        <p:nvSpPr>
          <p:cNvPr id="9" name="Rectángulo 8">
            <a:extLst>
              <a:ext uri="{FF2B5EF4-FFF2-40B4-BE49-F238E27FC236}">
                <a16:creationId xmlns:a16="http://schemas.microsoft.com/office/drawing/2014/main" id="{3C13A53D-7ABC-5D4C-8268-4BBBF39C9946}"/>
              </a:ext>
            </a:extLst>
          </p:cNvPr>
          <p:cNvSpPr/>
          <p:nvPr/>
        </p:nvSpPr>
        <p:spPr>
          <a:xfrm>
            <a:off x="1673721" y="320206"/>
            <a:ext cx="9091961" cy="984885"/>
          </a:xfrm>
          <a:prstGeom prst="rect">
            <a:avLst/>
          </a:prstGeom>
        </p:spPr>
        <p:txBody>
          <a:bodyPr wrap="square">
            <a:spAutoFit/>
          </a:bodyPr>
          <a:lstStyle/>
          <a:p>
            <a:pPr algn="ctr"/>
            <a:r>
              <a:rPr lang="es-BO" dirty="0">
                <a:solidFill>
                  <a:schemeClr val="bg1"/>
                </a:solidFill>
                <a:latin typeface="Montserrat Medium" pitchFamily="2" charset="77"/>
              </a:rPr>
              <a:t>RECREO SALUDABLE Y COMISIONES DE NUTRICIÓN Y SALUD</a:t>
            </a:r>
          </a:p>
          <a:p>
            <a:pPr algn="ctr"/>
            <a:r>
              <a:rPr lang="es-BO" sz="4000" b="1" dirty="0">
                <a:solidFill>
                  <a:schemeClr val="bg1"/>
                </a:solidFill>
                <a:latin typeface="Montserrat ExtraBold" pitchFamily="2" charset="77"/>
              </a:rPr>
              <a:t>LEY MUNICIPAL DE RECREO SALUDABLE</a:t>
            </a:r>
          </a:p>
        </p:txBody>
      </p:sp>
      <p:sp>
        <p:nvSpPr>
          <p:cNvPr id="10" name="Rectángulo 9">
            <a:extLst>
              <a:ext uri="{FF2B5EF4-FFF2-40B4-BE49-F238E27FC236}">
                <a16:creationId xmlns:a16="http://schemas.microsoft.com/office/drawing/2014/main" id="{26CA6CA0-9F50-654F-919F-DE72877B8776}"/>
              </a:ext>
            </a:extLst>
          </p:cNvPr>
          <p:cNvSpPr/>
          <p:nvPr/>
        </p:nvSpPr>
        <p:spPr>
          <a:xfrm>
            <a:off x="8237552" y="1924977"/>
            <a:ext cx="3518056" cy="3693319"/>
          </a:xfrm>
          <a:prstGeom prst="rect">
            <a:avLst/>
          </a:prstGeom>
        </p:spPr>
        <p:txBody>
          <a:bodyPr wrap="square">
            <a:spAutoFit/>
          </a:bodyPr>
          <a:lstStyle/>
          <a:p>
            <a:r>
              <a:rPr lang="es-BO" b="1" dirty="0">
                <a:solidFill>
                  <a:schemeClr val="bg1"/>
                </a:solidFill>
                <a:latin typeface="Montserrat" pitchFamily="2" charset="77"/>
              </a:rPr>
              <a:t>REMITIDO AL CONCEJO MUNICIPAL PARA SU PROMULGACIÓN:</a:t>
            </a:r>
          </a:p>
          <a:p>
            <a:endParaRPr lang="es-BO" b="1" dirty="0">
              <a:solidFill>
                <a:schemeClr val="bg1"/>
              </a:solidFill>
              <a:latin typeface="Montserrat" pitchFamily="2" charset="77"/>
            </a:endParaRPr>
          </a:p>
          <a:p>
            <a:pPr marL="285750" indent="-285750">
              <a:buFont typeface="Arial" panose="020B0604020202020204" pitchFamily="34" charset="0"/>
              <a:buChar char="•"/>
            </a:pPr>
            <a:r>
              <a:rPr lang="es-BO" b="1" dirty="0">
                <a:solidFill>
                  <a:schemeClr val="bg1"/>
                </a:solidFill>
                <a:latin typeface="Montserrat" pitchFamily="2" charset="77"/>
              </a:rPr>
              <a:t>Nº de Hoja de Ruta: 42</a:t>
            </a:r>
          </a:p>
          <a:p>
            <a:pPr marL="285750" indent="-285750">
              <a:buFont typeface="Arial" panose="020B0604020202020204" pitchFamily="34" charset="0"/>
              <a:buChar char="•"/>
            </a:pPr>
            <a:r>
              <a:rPr lang="es-BO" b="1" dirty="0">
                <a:solidFill>
                  <a:schemeClr val="bg1"/>
                </a:solidFill>
                <a:latin typeface="Montserrat" pitchFamily="2" charset="77"/>
              </a:rPr>
              <a:t>Informe CITE: SMEDS.DE.UNACE Nº231/2024</a:t>
            </a:r>
          </a:p>
          <a:p>
            <a:pPr marL="285750" indent="-285750">
              <a:buFont typeface="Arial" panose="020B0604020202020204" pitchFamily="34" charset="0"/>
              <a:buChar char="•"/>
            </a:pPr>
            <a:r>
              <a:rPr lang="es-BO" b="1" dirty="0">
                <a:solidFill>
                  <a:schemeClr val="bg1"/>
                </a:solidFill>
                <a:latin typeface="Montserrat" pitchFamily="2" charset="77"/>
              </a:rPr>
              <a:t>El trámite se encuentra con el Lic. Juan Carlos Machicado Castillo - Coordinador de la Comisión de Desarrollo Humano del Concejo Municipal, desde fecha 13 de octubre de 2025.</a:t>
            </a:r>
          </a:p>
        </p:txBody>
      </p:sp>
    </p:spTree>
    <p:extLst>
      <p:ext uri="{BB962C8B-B14F-4D97-AF65-F5344CB8AC3E}">
        <p14:creationId xmlns:p14="http://schemas.microsoft.com/office/powerpoint/2010/main" val="2877064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CCECBF1-6997-1642-8B49-0BA49B62C37C}"/>
              </a:ext>
            </a:extLst>
          </p:cNvPr>
          <p:cNvSpPr/>
          <p:nvPr/>
        </p:nvSpPr>
        <p:spPr>
          <a:xfrm>
            <a:off x="0" y="0"/>
            <a:ext cx="12192000" cy="6858000"/>
          </a:xfrm>
          <a:prstGeom prst="rect">
            <a:avLst/>
          </a:prstGeom>
          <a:solidFill>
            <a:srgbClr val="009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8" name="Imagen 17">
            <a:extLst>
              <a:ext uri="{FF2B5EF4-FFF2-40B4-BE49-F238E27FC236}">
                <a16:creationId xmlns:a16="http://schemas.microsoft.com/office/drawing/2014/main" id="{58B0C4AB-15E2-CE42-AEB2-0CB2A68B80BB}"/>
              </a:ext>
            </a:extLst>
          </p:cNvPr>
          <p:cNvPicPr>
            <a:picLocks noChangeAspect="1"/>
          </p:cNvPicPr>
          <p:nvPr/>
        </p:nvPicPr>
        <p:blipFill>
          <a:blip r:embed="rId2"/>
          <a:stretch>
            <a:fillRect/>
          </a:stretch>
        </p:blipFill>
        <p:spPr>
          <a:xfrm>
            <a:off x="692106" y="-12093"/>
            <a:ext cx="1309734" cy="1309734"/>
          </a:xfrm>
          <a:prstGeom prst="rect">
            <a:avLst/>
          </a:prstGeom>
        </p:spPr>
      </p:pic>
      <p:pic>
        <p:nvPicPr>
          <p:cNvPr id="10" name="Imagen 9">
            <a:extLst>
              <a:ext uri="{FF2B5EF4-FFF2-40B4-BE49-F238E27FC236}">
                <a16:creationId xmlns:a16="http://schemas.microsoft.com/office/drawing/2014/main" id="{76E4F96E-D00A-BB45-B444-870EF2AA2245}"/>
              </a:ext>
            </a:extLst>
          </p:cNvPr>
          <p:cNvPicPr>
            <a:picLocks noChangeAspect="1"/>
          </p:cNvPicPr>
          <p:nvPr/>
        </p:nvPicPr>
        <p:blipFill rotWithShape="1">
          <a:blip r:embed="rId3">
            <a:extLst>
              <a:ext uri="{28A0092B-C50C-407E-A947-70E740481C1C}">
                <a14:useLocalDpi xmlns:a14="http://schemas.microsoft.com/office/drawing/2010/main" val="0"/>
              </a:ext>
            </a:extLst>
          </a:blip>
          <a:srcRect l="21088" t="30417" r="24169" b="7917"/>
          <a:stretch/>
        </p:blipFill>
        <p:spPr>
          <a:xfrm>
            <a:off x="0" y="1478996"/>
            <a:ext cx="7927262" cy="4018428"/>
          </a:xfrm>
          <a:prstGeom prst="rect">
            <a:avLst/>
          </a:prstGeom>
        </p:spPr>
      </p:pic>
      <p:pic>
        <p:nvPicPr>
          <p:cNvPr id="16" name="Imagen 15">
            <a:extLst>
              <a:ext uri="{FF2B5EF4-FFF2-40B4-BE49-F238E27FC236}">
                <a16:creationId xmlns:a16="http://schemas.microsoft.com/office/drawing/2014/main" id="{41C48BC3-CF5C-AC47-9338-D380B28C4DEC}"/>
              </a:ext>
            </a:extLst>
          </p:cNvPr>
          <p:cNvPicPr>
            <a:picLocks noChangeAspect="1"/>
          </p:cNvPicPr>
          <p:nvPr/>
        </p:nvPicPr>
        <p:blipFill rotWithShape="1">
          <a:blip r:embed="rId4">
            <a:extLst>
              <a:ext uri="{28A0092B-C50C-407E-A947-70E740481C1C}">
                <a14:useLocalDpi xmlns:a14="http://schemas.microsoft.com/office/drawing/2010/main" val="0"/>
              </a:ext>
            </a:extLst>
          </a:blip>
          <a:srcRect t="17543" b="20234"/>
          <a:stretch/>
        </p:blipFill>
        <p:spPr>
          <a:xfrm>
            <a:off x="8287388" y="1478996"/>
            <a:ext cx="2906185" cy="4018428"/>
          </a:xfrm>
          <a:prstGeom prst="rect">
            <a:avLst/>
          </a:prstGeom>
        </p:spPr>
      </p:pic>
      <p:sp>
        <p:nvSpPr>
          <p:cNvPr id="17" name="Rectángulo 16">
            <a:extLst>
              <a:ext uri="{FF2B5EF4-FFF2-40B4-BE49-F238E27FC236}">
                <a16:creationId xmlns:a16="http://schemas.microsoft.com/office/drawing/2014/main" id="{D36A4870-C0BB-D441-A378-64EF7F363312}"/>
              </a:ext>
            </a:extLst>
          </p:cNvPr>
          <p:cNvSpPr/>
          <p:nvPr/>
        </p:nvSpPr>
        <p:spPr>
          <a:xfrm>
            <a:off x="3043357" y="181355"/>
            <a:ext cx="7275180" cy="1200329"/>
          </a:xfrm>
          <a:prstGeom prst="rect">
            <a:avLst/>
          </a:prstGeom>
        </p:spPr>
        <p:txBody>
          <a:bodyPr wrap="square">
            <a:spAutoFit/>
          </a:bodyPr>
          <a:lstStyle/>
          <a:p>
            <a:pPr algn="ctr"/>
            <a:r>
              <a:rPr lang="es-BO" sz="2400" dirty="0">
                <a:solidFill>
                  <a:schemeClr val="bg1"/>
                </a:solidFill>
                <a:latin typeface="Montserrat Medium" pitchFamily="2" charset="77"/>
              </a:rPr>
              <a:t>EDUCACIÓN ALIMENTARIA NUTRICIONAL</a:t>
            </a:r>
          </a:p>
          <a:p>
            <a:pPr algn="ctr"/>
            <a:r>
              <a:rPr lang="es-BO" sz="4800" b="1" dirty="0">
                <a:solidFill>
                  <a:schemeClr val="bg1"/>
                </a:solidFill>
                <a:latin typeface="Montserrat ExtraBold" pitchFamily="2" charset="77"/>
              </a:rPr>
              <a:t>ECO KIOSKOS SALUDABLES</a:t>
            </a:r>
          </a:p>
        </p:txBody>
      </p:sp>
      <p:sp>
        <p:nvSpPr>
          <p:cNvPr id="19" name="Rectángulo 18">
            <a:extLst>
              <a:ext uri="{FF2B5EF4-FFF2-40B4-BE49-F238E27FC236}">
                <a16:creationId xmlns:a16="http://schemas.microsoft.com/office/drawing/2014/main" id="{2DB4D30C-EA94-F349-8D23-D2430D639C6B}"/>
              </a:ext>
            </a:extLst>
          </p:cNvPr>
          <p:cNvSpPr/>
          <p:nvPr/>
        </p:nvSpPr>
        <p:spPr>
          <a:xfrm>
            <a:off x="944286" y="5768751"/>
            <a:ext cx="10597773" cy="707886"/>
          </a:xfrm>
          <a:prstGeom prst="rect">
            <a:avLst/>
          </a:prstGeom>
        </p:spPr>
        <p:txBody>
          <a:bodyPr wrap="none">
            <a:spAutoFit/>
          </a:bodyPr>
          <a:lstStyle/>
          <a:p>
            <a:pPr algn="ctr"/>
            <a:r>
              <a:rPr lang="es-BO" sz="2000" b="1" dirty="0">
                <a:solidFill>
                  <a:schemeClr val="bg1"/>
                </a:solidFill>
                <a:latin typeface="Montserrat" pitchFamily="2" charset="77"/>
              </a:rPr>
              <a:t>CAPACITACIÓN A PORTEROS QUE EXPENDEN ALIMENTOS DENTRO DE LAS UNIDADES EDUCATIVAS </a:t>
            </a:r>
          </a:p>
          <a:p>
            <a:pPr algn="ctr"/>
            <a:r>
              <a:rPr lang="es-BO" sz="2000" b="1" dirty="0">
                <a:solidFill>
                  <a:schemeClr val="bg1"/>
                </a:solidFill>
                <a:latin typeface="Montserrat" pitchFamily="2" charset="77"/>
              </a:rPr>
              <a:t>CON ESPECIALISTAS GASTRONOMICOS Y NUTRICIONISTAS</a:t>
            </a:r>
            <a:r>
              <a:rPr lang="es-BO" sz="2000" dirty="0">
                <a:solidFill>
                  <a:schemeClr val="bg1"/>
                </a:solidFill>
                <a:latin typeface="Montserrat Light" pitchFamily="2" charset="77"/>
              </a:rPr>
              <a:t> </a:t>
            </a:r>
            <a:endParaRPr lang="es-BO" sz="2000" dirty="0">
              <a:solidFill>
                <a:schemeClr val="bg1"/>
              </a:solidFill>
              <a:effectLst/>
              <a:latin typeface="Montserrat Light" pitchFamily="2" charset="77"/>
            </a:endParaRPr>
          </a:p>
        </p:txBody>
      </p:sp>
    </p:spTree>
    <p:extLst>
      <p:ext uri="{BB962C8B-B14F-4D97-AF65-F5344CB8AC3E}">
        <p14:creationId xmlns:p14="http://schemas.microsoft.com/office/powerpoint/2010/main" val="970964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D5B5914-9A57-0A42-B477-CCE4F0DD9463}"/>
              </a:ext>
            </a:extLst>
          </p:cNvPr>
          <p:cNvSpPr/>
          <p:nvPr/>
        </p:nvSpPr>
        <p:spPr>
          <a:xfrm>
            <a:off x="0" y="0"/>
            <a:ext cx="12192000" cy="6858000"/>
          </a:xfrm>
          <a:prstGeom prst="rect">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 name="Rectángulo 1">
            <a:extLst>
              <a:ext uri="{FF2B5EF4-FFF2-40B4-BE49-F238E27FC236}">
                <a16:creationId xmlns:a16="http://schemas.microsoft.com/office/drawing/2014/main" id="{883D403F-8F03-B54C-97D5-86D640B9B447}"/>
              </a:ext>
            </a:extLst>
          </p:cNvPr>
          <p:cNvSpPr/>
          <p:nvPr/>
        </p:nvSpPr>
        <p:spPr>
          <a:xfrm>
            <a:off x="1715880" y="225022"/>
            <a:ext cx="8335309" cy="1200329"/>
          </a:xfrm>
          <a:prstGeom prst="rect">
            <a:avLst/>
          </a:prstGeom>
        </p:spPr>
        <p:txBody>
          <a:bodyPr wrap="square">
            <a:spAutoFit/>
          </a:bodyPr>
          <a:lstStyle/>
          <a:p>
            <a:pPr algn="ctr"/>
            <a:r>
              <a:rPr lang="es-BO" sz="3600" b="1" dirty="0">
                <a:solidFill>
                  <a:schemeClr val="bg1"/>
                </a:solidFill>
                <a:latin typeface="Montserrat" pitchFamily="2" charset="77"/>
              </a:rPr>
              <a:t>APROVECHAMIENTO DE RESIDUOS SÓLIDOS POST- CONSUMO</a:t>
            </a:r>
            <a:endParaRPr lang="es-BO" sz="3600" dirty="0">
              <a:solidFill>
                <a:schemeClr val="bg1"/>
              </a:solidFill>
              <a:effectLst/>
              <a:latin typeface="Montserrat" pitchFamily="2" charset="77"/>
            </a:endParaRPr>
          </a:p>
        </p:txBody>
      </p:sp>
      <p:sp>
        <p:nvSpPr>
          <p:cNvPr id="3" name="Rectángulo 2">
            <a:extLst>
              <a:ext uri="{FF2B5EF4-FFF2-40B4-BE49-F238E27FC236}">
                <a16:creationId xmlns:a16="http://schemas.microsoft.com/office/drawing/2014/main" id="{E004B239-1D85-5846-8C20-EE44B5E1A170}"/>
              </a:ext>
            </a:extLst>
          </p:cNvPr>
          <p:cNvSpPr/>
          <p:nvPr/>
        </p:nvSpPr>
        <p:spPr>
          <a:xfrm>
            <a:off x="1575237" y="2062850"/>
            <a:ext cx="5956940" cy="1569660"/>
          </a:xfrm>
          <a:prstGeom prst="rect">
            <a:avLst/>
          </a:prstGeom>
        </p:spPr>
        <p:txBody>
          <a:bodyPr wrap="square">
            <a:spAutoFit/>
          </a:bodyPr>
          <a:lstStyle/>
          <a:p>
            <a:pPr algn="just"/>
            <a:r>
              <a:rPr lang="es-BO" sz="2400" dirty="0">
                <a:solidFill>
                  <a:schemeClr val="bg1"/>
                </a:solidFill>
                <a:latin typeface="Montserrat" pitchFamily="2" charset="77"/>
              </a:rPr>
              <a:t>Implementanción y ejecución de Planes de recojo </a:t>
            </a:r>
            <a:r>
              <a:rPr lang="es-BO" sz="2400" b="1" dirty="0">
                <a:solidFill>
                  <a:schemeClr val="bg1"/>
                </a:solidFill>
                <a:latin typeface="Montserrat" pitchFamily="2" charset="77"/>
              </a:rPr>
              <a:t>Residuos Sólidos diferenciados</a:t>
            </a:r>
            <a:r>
              <a:rPr lang="es-BO" sz="2400" dirty="0">
                <a:solidFill>
                  <a:schemeClr val="bg1"/>
                </a:solidFill>
                <a:latin typeface="Montserrat" pitchFamily="2" charset="77"/>
              </a:rPr>
              <a:t> generados en las Unidades Educativas Fiscales, de Convenio y Centros de Educación Especial.</a:t>
            </a:r>
            <a:endParaRPr lang="es-BO" sz="2400" dirty="0">
              <a:solidFill>
                <a:schemeClr val="bg1"/>
              </a:solidFill>
              <a:effectLst/>
              <a:latin typeface="Montserrat" pitchFamily="2" charset="77"/>
            </a:endParaRPr>
          </a:p>
        </p:txBody>
      </p:sp>
      <p:pic>
        <p:nvPicPr>
          <p:cNvPr id="11" name="Imagen 10">
            <a:extLst>
              <a:ext uri="{FF2B5EF4-FFF2-40B4-BE49-F238E27FC236}">
                <a16:creationId xmlns:a16="http://schemas.microsoft.com/office/drawing/2014/main" id="{4ACF56D4-BC67-5540-8579-2239028BA47B}"/>
              </a:ext>
            </a:extLst>
          </p:cNvPr>
          <p:cNvPicPr>
            <a:picLocks noChangeAspect="1"/>
          </p:cNvPicPr>
          <p:nvPr/>
        </p:nvPicPr>
        <p:blipFill>
          <a:blip r:embed="rId2"/>
          <a:stretch>
            <a:fillRect/>
          </a:stretch>
        </p:blipFill>
        <p:spPr>
          <a:xfrm>
            <a:off x="9161203" y="4173298"/>
            <a:ext cx="2536707" cy="2536707"/>
          </a:xfrm>
          <a:prstGeom prst="rect">
            <a:avLst/>
          </a:prstGeom>
        </p:spPr>
      </p:pic>
      <p:pic>
        <p:nvPicPr>
          <p:cNvPr id="12" name="Imagen 11">
            <a:extLst>
              <a:ext uri="{FF2B5EF4-FFF2-40B4-BE49-F238E27FC236}">
                <a16:creationId xmlns:a16="http://schemas.microsoft.com/office/drawing/2014/main" id="{06B3951B-2040-6245-B51B-CAB7E9269C91}"/>
              </a:ext>
            </a:extLst>
          </p:cNvPr>
          <p:cNvPicPr>
            <a:picLocks noChangeAspect="1"/>
          </p:cNvPicPr>
          <p:nvPr/>
        </p:nvPicPr>
        <p:blipFill>
          <a:blip r:embed="rId3"/>
          <a:stretch>
            <a:fillRect/>
          </a:stretch>
        </p:blipFill>
        <p:spPr>
          <a:xfrm>
            <a:off x="9107414" y="1425351"/>
            <a:ext cx="2536707" cy="2536707"/>
          </a:xfrm>
          <a:prstGeom prst="rect">
            <a:avLst/>
          </a:prstGeom>
        </p:spPr>
      </p:pic>
      <p:pic>
        <p:nvPicPr>
          <p:cNvPr id="6" name="Imagen 5">
            <a:extLst>
              <a:ext uri="{FF2B5EF4-FFF2-40B4-BE49-F238E27FC236}">
                <a16:creationId xmlns:a16="http://schemas.microsoft.com/office/drawing/2014/main" id="{6FF1B329-FE57-3D4C-AE2F-86085A48D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812" y="4173298"/>
            <a:ext cx="3195789" cy="2325158"/>
          </a:xfrm>
          <a:prstGeom prst="rect">
            <a:avLst/>
          </a:prstGeom>
        </p:spPr>
      </p:pic>
    </p:spTree>
    <p:extLst>
      <p:ext uri="{BB962C8B-B14F-4D97-AF65-F5344CB8AC3E}">
        <p14:creationId xmlns:p14="http://schemas.microsoft.com/office/powerpoint/2010/main" val="388129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888" y="248547"/>
            <a:ext cx="4601441" cy="622011"/>
          </a:xfrm>
        </p:spPr>
        <p:txBody>
          <a:bodyPr>
            <a:normAutofit/>
          </a:bodyPr>
          <a:lstStyle/>
          <a:p>
            <a:r>
              <a:rPr lang="es-ES" sz="3600" b="1" dirty="0">
                <a:solidFill>
                  <a:srgbClr val="03D2CA"/>
                </a:solidFill>
                <a:latin typeface="Arial" panose="020B0604020202020204" pitchFamily="34" charset="0"/>
                <a:ea typeface="+mn-ea"/>
                <a:cs typeface="Arial" panose="020B0604020202020204" pitchFamily="34" charset="0"/>
              </a:rPr>
              <a:t>Personal </a:t>
            </a:r>
            <a:endParaRPr lang="es-BO" sz="3600" b="1" dirty="0">
              <a:solidFill>
                <a:srgbClr val="03D2CA"/>
              </a:solidFill>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5C147F18-B20E-B347-A10C-8B846CA6DA6D}"/>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6" name="Triángulo rectángulo 5">
            <a:extLst>
              <a:ext uri="{FF2B5EF4-FFF2-40B4-BE49-F238E27FC236}">
                <a16:creationId xmlns:a16="http://schemas.microsoft.com/office/drawing/2014/main" id="{04387DB8-75E7-1344-8BCE-D5E90492F1A2}"/>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7" name="Imagen 6">
            <a:extLst>
              <a:ext uri="{FF2B5EF4-FFF2-40B4-BE49-F238E27FC236}">
                <a16:creationId xmlns:a16="http://schemas.microsoft.com/office/drawing/2014/main" id="{218A5113-9A99-DC4E-AEA0-89FF23214A42}"/>
              </a:ext>
            </a:extLst>
          </p:cNvPr>
          <p:cNvPicPr>
            <a:picLocks noChangeAspect="1"/>
          </p:cNvPicPr>
          <p:nvPr/>
        </p:nvPicPr>
        <p:blipFill>
          <a:blip r:embed="rId3"/>
          <a:stretch>
            <a:fillRect/>
          </a:stretch>
        </p:blipFill>
        <p:spPr>
          <a:xfrm>
            <a:off x="0" y="5750004"/>
            <a:ext cx="1561166" cy="1041901"/>
          </a:xfrm>
          <a:prstGeom prst="rect">
            <a:avLst/>
          </a:prstGeom>
        </p:spPr>
      </p:pic>
      <p:graphicFrame>
        <p:nvGraphicFramePr>
          <p:cNvPr id="9" name="Diagrama 8">
            <a:extLst>
              <a:ext uri="{FF2B5EF4-FFF2-40B4-BE49-F238E27FC236}">
                <a16:creationId xmlns:a16="http://schemas.microsoft.com/office/drawing/2014/main" id="{788ED859-00F2-4AEB-8431-80F963013753}"/>
              </a:ext>
            </a:extLst>
          </p:cNvPr>
          <p:cNvGraphicFramePr/>
          <p:nvPr>
            <p:extLst>
              <p:ext uri="{D42A27DB-BD31-4B8C-83A1-F6EECF244321}">
                <p14:modId xmlns:p14="http://schemas.microsoft.com/office/powerpoint/2010/main" val="2246058894"/>
              </p:ext>
            </p:extLst>
          </p:nvPr>
        </p:nvGraphicFramePr>
        <p:xfrm>
          <a:off x="172467" y="1116757"/>
          <a:ext cx="7651173" cy="4817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C0049C56-2C4B-4151-9A85-0D1EF1DFE320}"/>
              </a:ext>
            </a:extLst>
          </p:cNvPr>
          <p:cNvPicPr>
            <a:picLocks noChangeAspect="1"/>
          </p:cNvPicPr>
          <p:nvPr/>
        </p:nvPicPr>
        <p:blipFill>
          <a:blip r:embed="rId9"/>
          <a:stretch>
            <a:fillRect/>
          </a:stretch>
        </p:blipFill>
        <p:spPr>
          <a:xfrm>
            <a:off x="10589113" y="471974"/>
            <a:ext cx="1300318" cy="1300318"/>
          </a:xfrm>
          <a:prstGeom prst="rect">
            <a:avLst/>
          </a:prstGeom>
        </p:spPr>
      </p:pic>
      <p:pic>
        <p:nvPicPr>
          <p:cNvPr id="13" name="Imagen 12">
            <a:extLst>
              <a:ext uri="{FF2B5EF4-FFF2-40B4-BE49-F238E27FC236}">
                <a16:creationId xmlns:a16="http://schemas.microsoft.com/office/drawing/2014/main" id="{0CCA5B52-C96A-4048-BC26-08707124EBC4}"/>
              </a:ext>
            </a:extLst>
          </p:cNvPr>
          <p:cNvPicPr>
            <a:picLocks noChangeAspect="1"/>
          </p:cNvPicPr>
          <p:nvPr/>
        </p:nvPicPr>
        <p:blipFill>
          <a:blip r:embed="rId10">
            <a:duotone>
              <a:schemeClr val="accent4">
                <a:shade val="45000"/>
                <a:satMod val="135000"/>
              </a:schemeClr>
              <a:prstClr val="white"/>
            </a:duotone>
          </a:blip>
          <a:stretch>
            <a:fillRect/>
          </a:stretch>
        </p:blipFill>
        <p:spPr>
          <a:xfrm>
            <a:off x="5706379" y="5311600"/>
            <a:ext cx="1002121" cy="1002121"/>
          </a:xfrm>
          <a:prstGeom prst="rect">
            <a:avLst/>
          </a:prstGeom>
        </p:spPr>
      </p:pic>
      <p:pic>
        <p:nvPicPr>
          <p:cNvPr id="14" name="Picture 4" descr="Ensamblar PNG, Vectores, PSD, e Clipart Para Descarga Gratuita - Pngtree">
            <a:extLst>
              <a:ext uri="{FF2B5EF4-FFF2-40B4-BE49-F238E27FC236}">
                <a16:creationId xmlns:a16="http://schemas.microsoft.com/office/drawing/2014/main" id="{9B529474-8182-4947-924E-4E05B0D2CFF3}"/>
              </a:ext>
            </a:extLst>
          </p:cNvPr>
          <p:cNvPicPr>
            <a:picLocks noChangeAspect="1" noChangeArrowheads="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1552" y="1890962"/>
            <a:ext cx="1634448" cy="16344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as mejores 43 ideas de Logos carpinteria | logos carpinteria, disenos de  unas, logotipo de madera">
            <a:extLst>
              <a:ext uri="{FF2B5EF4-FFF2-40B4-BE49-F238E27FC236}">
                <a16:creationId xmlns:a16="http://schemas.microsoft.com/office/drawing/2014/main" id="{C6613BB0-D983-4055-AE5D-C4ACFBC3C45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888" y="1748157"/>
            <a:ext cx="1721552" cy="13765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rtel De Madera Tablón Vacío De Madera En Estilo De Dibujos Animados  Aislado Sobre Fondo Blanco. Elemento Ui De Activos De Juego. Ilustración  del Vector - Ilustración de objeto, aislado: 211402790">
            <a:extLst>
              <a:ext uri="{FF2B5EF4-FFF2-40B4-BE49-F238E27FC236}">
                <a16:creationId xmlns:a16="http://schemas.microsoft.com/office/drawing/2014/main" id="{F09C62BB-EB3E-43C3-92C5-F506ED59CAF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4745" y="2039885"/>
            <a:ext cx="1697408" cy="769441"/>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a:extLst>
              <a:ext uri="{FF2B5EF4-FFF2-40B4-BE49-F238E27FC236}">
                <a16:creationId xmlns:a16="http://schemas.microsoft.com/office/drawing/2014/main" id="{54D79D5C-FF7F-4C0E-BD7B-3DC7F19C22F3}"/>
              </a:ext>
            </a:extLst>
          </p:cNvPr>
          <p:cNvSpPr txBox="1">
            <a:spLocks/>
          </p:cNvSpPr>
          <p:nvPr/>
        </p:nvSpPr>
        <p:spPr>
          <a:xfrm>
            <a:off x="6819884" y="1177658"/>
            <a:ext cx="4293376" cy="46304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BO" sz="2000" dirty="0"/>
              <a:t>Se cuenta con 16 personas en el equipo de la maestranza con los tipos de contrataciones que se mencionan a continuación:</a:t>
            </a:r>
          </a:p>
          <a:p>
            <a:r>
              <a:rPr lang="es-BO" sz="2000" dirty="0"/>
              <a:t>Contrato eventual: Responsable</a:t>
            </a:r>
          </a:p>
          <a:p>
            <a:r>
              <a:rPr lang="es-BO" sz="2000" dirty="0"/>
              <a:t>Personal de planta: Supervisor y una persona que colabora en ambas </a:t>
            </a:r>
            <a:r>
              <a:rPr lang="es-BO" sz="2000" dirty="0" err="1"/>
              <a:t>areas</a:t>
            </a:r>
            <a:endParaRPr lang="es-BO" sz="2000" dirty="0"/>
          </a:p>
          <a:p>
            <a:r>
              <a:rPr lang="es-BO" sz="2000" dirty="0"/>
              <a:t>Personal Eventual: 1 Maestro carpintero, 1 Maestro cerrajero, 1 pintor, 2 carpinteros y 1 cerrajero.</a:t>
            </a:r>
          </a:p>
          <a:p>
            <a:r>
              <a:rPr lang="es-BO" sz="2000" dirty="0"/>
              <a:t>Servicios: 5 carpinteros y 2 cerrajeros</a:t>
            </a:r>
            <a:endParaRPr lang="es-BO" dirty="0"/>
          </a:p>
        </p:txBody>
      </p:sp>
    </p:spTree>
    <p:extLst>
      <p:ext uri="{BB962C8B-B14F-4D97-AF65-F5344CB8AC3E}">
        <p14:creationId xmlns:p14="http://schemas.microsoft.com/office/powerpoint/2010/main" val="3485826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9975-572E-3A42-C581-D6E4BE97E901}"/>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5949D178-5611-CE8A-C179-22E4662E72CF}"/>
              </a:ext>
            </a:extLst>
          </p:cNvPr>
          <p:cNvPicPr>
            <a:picLocks noChangeAspect="1"/>
          </p:cNvPicPr>
          <p:nvPr/>
        </p:nvPicPr>
        <p:blipFill>
          <a:blip r:embed="rId2"/>
          <a:stretch>
            <a:fillRect/>
          </a:stretch>
        </p:blipFill>
        <p:spPr>
          <a:xfrm>
            <a:off x="4351178" y="3429000"/>
            <a:ext cx="2809421" cy="1174338"/>
          </a:xfrm>
          <a:prstGeom prst="rect">
            <a:avLst/>
          </a:prstGeom>
        </p:spPr>
      </p:pic>
      <p:sp>
        <p:nvSpPr>
          <p:cNvPr id="9" name="CuadroTexto 8">
            <a:extLst>
              <a:ext uri="{FF2B5EF4-FFF2-40B4-BE49-F238E27FC236}">
                <a16:creationId xmlns:a16="http://schemas.microsoft.com/office/drawing/2014/main" id="{E6C152F4-9D19-436F-EBF1-2F89F93A201E}"/>
              </a:ext>
            </a:extLst>
          </p:cNvPr>
          <p:cNvSpPr txBox="1"/>
          <p:nvPr/>
        </p:nvSpPr>
        <p:spPr>
          <a:xfrm>
            <a:off x="1450991" y="5070928"/>
            <a:ext cx="9481456" cy="954107"/>
          </a:xfrm>
          <a:prstGeom prst="rect">
            <a:avLst/>
          </a:prstGeom>
          <a:noFill/>
        </p:spPr>
        <p:txBody>
          <a:bodyPr wrap="square" rtlCol="0">
            <a:spAutoFit/>
          </a:bodyPr>
          <a:lstStyle/>
          <a:p>
            <a:pPr algn="ctr"/>
            <a:r>
              <a:rPr lang="es-BO" sz="2800" b="1" dirty="0">
                <a:solidFill>
                  <a:schemeClr val="bg1">
                    <a:lumMod val="50000"/>
                  </a:schemeClr>
                </a:solidFill>
                <a:latin typeface="Arial" panose="020B0604020202020204" pitchFamily="34" charset="0"/>
                <a:cs typeface="Arial" panose="020B0604020202020204" pitchFamily="34" charset="0"/>
              </a:rPr>
              <a:t>PTDI 2021 – 2025</a:t>
            </a:r>
          </a:p>
          <a:p>
            <a:pPr algn="ctr"/>
            <a:r>
              <a:rPr lang="es-BO" sz="2800" b="1" dirty="0">
                <a:solidFill>
                  <a:schemeClr val="bg1">
                    <a:lumMod val="50000"/>
                  </a:schemeClr>
                </a:solidFill>
                <a:latin typeface="Arial" panose="020B0604020202020204" pitchFamily="34" charset="0"/>
                <a:cs typeface="Arial" panose="020B0604020202020204" pitchFamily="34" charset="0"/>
              </a:rPr>
              <a:t>PLAN TERRITORIAL DE DESARROLLO INTEGRAL</a:t>
            </a:r>
          </a:p>
        </p:txBody>
      </p:sp>
      <p:pic>
        <p:nvPicPr>
          <p:cNvPr id="19" name="Imagen 18">
            <a:extLst>
              <a:ext uri="{FF2B5EF4-FFF2-40B4-BE49-F238E27FC236}">
                <a16:creationId xmlns:a16="http://schemas.microsoft.com/office/drawing/2014/main" id="{91DCFDE5-B2E8-BEFA-8CA0-3D2C6BCE04F8}"/>
              </a:ext>
            </a:extLst>
          </p:cNvPr>
          <p:cNvPicPr>
            <a:picLocks noChangeAspect="1"/>
          </p:cNvPicPr>
          <p:nvPr/>
        </p:nvPicPr>
        <p:blipFill>
          <a:blip r:embed="rId3"/>
          <a:stretch>
            <a:fillRect/>
          </a:stretch>
        </p:blipFill>
        <p:spPr>
          <a:xfrm>
            <a:off x="3625079" y="526137"/>
            <a:ext cx="4261621" cy="2848751"/>
          </a:xfrm>
          <a:prstGeom prst="rect">
            <a:avLst/>
          </a:prstGeom>
        </p:spPr>
      </p:pic>
    </p:spTree>
    <p:extLst>
      <p:ext uri="{BB962C8B-B14F-4D97-AF65-F5344CB8AC3E}">
        <p14:creationId xmlns:p14="http://schemas.microsoft.com/office/powerpoint/2010/main" val="3710586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pic>
        <p:nvPicPr>
          <p:cNvPr id="3" name="Imagen 2"/>
          <p:cNvPicPr>
            <a:picLocks noChangeAspect="1"/>
          </p:cNvPicPr>
          <p:nvPr/>
        </p:nvPicPr>
        <p:blipFill rotWithShape="1">
          <a:blip r:embed="rId3"/>
          <a:srcRect l="13724" r="15163" b="15209"/>
          <a:stretch/>
        </p:blipFill>
        <p:spPr>
          <a:xfrm>
            <a:off x="200289" y="1014485"/>
            <a:ext cx="2069995" cy="2107156"/>
          </a:xfrm>
          <a:prstGeom prst="rect">
            <a:avLst/>
          </a:prstGeom>
        </p:spPr>
      </p:pic>
      <p:grpSp>
        <p:nvGrpSpPr>
          <p:cNvPr id="2" name="Grupo 1"/>
          <p:cNvGrpSpPr/>
          <p:nvPr/>
        </p:nvGrpSpPr>
        <p:grpSpPr>
          <a:xfrm>
            <a:off x="2476194" y="1618327"/>
            <a:ext cx="1997389" cy="720000"/>
            <a:chOff x="7860556" y="1408323"/>
            <a:chExt cx="1997389" cy="720000"/>
          </a:xfrm>
        </p:grpSpPr>
        <p:sp>
          <p:nvSpPr>
            <p:cNvPr id="4" name="object 12"/>
            <p:cNvSpPr/>
            <p:nvPr/>
          </p:nvSpPr>
          <p:spPr>
            <a:xfrm>
              <a:off x="9750326" y="1508301"/>
              <a:ext cx="107619" cy="503999"/>
            </a:xfrm>
            <a:custGeom>
              <a:avLst/>
              <a:gdLst/>
              <a:ahLst/>
              <a:cxnLst/>
              <a:rect l="l" t="t" r="r" b="b"/>
              <a:pathLst>
                <a:path w="107619" h="503999">
                  <a:moveTo>
                    <a:pt x="107619" y="0"/>
                  </a:moveTo>
                  <a:lnTo>
                    <a:pt x="0" y="0"/>
                  </a:lnTo>
                  <a:lnTo>
                    <a:pt x="0" y="503999"/>
                  </a:lnTo>
                  <a:lnTo>
                    <a:pt x="107619" y="503999"/>
                  </a:lnTo>
                  <a:lnTo>
                    <a:pt x="107619" y="0"/>
                  </a:lnTo>
                  <a:close/>
                </a:path>
              </a:pathLst>
            </a:custGeom>
            <a:solidFill>
              <a:srgbClr val="E20019"/>
            </a:solidFill>
          </p:spPr>
          <p:txBody>
            <a:bodyPr wrap="square" lIns="0" tIns="0" rIns="0" bIns="0" rtlCol="0">
              <a:noAutofit/>
            </a:bodyPr>
            <a:lstStyle/>
            <a:p>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0556" y="1408323"/>
              <a:ext cx="732512" cy="720000"/>
            </a:xfrm>
            <a:prstGeom prst="rect">
              <a:avLst/>
            </a:prstGeom>
          </p:spPr>
        </p:pic>
        <p:sp>
          <p:nvSpPr>
            <p:cNvPr id="6" name="CuadroTexto 5"/>
            <p:cNvSpPr txBox="1"/>
            <p:nvPr/>
          </p:nvSpPr>
          <p:spPr>
            <a:xfrm>
              <a:off x="8486294" y="1467001"/>
              <a:ext cx="925638" cy="613886"/>
            </a:xfrm>
            <a:prstGeom prst="rect">
              <a:avLst/>
            </a:prstGeom>
            <a:noFill/>
          </p:spPr>
          <p:txBody>
            <a:bodyPr wrap="none" rtlCol="0">
              <a:spAutoFit/>
            </a:bodyPr>
            <a:lstStyle/>
            <a:p>
              <a:pPr>
                <a:lnSpc>
                  <a:spcPts val="1000"/>
                </a:lnSpc>
              </a:pPr>
              <a:r>
                <a:rPr lang="es-BO" sz="1200" b="1" dirty="0">
                  <a:solidFill>
                    <a:srgbClr val="E20019"/>
                  </a:solidFill>
                </a:rPr>
                <a:t>EJE</a:t>
              </a:r>
            </a:p>
            <a:p>
              <a:pPr>
                <a:lnSpc>
                  <a:spcPts val="1000"/>
                </a:lnSpc>
              </a:pPr>
              <a:r>
                <a:rPr lang="es-BO" sz="1200" b="1" dirty="0">
                  <a:solidFill>
                    <a:srgbClr val="E20019"/>
                  </a:solidFill>
                </a:rPr>
                <a:t>LA PAZ</a:t>
              </a:r>
            </a:p>
            <a:p>
              <a:pPr>
                <a:lnSpc>
                  <a:spcPts val="1000"/>
                </a:lnSpc>
              </a:pPr>
              <a:r>
                <a:rPr lang="es-BO" sz="1200" b="1" dirty="0">
                  <a:solidFill>
                    <a:srgbClr val="E20019"/>
                  </a:solidFill>
                </a:rPr>
                <a:t>SALUDABLE</a:t>
              </a:r>
            </a:p>
            <a:p>
              <a:pPr>
                <a:lnSpc>
                  <a:spcPts val="1000"/>
                </a:lnSpc>
              </a:pPr>
              <a:r>
                <a:rPr lang="es-BO" sz="1200" b="1" dirty="0">
                  <a:solidFill>
                    <a:srgbClr val="E20019"/>
                  </a:solidFill>
                </a:rPr>
                <a:t>Y SEGURA</a:t>
              </a:r>
            </a:p>
          </p:txBody>
        </p:sp>
      </p:grpSp>
      <p:sp>
        <p:nvSpPr>
          <p:cNvPr id="9" name="Rectángulo 8"/>
          <p:cNvSpPr/>
          <p:nvPr/>
        </p:nvSpPr>
        <p:spPr>
          <a:xfrm>
            <a:off x="7568914" y="607962"/>
            <a:ext cx="4197129" cy="620541"/>
          </a:xfrm>
          <a:prstGeom prst="rect">
            <a:avLst/>
          </a:prstGeom>
          <a:solidFill>
            <a:srgbClr val="00A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9037337" y="224805"/>
            <a:ext cx="1260281" cy="461665"/>
          </a:xfrm>
          <a:prstGeom prst="rect">
            <a:avLst/>
          </a:prstGeom>
        </p:spPr>
        <p:txBody>
          <a:bodyPr wrap="none">
            <a:spAutoFit/>
          </a:bodyPr>
          <a:lstStyle/>
          <a:p>
            <a:r>
              <a:rPr lang="es-BO" sz="2400" dirty="0">
                <a:solidFill>
                  <a:srgbClr val="00AEA6"/>
                </a:solidFill>
                <a:latin typeface="Arial Black"/>
                <a:cs typeface="Arial"/>
              </a:rPr>
              <a:t>sector</a:t>
            </a:r>
            <a:endParaRPr lang="es-BO" sz="2400" dirty="0">
              <a:solidFill>
                <a:srgbClr val="00AEA6"/>
              </a:solidFill>
            </a:endParaRPr>
          </a:p>
        </p:txBody>
      </p:sp>
      <p:sp>
        <p:nvSpPr>
          <p:cNvPr id="13" name="Rectángulo 12"/>
          <p:cNvSpPr/>
          <p:nvPr/>
        </p:nvSpPr>
        <p:spPr>
          <a:xfrm>
            <a:off x="9274536" y="4724048"/>
            <a:ext cx="918841" cy="1053237"/>
          </a:xfrm>
          <a:prstGeom prst="rect">
            <a:avLst/>
          </a:prstGeom>
        </p:spPr>
        <p:txBody>
          <a:bodyPr wrap="none">
            <a:spAutoFit/>
          </a:bodyPr>
          <a:lstStyle/>
          <a:p>
            <a:pPr algn="r">
              <a:lnSpc>
                <a:spcPts val="6900"/>
              </a:lnSpc>
            </a:pPr>
            <a:r>
              <a:rPr lang="es-ES" sz="8800" b="1" spc="-150" dirty="0">
                <a:solidFill>
                  <a:schemeClr val="bg1"/>
                </a:solidFill>
                <a:latin typeface="Arial Black" panose="020B0A04020102020204" pitchFamily="34" charset="0"/>
              </a:rPr>
              <a:t>7</a:t>
            </a:r>
            <a:endParaRPr lang="es-BO" sz="8800" b="1" spc="-150" dirty="0">
              <a:solidFill>
                <a:schemeClr val="bg1"/>
              </a:solidFill>
              <a:latin typeface="Arial Black" panose="020B0A04020102020204" pitchFamily="34" charset="0"/>
            </a:endParaRPr>
          </a:p>
        </p:txBody>
      </p:sp>
      <p:sp>
        <p:nvSpPr>
          <p:cNvPr id="16" name="Rectángulo 2"/>
          <p:cNvSpPr/>
          <p:nvPr/>
        </p:nvSpPr>
        <p:spPr>
          <a:xfrm>
            <a:off x="7568914" y="757878"/>
            <a:ext cx="4200035" cy="566822"/>
          </a:xfrm>
          <a:prstGeom prst="rect">
            <a:avLst/>
          </a:prstGeom>
        </p:spPr>
        <p:txBody>
          <a:bodyPr wrap="square" lIns="91440" tIns="45720" rIns="91440" bIns="45720" anchor="t">
            <a:spAutoFit/>
          </a:bodyPr>
          <a:lstStyle/>
          <a:p>
            <a:pPr algn="ctr" fontAlgn="b">
              <a:lnSpc>
                <a:spcPts val="3700"/>
              </a:lnSpc>
            </a:pPr>
            <a:r>
              <a:rPr lang="es-BO" sz="4400" b="1" dirty="0">
                <a:solidFill>
                  <a:schemeClr val="bg1"/>
                </a:solidFill>
                <a:latin typeface="Arial Black"/>
                <a:cs typeface="Arial"/>
              </a:rPr>
              <a:t>EDUCACIÓN</a:t>
            </a:r>
            <a:endParaRPr lang="es-BO" sz="3600" b="1" dirty="0">
              <a:solidFill>
                <a:schemeClr val="bg1"/>
              </a:solidFill>
              <a:latin typeface="Arial Black"/>
              <a:cs typeface="Arial"/>
            </a:endParaRPr>
          </a:p>
        </p:txBody>
      </p:sp>
      <p:grpSp>
        <p:nvGrpSpPr>
          <p:cNvPr id="17" name="Grupo 16"/>
          <p:cNvGrpSpPr/>
          <p:nvPr/>
        </p:nvGrpSpPr>
        <p:grpSpPr>
          <a:xfrm>
            <a:off x="4080932" y="1789402"/>
            <a:ext cx="4320000" cy="4320000"/>
            <a:chOff x="496993" y="1344708"/>
            <a:chExt cx="4320000" cy="4320000"/>
          </a:xfrm>
        </p:grpSpPr>
        <p:sp>
          <p:nvSpPr>
            <p:cNvPr id="18" name="Elipse 17"/>
            <p:cNvSpPr/>
            <p:nvPr/>
          </p:nvSpPr>
          <p:spPr>
            <a:xfrm>
              <a:off x="1021101" y="1887683"/>
              <a:ext cx="3240001" cy="3240001"/>
            </a:xfrm>
            <a:prstGeom prst="ellipse">
              <a:avLst/>
            </a:prstGeom>
            <a:gradFill flip="none" rotWithShape="1">
              <a:gsLst>
                <a:gs pos="0">
                  <a:srgbClr val="00AEA6">
                    <a:shade val="30000"/>
                    <a:satMod val="115000"/>
                  </a:srgbClr>
                </a:gs>
                <a:gs pos="50000">
                  <a:srgbClr val="00AEA6">
                    <a:shade val="67500"/>
                    <a:satMod val="115000"/>
                  </a:srgbClr>
                </a:gs>
                <a:gs pos="100000">
                  <a:srgbClr val="00AEA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9" name="Arco de bloque 18"/>
            <p:cNvSpPr/>
            <p:nvPr/>
          </p:nvSpPr>
          <p:spPr>
            <a:xfrm rot="7655828">
              <a:off x="496993" y="1344708"/>
              <a:ext cx="4320000" cy="4320000"/>
            </a:xfrm>
            <a:prstGeom prst="blockArc">
              <a:avLst>
                <a:gd name="adj1" fmla="val 10924393"/>
                <a:gd name="adj2" fmla="val 20977000"/>
                <a:gd name="adj3" fmla="val 3713"/>
              </a:avLst>
            </a:prstGeom>
            <a:gradFill flip="none" rotWithShape="1">
              <a:gsLst>
                <a:gs pos="0">
                  <a:srgbClr val="00AEA6">
                    <a:shade val="30000"/>
                    <a:satMod val="115000"/>
                  </a:srgbClr>
                </a:gs>
                <a:gs pos="50000">
                  <a:srgbClr val="00AEA6">
                    <a:shade val="67500"/>
                    <a:satMod val="115000"/>
                  </a:srgbClr>
                </a:gs>
                <a:gs pos="100000">
                  <a:srgbClr val="00AEA6">
                    <a:shade val="100000"/>
                    <a:satMod val="115000"/>
                  </a:srgbClr>
                </a:gs>
              </a:gsLst>
              <a:lin ang="16200000" scaled="1"/>
              <a:tileRect/>
            </a:gradFill>
            <a:ln>
              <a:noFill/>
            </a:ln>
            <a:effectLst>
              <a:outerShdw blurRad="1651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grpSp>
      <p:sp>
        <p:nvSpPr>
          <p:cNvPr id="20" name="Rectángulo 19"/>
          <p:cNvSpPr/>
          <p:nvPr/>
        </p:nvSpPr>
        <p:spPr>
          <a:xfrm>
            <a:off x="4847825" y="3525432"/>
            <a:ext cx="2819450" cy="1754326"/>
          </a:xfrm>
          <a:prstGeom prst="rect">
            <a:avLst/>
          </a:prstGeom>
          <a:effectLst/>
        </p:spPr>
        <p:txBody>
          <a:bodyPr wrap="square">
            <a:spAutoFit/>
          </a:bodyPr>
          <a:lstStyle/>
          <a:p>
            <a:pPr algn="ctr"/>
            <a:r>
              <a:rPr lang="es-ES" b="1" dirty="0">
                <a:solidFill>
                  <a:schemeClr val="bg1"/>
                </a:solidFill>
                <a:latin typeface="Arial" pitchFamily="34" charset="0"/>
                <a:cs typeface="Arial" pitchFamily="34" charset="0"/>
              </a:rPr>
              <a:t>Reducir de 2,1% a 2% la tasa de abandono interanual por año de escolaridad en unidades educativas fiscales</a:t>
            </a:r>
          </a:p>
        </p:txBody>
      </p:sp>
      <p:sp>
        <p:nvSpPr>
          <p:cNvPr id="21" name="Rectángulo 20"/>
          <p:cNvSpPr/>
          <p:nvPr/>
        </p:nvSpPr>
        <p:spPr>
          <a:xfrm>
            <a:off x="8737904" y="2843568"/>
            <a:ext cx="1662419" cy="605294"/>
          </a:xfrm>
          <a:prstGeom prst="rect">
            <a:avLst/>
          </a:prstGeom>
          <a:noFill/>
          <a:effectLst/>
        </p:spPr>
        <p:txBody>
          <a:bodyPr wrap="square" rtlCol="0">
            <a:spAutoFit/>
          </a:bodyPr>
          <a:lstStyle/>
          <a:p>
            <a:pPr>
              <a:lnSpc>
                <a:spcPts val="2000"/>
              </a:lnSpc>
            </a:pPr>
            <a:r>
              <a:rPr lang="es-BO" sz="1400" b="1" dirty="0">
                <a:solidFill>
                  <a:srgbClr val="00E7E2"/>
                </a:solidFill>
                <a:effectLst>
                  <a:outerShdw blurRad="38100" dist="38100" dir="2700000" algn="tl">
                    <a:srgbClr val="000000">
                      <a:alpha val="43137"/>
                    </a:srgbClr>
                  </a:outerShdw>
                </a:effectLst>
                <a:latin typeface="Arial Black" panose="020B0A04020102020204" pitchFamily="34" charset="0"/>
                <a:cs typeface="Arial" pitchFamily="34" charset="0"/>
              </a:rPr>
              <a:t>2 ACCIONES MUNICIPALES</a:t>
            </a:r>
          </a:p>
        </p:txBody>
      </p:sp>
      <p:sp>
        <p:nvSpPr>
          <p:cNvPr id="22" name="2 Rectángulo"/>
          <p:cNvSpPr/>
          <p:nvPr/>
        </p:nvSpPr>
        <p:spPr>
          <a:xfrm>
            <a:off x="1210073" y="304109"/>
            <a:ext cx="4869975" cy="461665"/>
          </a:xfrm>
          <a:prstGeom prst="rect">
            <a:avLst/>
          </a:prstGeom>
        </p:spPr>
        <p:txBody>
          <a:bodyPr vert="horz" wrap="square" lIns="0" tIns="0" rIns="0" bIns="0" rtlCol="0">
            <a:noAutofit/>
          </a:bodyPr>
          <a:lstStyle/>
          <a:p>
            <a:pPr marL="17780"/>
            <a:r>
              <a:rPr lang="es-BO" sz="2800" b="1" spc="-200" dirty="0">
                <a:solidFill>
                  <a:srgbClr val="00AEA6"/>
                </a:solidFill>
                <a:latin typeface="Arial Black"/>
                <a:cs typeface="Arial Black"/>
              </a:rPr>
              <a:t>RESULTADO Y ACCIONES</a:t>
            </a:r>
            <a:endParaRPr lang="es-ES" sz="2800" b="1" spc="-200" dirty="0">
              <a:solidFill>
                <a:srgbClr val="00AEA6"/>
              </a:solidFill>
              <a:latin typeface="Arial Black"/>
              <a:cs typeface="Arial Black"/>
            </a:endParaRPr>
          </a:p>
        </p:txBody>
      </p:sp>
      <p:sp>
        <p:nvSpPr>
          <p:cNvPr id="23" name="Rectángulo 22"/>
          <p:cNvSpPr/>
          <p:nvPr/>
        </p:nvSpPr>
        <p:spPr>
          <a:xfrm>
            <a:off x="4930544" y="2996279"/>
            <a:ext cx="2627964" cy="584775"/>
          </a:xfrm>
          <a:prstGeom prst="rect">
            <a:avLst/>
          </a:prstGeom>
        </p:spPr>
        <p:txBody>
          <a:bodyPr wrap="none">
            <a:spAutoFit/>
          </a:bodyPr>
          <a:lstStyle/>
          <a:p>
            <a:r>
              <a:rPr lang="es-BO" sz="2400" b="1" dirty="0">
                <a:solidFill>
                  <a:schemeClr val="bg1"/>
                </a:solidFill>
                <a:latin typeface="Arial Black"/>
                <a:cs typeface="Arial"/>
              </a:rPr>
              <a:t>RESULTADO </a:t>
            </a:r>
            <a:r>
              <a:rPr lang="es-BO" sz="3200" b="1" dirty="0">
                <a:solidFill>
                  <a:srgbClr val="C63194"/>
                </a:solidFill>
                <a:latin typeface="Arial Black"/>
                <a:cs typeface="Arial"/>
              </a:rPr>
              <a:t>7</a:t>
            </a:r>
            <a:endParaRPr lang="es-BO" sz="4000" dirty="0">
              <a:solidFill>
                <a:srgbClr val="C63194"/>
              </a:solidFill>
            </a:endParaRPr>
          </a:p>
        </p:txBody>
      </p:sp>
      <p:sp>
        <p:nvSpPr>
          <p:cNvPr id="24" name="Rectángulo 23"/>
          <p:cNvSpPr/>
          <p:nvPr/>
        </p:nvSpPr>
        <p:spPr>
          <a:xfrm>
            <a:off x="8888129" y="4129793"/>
            <a:ext cx="1894238" cy="605294"/>
          </a:xfrm>
          <a:prstGeom prst="rect">
            <a:avLst/>
          </a:prstGeom>
          <a:noFill/>
          <a:effectLst/>
        </p:spPr>
        <p:txBody>
          <a:bodyPr wrap="square" rtlCol="0">
            <a:spAutoFit/>
          </a:bodyPr>
          <a:lstStyle/>
          <a:p>
            <a:pPr>
              <a:lnSpc>
                <a:spcPts val="2000"/>
              </a:lnSpc>
            </a:pPr>
            <a:r>
              <a:rPr lang="es-BO" sz="1400" b="1" dirty="0">
                <a:solidFill>
                  <a:srgbClr val="C55A11"/>
                </a:solidFill>
                <a:effectLst>
                  <a:outerShdw blurRad="38100" dist="38100" dir="2700000" algn="tl">
                    <a:srgbClr val="000000">
                      <a:alpha val="43137"/>
                    </a:srgbClr>
                  </a:outerShdw>
                </a:effectLst>
                <a:latin typeface="Arial Black" panose="020B0A04020102020204" pitchFamily="34" charset="0"/>
                <a:cs typeface="Arial" pitchFamily="34" charset="0"/>
              </a:rPr>
              <a:t>2 ACCIONES NACIONALES</a:t>
            </a:r>
          </a:p>
        </p:txBody>
      </p:sp>
      <p:sp>
        <p:nvSpPr>
          <p:cNvPr id="25" name="Rectángulo 24"/>
          <p:cNvSpPr/>
          <p:nvPr/>
        </p:nvSpPr>
        <p:spPr>
          <a:xfrm>
            <a:off x="8438745" y="5342000"/>
            <a:ext cx="2224775" cy="605294"/>
          </a:xfrm>
          <a:prstGeom prst="rect">
            <a:avLst/>
          </a:prstGeom>
          <a:noFill/>
          <a:effectLst/>
        </p:spPr>
        <p:txBody>
          <a:bodyPr wrap="square" rtlCol="0">
            <a:spAutoFit/>
          </a:bodyPr>
          <a:lstStyle/>
          <a:p>
            <a:pPr>
              <a:lnSpc>
                <a:spcPts val="2000"/>
              </a:lnSpc>
            </a:pPr>
            <a:r>
              <a:rPr lang="es-BO" sz="14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cs typeface="Arial" pitchFamily="34" charset="0"/>
              </a:rPr>
              <a:t>2 ACCIONES DEPARTAMENTALES</a:t>
            </a:r>
          </a:p>
        </p:txBody>
      </p:sp>
      <p:pic>
        <p:nvPicPr>
          <p:cNvPr id="26" name="Imagen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6915" y="1530101"/>
            <a:ext cx="1444424" cy="1444424"/>
          </a:xfrm>
          <a:prstGeom prst="rect">
            <a:avLst/>
          </a:prstGeom>
        </p:spPr>
      </p:pic>
      <p:sp>
        <p:nvSpPr>
          <p:cNvPr id="27" name="Triángulo rectángulo 26"/>
          <p:cNvSpPr/>
          <p:nvPr/>
        </p:nvSpPr>
        <p:spPr>
          <a:xfrm rot="13992061">
            <a:off x="8349219" y="4227535"/>
            <a:ext cx="304800" cy="304800"/>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8" name="Triángulo rectángulo 27"/>
          <p:cNvSpPr/>
          <p:nvPr/>
        </p:nvSpPr>
        <p:spPr>
          <a:xfrm rot="12281226">
            <a:off x="8197942" y="2969241"/>
            <a:ext cx="323785" cy="304800"/>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9" name="Triángulo rectángulo 28"/>
          <p:cNvSpPr/>
          <p:nvPr/>
        </p:nvSpPr>
        <p:spPr>
          <a:xfrm rot="15943672">
            <a:off x="7859328" y="5335414"/>
            <a:ext cx="304800" cy="304800"/>
          </a:xfrm>
          <a:prstGeom prst="r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2178454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p:cNvSpPr/>
          <p:nvPr/>
        </p:nvSpPr>
        <p:spPr>
          <a:xfrm>
            <a:off x="8421858" y="1081209"/>
            <a:ext cx="3191608" cy="962687"/>
          </a:xfrm>
          <a:prstGeom prst="rect">
            <a:avLst/>
          </a:prstGeom>
          <a:solidFill>
            <a:srgbClr val="E9F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3"/>
          <a:srcRect t="310" b="34111"/>
          <a:stretch>
            <a:fillRect/>
          </a:stretch>
        </p:blipFill>
        <p:spPr>
          <a:xfrm rot="963002">
            <a:off x="-1957933" y="5123700"/>
            <a:ext cx="8000927" cy="4232434"/>
          </a:xfrm>
          <a:prstGeom prst="rect">
            <a:avLst/>
          </a:prstGeom>
        </p:spPr>
      </p:pic>
      <p:sp>
        <p:nvSpPr>
          <p:cNvPr id="2" name="CuadroTexto 1"/>
          <p:cNvSpPr txBox="1"/>
          <p:nvPr/>
        </p:nvSpPr>
        <p:spPr>
          <a:xfrm>
            <a:off x="931984" y="2291030"/>
            <a:ext cx="3068516" cy="1323439"/>
          </a:xfrm>
          <a:prstGeom prst="rect">
            <a:avLst/>
          </a:prstGeom>
          <a:noFill/>
        </p:spPr>
        <p:txBody>
          <a:bodyPr wrap="square" rtlCol="0">
            <a:spAutoFit/>
          </a:bodyPr>
          <a:lstStyle/>
          <a:p>
            <a:pPr algn="just"/>
            <a:r>
              <a:rPr lang="es-ES" sz="1600" dirty="0">
                <a:solidFill>
                  <a:srgbClr val="009999"/>
                </a:solidFill>
              </a:rPr>
              <a:t>Incrementar de 90% a 92% la tasa de fortalecimiento a infraestructuras educativas fiscales y de convenio en el municipio de La Paz al 2025</a:t>
            </a:r>
            <a:endParaRPr lang="es-BO" sz="1600" dirty="0">
              <a:solidFill>
                <a:srgbClr val="009999"/>
              </a:solidFill>
            </a:endParaRPr>
          </a:p>
        </p:txBody>
      </p:sp>
      <p:sp>
        <p:nvSpPr>
          <p:cNvPr id="12" name="CuadroTexto 11"/>
          <p:cNvSpPr txBox="1"/>
          <p:nvPr/>
        </p:nvSpPr>
        <p:spPr>
          <a:xfrm>
            <a:off x="931983" y="3881176"/>
            <a:ext cx="3068517" cy="830997"/>
          </a:xfrm>
          <a:prstGeom prst="rect">
            <a:avLst/>
          </a:prstGeom>
          <a:noFill/>
        </p:spPr>
        <p:txBody>
          <a:bodyPr wrap="square" rtlCol="0">
            <a:spAutoFit/>
          </a:bodyPr>
          <a:lstStyle/>
          <a:p>
            <a:pPr algn="just"/>
            <a:r>
              <a:rPr lang="es-ES" sz="1600" dirty="0">
                <a:solidFill>
                  <a:srgbClr val="009999"/>
                </a:solidFill>
              </a:rPr>
              <a:t>Mantener en 100% la tasa de provisión de servicios educativos en le municipio de La Paz al 2025</a:t>
            </a:r>
            <a:endParaRPr lang="es-BO" sz="1600" dirty="0">
              <a:solidFill>
                <a:srgbClr val="009999"/>
              </a:solidFill>
            </a:endParaRPr>
          </a:p>
        </p:txBody>
      </p:sp>
      <p:sp>
        <p:nvSpPr>
          <p:cNvPr id="3" name="Rectángulo 2"/>
          <p:cNvSpPr/>
          <p:nvPr/>
        </p:nvSpPr>
        <p:spPr>
          <a:xfrm>
            <a:off x="756139" y="2291030"/>
            <a:ext cx="52753" cy="2659040"/>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5" name="CuadroTexto 14"/>
          <p:cNvSpPr txBox="1"/>
          <p:nvPr/>
        </p:nvSpPr>
        <p:spPr>
          <a:xfrm>
            <a:off x="4741984" y="2291030"/>
            <a:ext cx="3068516" cy="1077218"/>
          </a:xfrm>
          <a:prstGeom prst="rect">
            <a:avLst/>
          </a:prstGeom>
          <a:noFill/>
        </p:spPr>
        <p:txBody>
          <a:bodyPr wrap="square" rtlCol="0">
            <a:spAutoFit/>
          </a:bodyPr>
          <a:lstStyle/>
          <a:p>
            <a:pPr algn="just"/>
            <a:r>
              <a:rPr lang="es-ES" sz="1600" dirty="0">
                <a:solidFill>
                  <a:schemeClr val="accent2">
                    <a:lumMod val="75000"/>
                  </a:schemeClr>
                </a:solidFill>
              </a:rPr>
              <a:t>Ampliar y mejorar la oferta educativa en el Sistema Educativo Plurinacional en el municipio de  La Paz</a:t>
            </a:r>
            <a:endParaRPr lang="es-BO" sz="1600" dirty="0">
              <a:solidFill>
                <a:schemeClr val="accent2">
                  <a:lumMod val="75000"/>
                </a:schemeClr>
              </a:solidFill>
            </a:endParaRPr>
          </a:p>
        </p:txBody>
      </p:sp>
      <p:sp>
        <p:nvSpPr>
          <p:cNvPr id="16" name="CuadroTexto 15"/>
          <p:cNvSpPr txBox="1"/>
          <p:nvPr/>
        </p:nvSpPr>
        <p:spPr>
          <a:xfrm>
            <a:off x="4689229" y="3696772"/>
            <a:ext cx="3068517" cy="1077218"/>
          </a:xfrm>
          <a:prstGeom prst="rect">
            <a:avLst/>
          </a:prstGeom>
          <a:noFill/>
        </p:spPr>
        <p:txBody>
          <a:bodyPr wrap="square" rtlCol="0">
            <a:spAutoFit/>
          </a:bodyPr>
          <a:lstStyle/>
          <a:p>
            <a:pPr algn="just"/>
            <a:r>
              <a:rPr lang="es-ES" sz="1600" dirty="0">
                <a:solidFill>
                  <a:schemeClr val="accent2">
                    <a:lumMod val="75000"/>
                  </a:schemeClr>
                </a:solidFill>
              </a:rPr>
              <a:t>Promover la alimentación y nutrición adecuadas en la munidad educativa en el municipio de La Paz</a:t>
            </a:r>
            <a:endParaRPr lang="es-BO" sz="1600" dirty="0">
              <a:solidFill>
                <a:schemeClr val="accent2">
                  <a:lumMod val="75000"/>
                </a:schemeClr>
              </a:solidFill>
            </a:endParaRPr>
          </a:p>
        </p:txBody>
      </p:sp>
      <p:sp>
        <p:nvSpPr>
          <p:cNvPr id="17" name="Rectángulo 16"/>
          <p:cNvSpPr/>
          <p:nvPr/>
        </p:nvSpPr>
        <p:spPr>
          <a:xfrm>
            <a:off x="4566139" y="2291030"/>
            <a:ext cx="52754" cy="265904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CuadroTexto 17"/>
          <p:cNvSpPr txBox="1"/>
          <p:nvPr/>
        </p:nvSpPr>
        <p:spPr>
          <a:xfrm>
            <a:off x="8551984" y="2291030"/>
            <a:ext cx="3068516" cy="1077218"/>
          </a:xfrm>
          <a:prstGeom prst="rect">
            <a:avLst/>
          </a:prstGeom>
          <a:noFill/>
        </p:spPr>
        <p:txBody>
          <a:bodyPr wrap="square" rtlCol="0">
            <a:spAutoFit/>
          </a:bodyPr>
          <a:lstStyle/>
          <a:p>
            <a:pPr algn="just"/>
            <a:r>
              <a:rPr lang="es-ES" sz="1600" dirty="0">
                <a:solidFill>
                  <a:schemeClr val="accent6">
                    <a:lumMod val="75000"/>
                  </a:schemeClr>
                </a:solidFill>
              </a:rPr>
              <a:t>Ejecutar un 100% la provisión de infraestructura a los Institutos Técnicos Tecnológicos en el Departamento de La Paz al 2025</a:t>
            </a:r>
            <a:endParaRPr lang="es-BO" sz="1600" dirty="0">
              <a:solidFill>
                <a:schemeClr val="accent6">
                  <a:lumMod val="75000"/>
                </a:schemeClr>
              </a:solidFill>
            </a:endParaRPr>
          </a:p>
        </p:txBody>
      </p:sp>
      <p:sp>
        <p:nvSpPr>
          <p:cNvPr id="19" name="CuadroTexto 18"/>
          <p:cNvSpPr txBox="1"/>
          <p:nvPr/>
        </p:nvSpPr>
        <p:spPr>
          <a:xfrm>
            <a:off x="8500988" y="3634954"/>
            <a:ext cx="3068517" cy="1323439"/>
          </a:xfrm>
          <a:prstGeom prst="rect">
            <a:avLst/>
          </a:prstGeom>
          <a:noFill/>
        </p:spPr>
        <p:txBody>
          <a:bodyPr wrap="square" rtlCol="0">
            <a:spAutoFit/>
          </a:bodyPr>
          <a:lstStyle/>
          <a:p>
            <a:pPr algn="just"/>
            <a:r>
              <a:rPr lang="es-ES" sz="1600" dirty="0">
                <a:solidFill>
                  <a:schemeClr val="accent6">
                    <a:lumMod val="75000"/>
                  </a:schemeClr>
                </a:solidFill>
              </a:rPr>
              <a:t>Ejecutar el 100% de acciones de mantenimiento, refacción y equipamiento a los Institutos Técnicos Tecnológicos del Departamento de La Paz</a:t>
            </a:r>
            <a:endParaRPr lang="es-BO" sz="1600" dirty="0">
              <a:solidFill>
                <a:schemeClr val="accent6">
                  <a:lumMod val="75000"/>
                </a:schemeClr>
              </a:solidFill>
            </a:endParaRPr>
          </a:p>
        </p:txBody>
      </p:sp>
      <p:sp>
        <p:nvSpPr>
          <p:cNvPr id="20" name="Rectángulo 19"/>
          <p:cNvSpPr/>
          <p:nvPr/>
        </p:nvSpPr>
        <p:spPr>
          <a:xfrm>
            <a:off x="8376139" y="2291030"/>
            <a:ext cx="45719" cy="26590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1" name="Rectángulo 20"/>
          <p:cNvSpPr/>
          <p:nvPr/>
        </p:nvSpPr>
        <p:spPr>
          <a:xfrm>
            <a:off x="4592516" y="1085500"/>
            <a:ext cx="3217984" cy="954107"/>
          </a:xfrm>
          <a:prstGeom prst="rect">
            <a:avLst/>
          </a:prstGeom>
          <a:solidFill>
            <a:srgbClr val="FFF0EB"/>
          </a:solidFill>
        </p:spPr>
        <p:txBody>
          <a:bodyPr wrap="square" lIns="91440" tIns="45720" rIns="91440" bIns="45720">
            <a:spAutoFit/>
          </a:bodyPr>
          <a:lstStyle/>
          <a:p>
            <a:pPr algn="ctr"/>
            <a:r>
              <a:rPr lang="es-ES" sz="2800" b="1" dirty="0">
                <a:ln w="0"/>
                <a:solidFill>
                  <a:schemeClr val="accent2">
                    <a:lumMod val="75000"/>
                  </a:schemeClr>
                </a:solidFill>
                <a:effectLst>
                  <a:outerShdw blurRad="38100" dist="19050" dir="2700000" algn="tl" rotWithShape="0">
                    <a:schemeClr val="dk1">
                      <a:alpha val="40000"/>
                    </a:schemeClr>
                  </a:outerShdw>
                </a:effectLst>
              </a:rPr>
              <a:t>Ministerio de</a:t>
            </a:r>
          </a:p>
          <a:p>
            <a:pPr algn="ctr"/>
            <a:r>
              <a:rPr lang="es-ES" sz="2800" b="1" dirty="0">
                <a:ln w="0"/>
                <a:solidFill>
                  <a:schemeClr val="accent2">
                    <a:lumMod val="75000"/>
                  </a:schemeClr>
                </a:solidFill>
                <a:effectLst>
                  <a:outerShdw blurRad="38100" dist="19050" dir="2700000" algn="tl" rotWithShape="0">
                    <a:schemeClr val="dk1">
                      <a:alpha val="40000"/>
                    </a:schemeClr>
                  </a:outerShdw>
                </a:effectLst>
              </a:rPr>
              <a:t>Educación</a:t>
            </a:r>
            <a:endParaRPr lang="es-ES" sz="2800" b="1"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22" name="Rectángulo 21"/>
          <p:cNvSpPr/>
          <p:nvPr/>
        </p:nvSpPr>
        <p:spPr>
          <a:xfrm>
            <a:off x="8421858" y="1091211"/>
            <a:ext cx="3198642" cy="646331"/>
          </a:xfrm>
          <a:prstGeom prst="rect">
            <a:avLst/>
          </a:prstGeom>
          <a:solidFill>
            <a:srgbClr val="E9FBEC"/>
          </a:solidFill>
        </p:spPr>
        <p:txBody>
          <a:bodyPr wrap="square" lIns="91440" tIns="45720" rIns="91440" bIns="45720">
            <a:spAutoFit/>
          </a:bodyPr>
          <a:lstStyle/>
          <a:p>
            <a:pPr algn="ctr"/>
            <a:r>
              <a:rPr lang="es-ES" sz="3600" b="1" dirty="0">
                <a:ln w="0"/>
                <a:solidFill>
                  <a:schemeClr val="accent6">
                    <a:lumMod val="75000"/>
                  </a:schemeClr>
                </a:solidFill>
                <a:effectLst>
                  <a:outerShdw blurRad="38100" dist="19050" dir="2700000" algn="tl" rotWithShape="0">
                    <a:schemeClr val="dk1">
                      <a:alpha val="40000"/>
                    </a:schemeClr>
                  </a:outerShdw>
                </a:effectLst>
              </a:rPr>
              <a:t>GADLP</a:t>
            </a:r>
            <a:endParaRPr lang="es-ES" sz="3600" b="1" cap="none" spc="0" dirty="0">
              <a:ln w="0"/>
              <a:solidFill>
                <a:schemeClr val="accent6">
                  <a:lumMod val="75000"/>
                </a:schemeClr>
              </a:solidFill>
              <a:effectLst>
                <a:outerShdw blurRad="38100" dist="19050" dir="2700000" algn="tl" rotWithShape="0">
                  <a:schemeClr val="dk1">
                    <a:alpha val="40000"/>
                  </a:schemeClr>
                </a:outerShdw>
              </a:effectLst>
            </a:endParaRPr>
          </a:p>
        </p:txBody>
      </p:sp>
      <p:grpSp>
        <p:nvGrpSpPr>
          <p:cNvPr id="34" name="Grupo 33"/>
          <p:cNvGrpSpPr/>
          <p:nvPr/>
        </p:nvGrpSpPr>
        <p:grpSpPr>
          <a:xfrm>
            <a:off x="752624" y="1085500"/>
            <a:ext cx="3247876" cy="963108"/>
            <a:chOff x="752624" y="1085500"/>
            <a:chExt cx="3247876" cy="963108"/>
          </a:xfrm>
        </p:grpSpPr>
        <p:sp>
          <p:nvSpPr>
            <p:cNvPr id="26" name="Rectángulo 25"/>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p:cNvSpPr/>
            <p:nvPr/>
          </p:nvSpPr>
          <p:spPr>
            <a:xfrm>
              <a:off x="809959" y="1091211"/>
              <a:ext cx="3190541" cy="646331"/>
            </a:xfrm>
            <a:prstGeom prst="rect">
              <a:avLst/>
            </a:prstGeom>
            <a:solidFill>
              <a:srgbClr val="C9FFFF"/>
            </a:solidFill>
          </p:spPr>
          <p:txBody>
            <a:bodyPr wrap="square" lIns="91440" tIns="45720" rIns="91440" bIns="45720">
              <a:spAutoFit/>
            </a:bodyPr>
            <a:lstStyle/>
            <a:p>
              <a:pPr algn="ctr"/>
              <a:r>
                <a:rPr lang="es-ES" sz="3600" b="1" dirty="0">
                  <a:ln w="0"/>
                  <a:solidFill>
                    <a:srgbClr val="009999"/>
                  </a:solidFill>
                  <a:effectLst>
                    <a:outerShdw blurRad="38100" dist="19050" dir="2700000" algn="tl" rotWithShape="0">
                      <a:schemeClr val="dk1">
                        <a:alpha val="40000"/>
                      </a:schemeClr>
                    </a:outerShdw>
                  </a:effectLst>
                </a:rPr>
                <a:t>GAMLP</a:t>
              </a:r>
              <a:endParaRPr lang="es-ES" sz="3600" b="1" cap="none" spc="0" dirty="0">
                <a:ln w="0"/>
                <a:solidFill>
                  <a:srgbClr val="009999"/>
                </a:solidFill>
                <a:effectLst>
                  <a:outerShdw blurRad="38100" dist="19050" dir="2700000" algn="tl" rotWithShape="0">
                    <a:schemeClr val="dk1">
                      <a:alpha val="40000"/>
                    </a:schemeClr>
                  </a:outerShdw>
                </a:effectLst>
              </a:endParaRPr>
            </a:p>
          </p:txBody>
        </p:sp>
        <p:sp>
          <p:nvSpPr>
            <p:cNvPr id="23" name="Rectángulo 22"/>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24" name="Rectángulo 23"/>
          <p:cNvSpPr/>
          <p:nvPr/>
        </p:nvSpPr>
        <p:spPr>
          <a:xfrm>
            <a:off x="4538005" y="1085501"/>
            <a:ext cx="56268" cy="9626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5" name="Rectángulo 24"/>
          <p:cNvSpPr/>
          <p:nvPr/>
        </p:nvSpPr>
        <p:spPr>
          <a:xfrm>
            <a:off x="8365590" y="1085500"/>
            <a:ext cx="56268" cy="9626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8" name="Triángulo rectángulo 27"/>
          <p:cNvSpPr/>
          <p:nvPr/>
        </p:nvSpPr>
        <p:spPr>
          <a:xfrm rot="13377549">
            <a:off x="585485" y="2472640"/>
            <a:ext cx="276890" cy="279041"/>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9" name="Triángulo rectángulo 28"/>
          <p:cNvSpPr/>
          <p:nvPr/>
        </p:nvSpPr>
        <p:spPr>
          <a:xfrm rot="13377549">
            <a:off x="585486" y="3938110"/>
            <a:ext cx="276890" cy="279041"/>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0" name="Triángulo rectángulo 29"/>
          <p:cNvSpPr/>
          <p:nvPr/>
        </p:nvSpPr>
        <p:spPr>
          <a:xfrm rot="13377549">
            <a:off x="4389551" y="2472641"/>
            <a:ext cx="276890" cy="279041"/>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1" name="Triángulo rectángulo 30"/>
          <p:cNvSpPr/>
          <p:nvPr/>
        </p:nvSpPr>
        <p:spPr>
          <a:xfrm rot="13377549">
            <a:off x="4389552" y="3952051"/>
            <a:ext cx="276890" cy="279041"/>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2" name="Triángulo rectángulo 31"/>
          <p:cNvSpPr/>
          <p:nvPr/>
        </p:nvSpPr>
        <p:spPr>
          <a:xfrm rot="13377549">
            <a:off x="8166144" y="2469418"/>
            <a:ext cx="276890" cy="279041"/>
          </a:xfrm>
          <a:prstGeom prst="r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3" name="Triángulo rectángulo 32"/>
          <p:cNvSpPr/>
          <p:nvPr/>
        </p:nvSpPr>
        <p:spPr>
          <a:xfrm rot="13377549">
            <a:off x="8205415" y="3952050"/>
            <a:ext cx="276890" cy="279041"/>
          </a:xfrm>
          <a:prstGeom prst="r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616063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435290" y="2854355"/>
            <a:ext cx="8300637" cy="948749"/>
          </a:xfrm>
          <a:prstGeom prst="rect">
            <a:avLst/>
          </a:prstGeom>
          <a:solidFill>
            <a:srgbClr val="FFF0EB"/>
          </a:solidFill>
          <a:ln>
            <a:solidFill>
              <a:srgbClr val="FF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4" name="Rectángulo 3"/>
          <p:cNvSpPr/>
          <p:nvPr/>
        </p:nvSpPr>
        <p:spPr>
          <a:xfrm>
            <a:off x="1210073" y="791193"/>
            <a:ext cx="6096000" cy="923330"/>
          </a:xfrm>
          <a:prstGeom prst="rect">
            <a:avLst/>
          </a:prstGeom>
          <a:solidFill>
            <a:srgbClr val="E9FBEC"/>
          </a:solidFill>
        </p:spPr>
        <p:txBody>
          <a:bodyPr>
            <a:spAutoFit/>
          </a:bodyPr>
          <a:lstStyle/>
          <a:p>
            <a:pPr algn="just"/>
            <a:r>
              <a:rPr lang="es-ES" b="1" dirty="0">
                <a:solidFill>
                  <a:srgbClr val="009999"/>
                </a:solidFill>
                <a:latin typeface="Arial" pitchFamily="34" charset="0"/>
                <a:cs typeface="Arial" pitchFamily="34" charset="0"/>
              </a:rPr>
              <a:t>Reducir de 2,1% a 2% la tasa de abandono interanual por año de escolaridad en unidades educativas fiscales</a:t>
            </a:r>
          </a:p>
        </p:txBody>
      </p:sp>
      <p:sp>
        <p:nvSpPr>
          <p:cNvPr id="6" name="2 Rectángulo"/>
          <p:cNvSpPr/>
          <p:nvPr/>
        </p:nvSpPr>
        <p:spPr>
          <a:xfrm>
            <a:off x="1210073" y="304109"/>
            <a:ext cx="4869975" cy="461665"/>
          </a:xfrm>
          <a:prstGeom prst="rect">
            <a:avLst/>
          </a:prstGeom>
        </p:spPr>
        <p:txBody>
          <a:bodyPr vert="horz" wrap="square" lIns="0" tIns="0" rIns="0" bIns="0" rtlCol="0">
            <a:noAutofit/>
          </a:bodyPr>
          <a:lstStyle/>
          <a:p>
            <a:pPr marL="17780"/>
            <a:r>
              <a:rPr lang="es-BO" sz="2800" b="1" spc="-200" dirty="0">
                <a:solidFill>
                  <a:srgbClr val="00AEA6"/>
                </a:solidFill>
                <a:latin typeface="Arial Black"/>
                <a:cs typeface="Arial Black"/>
              </a:rPr>
              <a:t>RESULTADO 7</a:t>
            </a:r>
            <a:endParaRPr lang="es-ES" sz="2800" b="1" spc="-200" dirty="0">
              <a:solidFill>
                <a:srgbClr val="00AEA6"/>
              </a:solidFill>
              <a:latin typeface="Arial Black"/>
              <a:cs typeface="Arial Black"/>
            </a:endParaRPr>
          </a:p>
        </p:txBody>
      </p:sp>
      <p:sp>
        <p:nvSpPr>
          <p:cNvPr id="7" name="CuadroTexto 6"/>
          <p:cNvSpPr txBox="1"/>
          <p:nvPr/>
        </p:nvSpPr>
        <p:spPr>
          <a:xfrm>
            <a:off x="2696547" y="2835611"/>
            <a:ext cx="7980070" cy="369332"/>
          </a:xfrm>
          <a:prstGeom prst="rect">
            <a:avLst/>
          </a:prstGeom>
          <a:noFill/>
        </p:spPr>
        <p:txBody>
          <a:bodyPr wrap="none" rtlCol="0">
            <a:spAutoFit/>
          </a:bodyPr>
          <a:lstStyle/>
          <a:p>
            <a:r>
              <a:rPr lang="es-ES" dirty="0"/>
              <a:t>1,15%		1,79		1,77		1,45		1,61</a:t>
            </a:r>
            <a:endParaRPr lang="es-BO" dirty="0"/>
          </a:p>
        </p:txBody>
      </p:sp>
      <p:sp>
        <p:nvSpPr>
          <p:cNvPr id="9" name="CuadroTexto 8"/>
          <p:cNvSpPr txBox="1"/>
          <p:nvPr/>
        </p:nvSpPr>
        <p:spPr>
          <a:xfrm>
            <a:off x="2696547" y="2349264"/>
            <a:ext cx="8039380" cy="369332"/>
          </a:xfrm>
          <a:prstGeom prst="rect">
            <a:avLst/>
          </a:prstGeom>
          <a:noFill/>
        </p:spPr>
        <p:txBody>
          <a:bodyPr wrap="none" rtlCol="0">
            <a:spAutoFit/>
          </a:bodyPr>
          <a:lstStyle/>
          <a:p>
            <a:r>
              <a:rPr lang="es-ES" b="1" dirty="0">
                <a:ln w="0"/>
                <a:solidFill>
                  <a:srgbClr val="FF2F92"/>
                </a:solidFill>
                <a:effectLst>
                  <a:outerShdw blurRad="38100" dist="19050" dir="2700000" algn="tl" rotWithShape="0">
                    <a:schemeClr val="dk1">
                      <a:alpha val="40000"/>
                    </a:schemeClr>
                  </a:outerShdw>
                </a:effectLst>
              </a:rPr>
              <a:t>2021		2022		2023		2024		2025</a:t>
            </a:r>
            <a:endParaRPr lang="es-BO" b="1" dirty="0">
              <a:ln w="0"/>
              <a:solidFill>
                <a:srgbClr val="FF2F92"/>
              </a:solidFill>
              <a:effectLst>
                <a:outerShdw blurRad="38100" dist="19050" dir="2700000" algn="tl" rotWithShape="0">
                  <a:schemeClr val="dk1">
                    <a:alpha val="40000"/>
                  </a:schemeClr>
                </a:outerShdw>
              </a:effectLst>
            </a:endParaRPr>
          </a:p>
        </p:txBody>
      </p:sp>
      <p:sp>
        <p:nvSpPr>
          <p:cNvPr id="10" name="Rectángulo 9"/>
          <p:cNvSpPr/>
          <p:nvPr/>
        </p:nvSpPr>
        <p:spPr>
          <a:xfrm>
            <a:off x="3999677" y="2346954"/>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5716509" y="2346953"/>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Rectángulo 11"/>
          <p:cNvSpPr/>
          <p:nvPr/>
        </p:nvSpPr>
        <p:spPr>
          <a:xfrm>
            <a:off x="7535979" y="2346952"/>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Rectángulo 12"/>
          <p:cNvSpPr/>
          <p:nvPr/>
        </p:nvSpPr>
        <p:spPr>
          <a:xfrm>
            <a:off x="9355449" y="234695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4" name="Rectángulo 13"/>
          <p:cNvSpPr/>
          <p:nvPr/>
        </p:nvSpPr>
        <p:spPr>
          <a:xfrm>
            <a:off x="5772777" y="4888230"/>
            <a:ext cx="6096000" cy="1969770"/>
          </a:xfrm>
          <a:prstGeom prst="rect">
            <a:avLst/>
          </a:prstGeom>
        </p:spPr>
        <p:txBody>
          <a:bodyPr>
            <a:spAutoFit/>
          </a:bodyPr>
          <a:lstStyle/>
          <a:p>
            <a:r>
              <a:rPr lang="es-BO" sz="1600" b="1" dirty="0">
                <a:solidFill>
                  <a:srgbClr val="009999"/>
                </a:solidFill>
              </a:rPr>
              <a:t>MINISTERIO DE EDUCACIÓN</a:t>
            </a:r>
          </a:p>
          <a:p>
            <a:r>
              <a:rPr lang="es-BO" sz="1600" b="1" dirty="0">
                <a:solidFill>
                  <a:srgbClr val="009999"/>
                </a:solidFill>
              </a:rPr>
              <a:t>SISTEMA DE ESTADÍSTICAS E INDICADORES EDUCATIVOS</a:t>
            </a:r>
          </a:p>
          <a:p>
            <a:endParaRPr lang="es-BO" sz="1600" dirty="0"/>
          </a:p>
          <a:p>
            <a:r>
              <a:rPr lang="es-BO" sz="1400" dirty="0">
                <a:solidFill>
                  <a:srgbClr val="03C2CC"/>
                </a:solidFill>
              </a:rPr>
              <a:t>TÍTULO: LA PAZ - MURILLO - CAPITAL (LA PAZ) - TODOS LOS DISTRITOS : TASA DE ABANDONO INTERANUAL POR AÑO DE ESCOLARIDAD. SEGÚN: DEPENDENCIA. GESTIÓN: 2025</a:t>
            </a:r>
          </a:p>
          <a:p>
            <a:r>
              <a:rPr lang="es-BO" sz="1600" dirty="0">
                <a:hlinkClick r:id="rId3"/>
              </a:rPr>
              <a:t>https://seie.minedu.gob.bo/reportes/indicadores/grupo3/b10</a:t>
            </a:r>
            <a:endParaRPr lang="es-BO" sz="1600" dirty="0"/>
          </a:p>
          <a:p>
            <a:endParaRPr lang="es-BO" sz="1600" dirty="0"/>
          </a:p>
        </p:txBody>
      </p:sp>
      <p:sp>
        <p:nvSpPr>
          <p:cNvPr id="2" name="Rectángulo 1"/>
          <p:cNvSpPr/>
          <p:nvPr/>
        </p:nvSpPr>
        <p:spPr>
          <a:xfrm>
            <a:off x="5125717" y="3452799"/>
            <a:ext cx="2692853" cy="307777"/>
          </a:xfrm>
          <a:prstGeom prst="rect">
            <a:avLst/>
          </a:prstGeom>
        </p:spPr>
        <p:txBody>
          <a:bodyPr wrap="none">
            <a:spAutoFit/>
          </a:bodyPr>
          <a:lstStyle/>
          <a:p>
            <a:r>
              <a:rPr lang="es-ES" sz="1400" b="1" dirty="0">
                <a:solidFill>
                  <a:srgbClr val="009999"/>
                </a:solidFill>
                <a:latin typeface="Arial" pitchFamily="34" charset="0"/>
                <a:cs typeface="Arial" pitchFamily="34" charset="0"/>
              </a:rPr>
              <a:t>Tasa de abandono interanual </a:t>
            </a:r>
            <a:endParaRPr lang="es-BO" sz="1400" dirty="0"/>
          </a:p>
        </p:txBody>
      </p:sp>
    </p:spTree>
    <p:extLst>
      <p:ext uri="{BB962C8B-B14F-4D97-AF65-F5344CB8AC3E}">
        <p14:creationId xmlns:p14="http://schemas.microsoft.com/office/powerpoint/2010/main" val="207254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12" name="Rectángulo 11"/>
          <p:cNvSpPr/>
          <p:nvPr/>
        </p:nvSpPr>
        <p:spPr>
          <a:xfrm>
            <a:off x="5959150" y="414103"/>
            <a:ext cx="6096000" cy="1323439"/>
          </a:xfrm>
          <a:prstGeom prst="rect">
            <a:avLst/>
          </a:prstGeom>
        </p:spPr>
        <p:txBody>
          <a:bodyPr>
            <a:spAutoFit/>
          </a:bodyPr>
          <a:lstStyle/>
          <a:p>
            <a:pPr algn="just"/>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Mejoramiento Integral de Unidades Educativas del Municipio de La Paz”, ejecutado durante las gestiones 2022–2024 en los </a:t>
            </a:r>
            <a:r>
              <a:rPr lang="es-BO" sz="1600" dirty="0" err="1">
                <a:solidFill>
                  <a:srgbClr val="000000"/>
                </a:solidFill>
                <a:latin typeface="Arial Narrow" panose="020B0606020202030204" pitchFamily="34" charset="0"/>
                <a:ea typeface="Calibri" panose="020F0502020204030204" pitchFamily="34" charset="0"/>
                <a:cs typeface="Calibri" panose="020F0502020204030204" pitchFamily="34" charset="0"/>
              </a:rPr>
              <a:t>macrodistritos</a:t>
            </a:r>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 de </a:t>
            </a:r>
            <a:r>
              <a:rPr lang="es-BO" sz="1600" dirty="0" err="1">
                <a:solidFill>
                  <a:srgbClr val="000000"/>
                </a:solidFill>
                <a:latin typeface="Arial Narrow" panose="020B0606020202030204" pitchFamily="34" charset="0"/>
                <a:ea typeface="Calibri" panose="020F0502020204030204" pitchFamily="34" charset="0"/>
                <a:cs typeface="Calibri" panose="020F0502020204030204" pitchFamily="34" charset="0"/>
              </a:rPr>
              <a:t>Cotahuma</a:t>
            </a:r>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 Max Paredes, Periférica, San Antonio, Sur, Mallasa, Centro, </a:t>
            </a:r>
            <a:r>
              <a:rPr lang="es-BO" sz="1600" dirty="0" err="1">
                <a:solidFill>
                  <a:srgbClr val="000000"/>
                </a:solidFill>
                <a:latin typeface="Arial Narrow" panose="020B0606020202030204" pitchFamily="34" charset="0"/>
                <a:ea typeface="Calibri" panose="020F0502020204030204" pitchFamily="34" charset="0"/>
                <a:cs typeface="Calibri" panose="020F0502020204030204" pitchFamily="34" charset="0"/>
              </a:rPr>
              <a:t>Hampaturi</a:t>
            </a:r>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 y </a:t>
            </a:r>
            <a:r>
              <a:rPr lang="es-BO" sz="1600" dirty="0" err="1">
                <a:solidFill>
                  <a:srgbClr val="000000"/>
                </a:solidFill>
                <a:latin typeface="Arial Narrow" panose="020B0606020202030204" pitchFamily="34" charset="0"/>
                <a:ea typeface="Calibri" panose="020F0502020204030204" pitchFamily="34" charset="0"/>
                <a:cs typeface="Calibri" panose="020F0502020204030204" pitchFamily="34" charset="0"/>
              </a:rPr>
              <a:t>Zongo</a:t>
            </a:r>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 se ha contribuido de manera significativa al fortalecimiento del sistema educativo municipal.</a:t>
            </a:r>
            <a:endParaRPr lang="es-BO" sz="1600" dirty="0"/>
          </a:p>
        </p:txBody>
      </p:sp>
      <p:sp>
        <p:nvSpPr>
          <p:cNvPr id="13" name="Rectángulo 12"/>
          <p:cNvSpPr/>
          <p:nvPr/>
        </p:nvSpPr>
        <p:spPr>
          <a:xfrm>
            <a:off x="5959150" y="1718181"/>
            <a:ext cx="6096000" cy="646331"/>
          </a:xfrm>
          <a:prstGeom prst="rect">
            <a:avLst/>
          </a:prstGeom>
        </p:spPr>
        <p:txBody>
          <a:bodyPr>
            <a:spAutoFit/>
          </a:bodyPr>
          <a:lstStyle/>
          <a:p>
            <a:r>
              <a:rPr lang="es-ES" dirty="0"/>
              <a:t>174  PROYECTOS DE MEJORAMIENTO EN UNIDADES EDUCATIVAS DEL MUNICIPIO DE LA PAZ</a:t>
            </a:r>
            <a:endParaRPr lang="es-BO" dirty="0"/>
          </a:p>
        </p:txBody>
      </p:sp>
      <p:grpSp>
        <p:nvGrpSpPr>
          <p:cNvPr id="14" name="Grupo 13"/>
          <p:cNvGrpSpPr/>
          <p:nvPr/>
        </p:nvGrpSpPr>
        <p:grpSpPr>
          <a:xfrm>
            <a:off x="752624" y="1085500"/>
            <a:ext cx="3247876" cy="963108"/>
            <a:chOff x="752624" y="1085500"/>
            <a:chExt cx="3247876" cy="963108"/>
          </a:xfrm>
        </p:grpSpPr>
        <p:sp>
          <p:nvSpPr>
            <p:cNvPr id="15" name="Rectángulo 14"/>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6" name="Rectángulo 15"/>
            <p:cNvSpPr/>
            <p:nvPr/>
          </p:nvSpPr>
          <p:spPr>
            <a:xfrm>
              <a:off x="809959" y="1091211"/>
              <a:ext cx="3190541" cy="954107"/>
            </a:xfrm>
            <a:prstGeom prst="rect">
              <a:avLst/>
            </a:prstGeom>
            <a:solidFill>
              <a:srgbClr val="C9FFFF"/>
            </a:solidFill>
          </p:spPr>
          <p:txBody>
            <a:bodyPr wrap="square" lIns="91440" tIns="45720" rIns="91440" bIns="45720">
              <a:spAutoFit/>
            </a:bodyPr>
            <a:lstStyle/>
            <a:p>
              <a:pPr algn="ctr"/>
              <a:r>
                <a:rPr lang="es-ES" sz="2800" b="1" dirty="0">
                  <a:ln w="0"/>
                  <a:solidFill>
                    <a:srgbClr val="009999"/>
                  </a:solidFill>
                  <a:effectLst>
                    <a:outerShdw blurRad="38100" dist="19050" dir="2700000" algn="tl" rotWithShape="0">
                      <a:schemeClr val="dk1">
                        <a:alpha val="40000"/>
                      </a:schemeClr>
                    </a:outerShdw>
                  </a:effectLst>
                </a:rPr>
                <a:t>ACCION MUNICIPAL</a:t>
              </a:r>
            </a:p>
            <a:p>
              <a:pPr algn="ctr"/>
              <a:r>
                <a:rPr lang="es-ES" sz="2800" b="1" cap="none" spc="0" dirty="0">
                  <a:ln w="0"/>
                  <a:solidFill>
                    <a:srgbClr val="009999"/>
                  </a:solidFill>
                  <a:effectLst>
                    <a:outerShdw blurRad="38100" dist="19050" dir="2700000" algn="tl" rotWithShape="0">
                      <a:schemeClr val="dk1">
                        <a:alpha val="40000"/>
                      </a:schemeClr>
                    </a:outerShdw>
                  </a:effectLst>
                </a:rPr>
                <a:t>1</a:t>
              </a:r>
            </a:p>
          </p:txBody>
        </p:sp>
        <p:sp>
          <p:nvSpPr>
            <p:cNvPr id="17" name="Rectángulo 16"/>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18" name="CuadroTexto 17"/>
          <p:cNvSpPr txBox="1"/>
          <p:nvPr/>
        </p:nvSpPr>
        <p:spPr>
          <a:xfrm>
            <a:off x="931984" y="2291030"/>
            <a:ext cx="3068516" cy="1323439"/>
          </a:xfrm>
          <a:prstGeom prst="rect">
            <a:avLst/>
          </a:prstGeom>
          <a:noFill/>
        </p:spPr>
        <p:txBody>
          <a:bodyPr wrap="square" rtlCol="0">
            <a:spAutoFit/>
          </a:bodyPr>
          <a:lstStyle/>
          <a:p>
            <a:pPr algn="just"/>
            <a:r>
              <a:rPr lang="es-ES" sz="1600" dirty="0">
                <a:solidFill>
                  <a:srgbClr val="009999"/>
                </a:solidFill>
              </a:rPr>
              <a:t>Incrementar de 90% a 92% la tasa de fortalecimiento a infraestructuras educativas fiscales y de convenio en el municipio de La Paz al 2025</a:t>
            </a:r>
            <a:endParaRPr lang="es-BO" sz="1600" dirty="0">
              <a:solidFill>
                <a:srgbClr val="009999"/>
              </a:solidFill>
            </a:endParaRPr>
          </a:p>
        </p:txBody>
      </p:sp>
      <p:sp>
        <p:nvSpPr>
          <p:cNvPr id="19" name="Rectángulo 18"/>
          <p:cNvSpPr/>
          <p:nvPr/>
        </p:nvSpPr>
        <p:spPr>
          <a:xfrm>
            <a:off x="5891659" y="427301"/>
            <a:ext cx="45719" cy="2025275"/>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0" name="Rectángulo 19"/>
          <p:cNvSpPr/>
          <p:nvPr/>
        </p:nvSpPr>
        <p:spPr>
          <a:xfrm>
            <a:off x="5895702" y="2952749"/>
            <a:ext cx="45719" cy="2766916"/>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1" name="Rectángulo 20"/>
          <p:cNvSpPr/>
          <p:nvPr/>
        </p:nvSpPr>
        <p:spPr>
          <a:xfrm>
            <a:off x="6030686" y="2952749"/>
            <a:ext cx="6096000" cy="3046988"/>
          </a:xfrm>
          <a:prstGeom prst="rect">
            <a:avLst/>
          </a:prstGeom>
        </p:spPr>
        <p:txBody>
          <a:bodyPr>
            <a:spAutoFit/>
          </a:bodyPr>
          <a:lstStyle/>
          <a:p>
            <a:pPr algn="just"/>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Acciones de mejoramiento y mantenimiento de la infraestructuras educativas realizadas por cada </a:t>
            </a:r>
            <a:r>
              <a:rPr lang="es-BO" sz="1600" dirty="0" err="1">
                <a:solidFill>
                  <a:srgbClr val="000000"/>
                </a:solidFill>
                <a:latin typeface="Arial Narrow" panose="020B0606020202030204" pitchFamily="34" charset="0"/>
                <a:ea typeface="Calibri" panose="020F0502020204030204" pitchFamily="34" charset="0"/>
                <a:cs typeface="Calibri" panose="020F0502020204030204" pitchFamily="34" charset="0"/>
              </a:rPr>
              <a:t>Subalcaldia</a:t>
            </a:r>
            <a:r>
              <a:rPr lang="es-BO" sz="1600" dirty="0">
                <a:solidFill>
                  <a:srgbClr val="000000"/>
                </a:solidFill>
                <a:latin typeface="Arial Narrow" panose="020B0606020202030204" pitchFamily="34" charset="0"/>
                <a:ea typeface="Calibri" panose="020F0502020204030204" pitchFamily="34" charset="0"/>
                <a:cs typeface="Calibri" panose="020F0502020204030204" pitchFamily="34" charset="0"/>
              </a:rPr>
              <a:t> del municipio de La Paz.</a:t>
            </a:r>
          </a:p>
          <a:p>
            <a:pPr marL="342900" indent="-342900" algn="just">
              <a:buFont typeface="+mj-lt"/>
              <a:buAutoNum type="arabicPeriod"/>
            </a:pPr>
            <a:r>
              <a:rPr lang="es-ES" sz="1600" dirty="0" err="1">
                <a:solidFill>
                  <a:srgbClr val="000000"/>
                </a:solidFill>
                <a:latin typeface="Arial Narrow" panose="020B0606020202030204" pitchFamily="34" charset="0"/>
                <a:cs typeface="Calibri" panose="020F0502020204030204" pitchFamily="34" charset="0"/>
              </a:rPr>
              <a:t>Cotahuma</a:t>
            </a:r>
            <a:endParaRPr lang="es-ES" sz="1600" dirty="0">
              <a:solidFill>
                <a:srgbClr val="000000"/>
              </a:solidFill>
              <a:latin typeface="Arial Narrow" panose="020B0606020202030204" pitchFamily="34" charset="0"/>
              <a:cs typeface="Calibri" panose="020F0502020204030204" pitchFamily="34" charset="0"/>
            </a:endParaRP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Max Paredes</a:t>
            </a: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Periférica</a:t>
            </a: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San Antonio</a:t>
            </a: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Sur</a:t>
            </a: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Mallasa</a:t>
            </a:r>
          </a:p>
          <a:p>
            <a:pPr marL="342900" indent="-342900" algn="just">
              <a:buFont typeface="+mj-lt"/>
              <a:buAutoNum type="arabicPeriod"/>
            </a:pPr>
            <a:r>
              <a:rPr lang="es-ES" sz="1600" dirty="0">
                <a:solidFill>
                  <a:srgbClr val="000000"/>
                </a:solidFill>
                <a:latin typeface="Arial Narrow" panose="020B0606020202030204" pitchFamily="34" charset="0"/>
                <a:cs typeface="Calibri" panose="020F0502020204030204" pitchFamily="34" charset="0"/>
              </a:rPr>
              <a:t>Centro</a:t>
            </a:r>
          </a:p>
          <a:p>
            <a:pPr marL="342900" indent="-342900" algn="just">
              <a:buFont typeface="+mj-lt"/>
              <a:buAutoNum type="arabicPeriod"/>
            </a:pPr>
            <a:r>
              <a:rPr lang="es-ES" sz="1600" dirty="0" err="1">
                <a:solidFill>
                  <a:srgbClr val="000000"/>
                </a:solidFill>
                <a:latin typeface="Arial Narrow" panose="020B0606020202030204" pitchFamily="34" charset="0"/>
                <a:cs typeface="Calibri" panose="020F0502020204030204" pitchFamily="34" charset="0"/>
              </a:rPr>
              <a:t>Hampaturi</a:t>
            </a:r>
            <a:endParaRPr lang="es-ES" sz="1600" dirty="0">
              <a:solidFill>
                <a:srgbClr val="000000"/>
              </a:solidFill>
              <a:latin typeface="Arial Narrow" panose="020B0606020202030204" pitchFamily="34" charset="0"/>
              <a:cs typeface="Calibri" panose="020F0502020204030204" pitchFamily="34" charset="0"/>
            </a:endParaRPr>
          </a:p>
          <a:p>
            <a:pPr marL="342900" indent="-342900" algn="just">
              <a:buFont typeface="+mj-lt"/>
              <a:buAutoNum type="arabicPeriod"/>
            </a:pPr>
            <a:r>
              <a:rPr lang="es-ES" sz="1600" dirty="0" err="1">
                <a:solidFill>
                  <a:srgbClr val="000000"/>
                </a:solidFill>
                <a:latin typeface="Arial Narrow" panose="020B0606020202030204" pitchFamily="34" charset="0"/>
                <a:cs typeface="Calibri" panose="020F0502020204030204" pitchFamily="34" charset="0"/>
              </a:rPr>
              <a:t>Zongo</a:t>
            </a:r>
            <a:endParaRPr lang="es-ES" sz="1600" dirty="0">
              <a:solidFill>
                <a:srgbClr val="000000"/>
              </a:solidFill>
              <a:latin typeface="Arial Narrow" panose="020B0606020202030204" pitchFamily="34" charset="0"/>
              <a:cs typeface="Calibri" panose="020F0502020204030204" pitchFamily="34" charset="0"/>
            </a:endParaRPr>
          </a:p>
          <a:p>
            <a:pPr algn="just"/>
            <a:endParaRPr lang="es-BO" sz="1600" dirty="0"/>
          </a:p>
        </p:txBody>
      </p:sp>
    </p:spTree>
    <p:extLst>
      <p:ext uri="{BB962C8B-B14F-4D97-AF65-F5344CB8AC3E}">
        <p14:creationId xmlns:p14="http://schemas.microsoft.com/office/powerpoint/2010/main" val="2444958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grpSp>
        <p:nvGrpSpPr>
          <p:cNvPr id="3" name="Grupo 2"/>
          <p:cNvGrpSpPr/>
          <p:nvPr/>
        </p:nvGrpSpPr>
        <p:grpSpPr>
          <a:xfrm>
            <a:off x="752624" y="1085500"/>
            <a:ext cx="3247876" cy="963108"/>
            <a:chOff x="752624" y="1085500"/>
            <a:chExt cx="3247876" cy="963108"/>
          </a:xfrm>
        </p:grpSpPr>
        <p:sp>
          <p:nvSpPr>
            <p:cNvPr id="4" name="Rectángulo 3"/>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p:cNvSpPr/>
            <p:nvPr/>
          </p:nvSpPr>
          <p:spPr>
            <a:xfrm>
              <a:off x="809959" y="1091211"/>
              <a:ext cx="3190541" cy="954107"/>
            </a:xfrm>
            <a:prstGeom prst="rect">
              <a:avLst/>
            </a:prstGeom>
            <a:solidFill>
              <a:srgbClr val="C9FFFF"/>
            </a:solidFill>
          </p:spPr>
          <p:txBody>
            <a:bodyPr wrap="square" lIns="91440" tIns="45720" rIns="91440" bIns="45720">
              <a:spAutoFit/>
            </a:bodyPr>
            <a:lstStyle/>
            <a:p>
              <a:pPr algn="ctr"/>
              <a:r>
                <a:rPr lang="es-ES" sz="2800" b="1" dirty="0">
                  <a:ln w="0"/>
                  <a:solidFill>
                    <a:srgbClr val="009999"/>
                  </a:solidFill>
                  <a:effectLst>
                    <a:outerShdw blurRad="38100" dist="19050" dir="2700000" algn="tl" rotWithShape="0">
                      <a:schemeClr val="dk1">
                        <a:alpha val="40000"/>
                      </a:schemeClr>
                    </a:outerShdw>
                  </a:effectLst>
                </a:rPr>
                <a:t>ACCION MUNICIPAL</a:t>
              </a:r>
            </a:p>
            <a:p>
              <a:pPr algn="ctr"/>
              <a:r>
                <a:rPr lang="es-ES" sz="2800" b="1" dirty="0">
                  <a:ln w="0"/>
                  <a:solidFill>
                    <a:srgbClr val="009999"/>
                  </a:solidFill>
                  <a:effectLst>
                    <a:outerShdw blurRad="38100" dist="19050" dir="2700000" algn="tl" rotWithShape="0">
                      <a:schemeClr val="dk1">
                        <a:alpha val="40000"/>
                      </a:schemeClr>
                    </a:outerShdw>
                  </a:effectLst>
                </a:rPr>
                <a:t>2</a:t>
              </a:r>
            </a:p>
          </p:txBody>
        </p:sp>
        <p:sp>
          <p:nvSpPr>
            <p:cNvPr id="6" name="Rectángulo 5"/>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7" name="CuadroTexto 6"/>
          <p:cNvSpPr txBox="1"/>
          <p:nvPr/>
        </p:nvSpPr>
        <p:spPr>
          <a:xfrm>
            <a:off x="931984" y="2291030"/>
            <a:ext cx="3068516" cy="830997"/>
          </a:xfrm>
          <a:prstGeom prst="rect">
            <a:avLst/>
          </a:prstGeom>
          <a:noFill/>
        </p:spPr>
        <p:txBody>
          <a:bodyPr wrap="square" rtlCol="0">
            <a:spAutoFit/>
          </a:bodyPr>
          <a:lstStyle/>
          <a:p>
            <a:pPr algn="just"/>
            <a:r>
              <a:rPr lang="es-ES" sz="1600" dirty="0">
                <a:solidFill>
                  <a:srgbClr val="009999"/>
                </a:solidFill>
              </a:rPr>
              <a:t>Mantener en 100% la tasa de provisión de servicios educativos en le municipio de La Paz al 2025</a:t>
            </a:r>
            <a:endParaRPr lang="es-BO" sz="1600" dirty="0">
              <a:solidFill>
                <a:srgbClr val="009999"/>
              </a:solidFill>
            </a:endParaRPr>
          </a:p>
        </p:txBody>
      </p:sp>
      <p:sp>
        <p:nvSpPr>
          <p:cNvPr id="2" name="Rectángulo 1"/>
          <p:cNvSpPr/>
          <p:nvPr/>
        </p:nvSpPr>
        <p:spPr>
          <a:xfrm>
            <a:off x="6222850" y="651030"/>
            <a:ext cx="4790094" cy="338554"/>
          </a:xfrm>
          <a:prstGeom prst="rect">
            <a:avLst/>
          </a:prstGeom>
        </p:spPr>
        <p:txBody>
          <a:bodyPr wrap="none">
            <a:spAutoFit/>
          </a:bodyPr>
          <a:lstStyle/>
          <a:p>
            <a:r>
              <a:rPr lang="es-BO" sz="1600" b="1" dirty="0">
                <a:solidFill>
                  <a:srgbClr val="FF2F92"/>
                </a:solidFill>
                <a:latin typeface="Century Gothic" panose="020B0502020202020204" pitchFamily="34" charset="0"/>
                <a:ea typeface="Times New Roman" panose="02020603050405020304" pitchFamily="18" charset="0"/>
                <a:cs typeface="Times New Roman" panose="02020603050405020304" pitchFamily="18" charset="0"/>
              </a:rPr>
              <a:t>Alimentación Complementaria Escolar (ACE): </a:t>
            </a:r>
            <a:endParaRPr lang="es-BO" sz="1600" b="1" dirty="0">
              <a:solidFill>
                <a:srgbClr val="FF2F92"/>
              </a:solidFill>
            </a:endParaRPr>
          </a:p>
        </p:txBody>
      </p:sp>
      <p:sp>
        <p:nvSpPr>
          <p:cNvPr id="13" name="Rectángulo 12"/>
          <p:cNvSpPr/>
          <p:nvPr/>
        </p:nvSpPr>
        <p:spPr>
          <a:xfrm>
            <a:off x="6095999" y="3277822"/>
            <a:ext cx="5972175" cy="646331"/>
          </a:xfrm>
          <a:prstGeom prst="rect">
            <a:avLst/>
          </a:prstGeom>
        </p:spPr>
        <p:txBody>
          <a:bodyPr wrap="square">
            <a:spAutoFit/>
          </a:bodyPr>
          <a:lstStyle/>
          <a:p>
            <a:pPr algn="just"/>
            <a:r>
              <a:rPr lang="es-ES" dirty="0"/>
              <a:t>Se promueve una alimentación y nutrición adecuada en la comunidad educativa en el municipio de La Paz</a:t>
            </a:r>
            <a:endParaRPr lang="es-BO" dirty="0"/>
          </a:p>
        </p:txBody>
      </p:sp>
      <p:sp>
        <p:nvSpPr>
          <p:cNvPr id="14" name="Rectángulo 13"/>
          <p:cNvSpPr/>
          <p:nvPr/>
        </p:nvSpPr>
        <p:spPr>
          <a:xfrm>
            <a:off x="6096000" y="3982820"/>
            <a:ext cx="5972174" cy="646331"/>
          </a:xfrm>
          <a:prstGeom prst="rect">
            <a:avLst/>
          </a:prstGeom>
        </p:spPr>
        <p:txBody>
          <a:bodyPr wrap="square">
            <a:spAutoFit/>
          </a:bodyPr>
          <a:lstStyle/>
          <a:p>
            <a:r>
              <a:rPr lang="es-BO" dirty="0">
                <a:ea typeface="Calibri" panose="020F0502020204030204" pitchFamily="34" charset="0"/>
                <a:cs typeface="Arial" panose="020B0604020202020204" pitchFamily="34" charset="0"/>
              </a:rPr>
              <a:t>Ampliación del menú a 49 variedades adaptadas a cada nivel educativo (inicial – primaria – secundaria)</a:t>
            </a:r>
            <a:endParaRPr lang="es-BO" dirty="0"/>
          </a:p>
        </p:txBody>
      </p:sp>
      <p:sp>
        <p:nvSpPr>
          <p:cNvPr id="15" name="Rectángulo 14"/>
          <p:cNvSpPr/>
          <p:nvPr/>
        </p:nvSpPr>
        <p:spPr>
          <a:xfrm>
            <a:off x="6096000" y="4771509"/>
            <a:ext cx="6096000" cy="369332"/>
          </a:xfrm>
          <a:prstGeom prst="rect">
            <a:avLst/>
          </a:prstGeom>
        </p:spPr>
        <p:txBody>
          <a:bodyPr wrap="square">
            <a:spAutoFit/>
          </a:bodyPr>
          <a:lstStyle/>
          <a:p>
            <a:r>
              <a:rPr lang="es-BO" dirty="0">
                <a:ea typeface="Calibri" panose="020F0502020204030204" pitchFamily="34" charset="0"/>
                <a:cs typeface="Arial" panose="020B0604020202020204" pitchFamily="34" charset="0"/>
              </a:rPr>
              <a:t>Raciones exclusivas para niños de Educación Especial</a:t>
            </a:r>
            <a:endParaRPr lang="es-BO" dirty="0"/>
          </a:p>
        </p:txBody>
      </p:sp>
      <p:sp>
        <p:nvSpPr>
          <p:cNvPr id="16" name="Rectángulo 15"/>
          <p:cNvSpPr/>
          <p:nvPr/>
        </p:nvSpPr>
        <p:spPr>
          <a:xfrm>
            <a:off x="6034086" y="5283199"/>
            <a:ext cx="6096000" cy="369332"/>
          </a:xfrm>
          <a:prstGeom prst="rect">
            <a:avLst/>
          </a:prstGeom>
        </p:spPr>
        <p:txBody>
          <a:bodyPr>
            <a:spAutoFit/>
          </a:bodyPr>
          <a:lstStyle/>
          <a:p>
            <a:r>
              <a:rPr lang="es-BO" dirty="0">
                <a:ea typeface="Calibri" panose="020F0502020204030204" pitchFamily="34" charset="0"/>
                <a:cs typeface="Arial" panose="020B0604020202020204" pitchFamily="34" charset="0"/>
              </a:rPr>
              <a:t>Aportes nutricionales diferenciados por nivel de escolaridad</a:t>
            </a:r>
            <a:endParaRPr lang="es-BO" dirty="0"/>
          </a:p>
        </p:txBody>
      </p:sp>
      <p:sp>
        <p:nvSpPr>
          <p:cNvPr id="17" name="Rectángulo 16"/>
          <p:cNvSpPr/>
          <p:nvPr/>
        </p:nvSpPr>
        <p:spPr>
          <a:xfrm>
            <a:off x="6034086" y="5794889"/>
            <a:ext cx="6034088" cy="923330"/>
          </a:xfrm>
          <a:prstGeom prst="rect">
            <a:avLst/>
          </a:prstGeom>
        </p:spPr>
        <p:txBody>
          <a:bodyPr wrap="square">
            <a:spAutoFit/>
          </a:bodyPr>
          <a:lstStyle/>
          <a:p>
            <a:r>
              <a:rPr lang="es-ES" dirty="0">
                <a:ea typeface="Times New Roman" panose="02020603050405020304" pitchFamily="18" charset="0"/>
                <a:cs typeface="Times New Roman" panose="02020603050405020304" pitchFamily="18" charset="0"/>
              </a:rPr>
              <a:t>Elaboración y aprobación el nuevo Reglamento Municipal del Servicio de Alimentación Complementaria Escolar para la Gestión 2026.</a:t>
            </a:r>
            <a:endParaRPr lang="es-BO" dirty="0"/>
          </a:p>
        </p:txBody>
      </p:sp>
      <p:pic>
        <p:nvPicPr>
          <p:cNvPr id="19" name="Imagen 18"/>
          <p:cNvPicPr>
            <a:picLocks noChangeAspect="1"/>
          </p:cNvPicPr>
          <p:nvPr/>
        </p:nvPicPr>
        <p:blipFill>
          <a:blip r:embed="rId3"/>
          <a:stretch>
            <a:fillRect/>
          </a:stretch>
        </p:blipFill>
        <p:spPr>
          <a:xfrm>
            <a:off x="6222850" y="1028621"/>
            <a:ext cx="3168800" cy="2112533"/>
          </a:xfrm>
          <a:prstGeom prst="rect">
            <a:avLst/>
          </a:prstGeom>
        </p:spPr>
      </p:pic>
    </p:spTree>
    <p:extLst>
      <p:ext uri="{BB962C8B-B14F-4D97-AF65-F5344CB8AC3E}">
        <p14:creationId xmlns:p14="http://schemas.microsoft.com/office/powerpoint/2010/main" val="15710967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grpSp>
        <p:nvGrpSpPr>
          <p:cNvPr id="3" name="Grupo 2"/>
          <p:cNvGrpSpPr/>
          <p:nvPr/>
        </p:nvGrpSpPr>
        <p:grpSpPr>
          <a:xfrm>
            <a:off x="752624" y="1085500"/>
            <a:ext cx="3247876" cy="963108"/>
            <a:chOff x="752624" y="1085500"/>
            <a:chExt cx="3247876" cy="963108"/>
          </a:xfrm>
        </p:grpSpPr>
        <p:sp>
          <p:nvSpPr>
            <p:cNvPr id="4" name="Rectángulo 3"/>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p:cNvSpPr/>
            <p:nvPr/>
          </p:nvSpPr>
          <p:spPr>
            <a:xfrm>
              <a:off x="809959" y="1091211"/>
              <a:ext cx="3190541" cy="954107"/>
            </a:xfrm>
            <a:prstGeom prst="rect">
              <a:avLst/>
            </a:prstGeom>
            <a:solidFill>
              <a:srgbClr val="C9FFFF"/>
            </a:solidFill>
          </p:spPr>
          <p:txBody>
            <a:bodyPr wrap="square" lIns="91440" tIns="45720" rIns="91440" bIns="45720">
              <a:spAutoFit/>
            </a:bodyPr>
            <a:lstStyle/>
            <a:p>
              <a:pPr algn="ctr"/>
              <a:r>
                <a:rPr lang="es-ES" sz="2800" b="1" dirty="0">
                  <a:ln w="0"/>
                  <a:solidFill>
                    <a:srgbClr val="009999"/>
                  </a:solidFill>
                  <a:effectLst>
                    <a:outerShdw blurRad="38100" dist="19050" dir="2700000" algn="tl" rotWithShape="0">
                      <a:schemeClr val="dk1">
                        <a:alpha val="40000"/>
                      </a:schemeClr>
                    </a:outerShdw>
                  </a:effectLst>
                </a:rPr>
                <a:t>ACCION MUNICIPAL</a:t>
              </a:r>
            </a:p>
            <a:p>
              <a:pPr algn="ctr"/>
              <a:r>
                <a:rPr lang="es-ES" sz="2800" b="1" dirty="0">
                  <a:ln w="0"/>
                  <a:solidFill>
                    <a:srgbClr val="009999"/>
                  </a:solidFill>
                  <a:effectLst>
                    <a:outerShdw blurRad="38100" dist="19050" dir="2700000" algn="tl" rotWithShape="0">
                      <a:schemeClr val="dk1">
                        <a:alpha val="40000"/>
                      </a:schemeClr>
                    </a:outerShdw>
                  </a:effectLst>
                </a:rPr>
                <a:t>2</a:t>
              </a:r>
            </a:p>
          </p:txBody>
        </p:sp>
        <p:sp>
          <p:nvSpPr>
            <p:cNvPr id="6" name="Rectángulo 5"/>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7" name="CuadroTexto 6"/>
          <p:cNvSpPr txBox="1"/>
          <p:nvPr/>
        </p:nvSpPr>
        <p:spPr>
          <a:xfrm>
            <a:off x="931984" y="2291030"/>
            <a:ext cx="3068516" cy="830997"/>
          </a:xfrm>
          <a:prstGeom prst="rect">
            <a:avLst/>
          </a:prstGeom>
          <a:noFill/>
        </p:spPr>
        <p:txBody>
          <a:bodyPr wrap="square" rtlCol="0">
            <a:spAutoFit/>
          </a:bodyPr>
          <a:lstStyle/>
          <a:p>
            <a:pPr algn="just"/>
            <a:r>
              <a:rPr lang="es-ES" sz="1600" dirty="0">
                <a:solidFill>
                  <a:srgbClr val="009999"/>
                </a:solidFill>
              </a:rPr>
              <a:t>Mantener en 100% la tasa de provisión de servicios educativos en le municipio de La Paz al 2025</a:t>
            </a:r>
            <a:endParaRPr lang="es-BO" sz="1600" dirty="0">
              <a:solidFill>
                <a:srgbClr val="009999"/>
              </a:solidFill>
            </a:endParaRPr>
          </a:p>
        </p:txBody>
      </p:sp>
      <p:sp>
        <p:nvSpPr>
          <p:cNvPr id="9" name="Rectángulo 8"/>
          <p:cNvSpPr/>
          <p:nvPr/>
        </p:nvSpPr>
        <p:spPr>
          <a:xfrm>
            <a:off x="6167897" y="746596"/>
            <a:ext cx="3060453" cy="338554"/>
          </a:xfrm>
          <a:prstGeom prst="rect">
            <a:avLst/>
          </a:prstGeom>
        </p:spPr>
        <p:txBody>
          <a:bodyPr wrap="none">
            <a:spAutoFit/>
          </a:bodyPr>
          <a:lstStyle/>
          <a:p>
            <a:r>
              <a:rPr lang="es-BO" sz="1600" b="1" dirty="0">
                <a:solidFill>
                  <a:srgbClr val="FF2F92"/>
                </a:solidFill>
                <a:latin typeface="Century Gothic" panose="020B0502020202020204" pitchFamily="34" charset="0"/>
                <a:ea typeface="Times New Roman" panose="02020603050405020304" pitchFamily="18" charset="0"/>
                <a:cs typeface="Times New Roman" panose="02020603050405020304" pitchFamily="18" charset="0"/>
              </a:rPr>
              <a:t>Dotación de Material Escolar</a:t>
            </a:r>
            <a:endParaRPr lang="es-BO" sz="1600" b="1" dirty="0">
              <a:solidFill>
                <a:srgbClr val="FF2F92"/>
              </a:solidFill>
            </a:endParaRPr>
          </a:p>
        </p:txBody>
      </p:sp>
      <p:pic>
        <p:nvPicPr>
          <p:cNvPr id="13" name="Imagen 12"/>
          <p:cNvPicPr>
            <a:picLocks noChangeAspect="1"/>
          </p:cNvPicPr>
          <p:nvPr/>
        </p:nvPicPr>
        <p:blipFill>
          <a:blip r:embed="rId3"/>
          <a:stretch>
            <a:fillRect/>
          </a:stretch>
        </p:blipFill>
        <p:spPr>
          <a:xfrm>
            <a:off x="6258291" y="1153640"/>
            <a:ext cx="3133359" cy="1839378"/>
          </a:xfrm>
          <a:prstGeom prst="rect">
            <a:avLst/>
          </a:prstGeom>
        </p:spPr>
      </p:pic>
      <p:sp>
        <p:nvSpPr>
          <p:cNvPr id="14" name="Rectángulo 13"/>
          <p:cNvSpPr/>
          <p:nvPr/>
        </p:nvSpPr>
        <p:spPr>
          <a:xfrm>
            <a:off x="5094514" y="3136695"/>
            <a:ext cx="6659336" cy="830997"/>
          </a:xfrm>
          <a:prstGeom prst="rect">
            <a:avLst/>
          </a:prstGeom>
        </p:spPr>
        <p:txBody>
          <a:bodyPr wrap="square">
            <a:spAutoFit/>
          </a:bodyPr>
          <a:lstStyle/>
          <a:p>
            <a:pPr marL="270510" algn="just"/>
            <a:r>
              <a:rPr lang="es-BO" sz="1600" dirty="0">
                <a:ea typeface="Times New Roman" panose="02020603050405020304" pitchFamily="18" charset="0"/>
              </a:rPr>
              <a:t>La entrega de la "Mochila Escolar" y materiales educativos funcionó como un alivio financiero para las familias, nivelando oportunidades y motivando al alumnado a mantenerse en el sistema educativo.</a:t>
            </a:r>
            <a:endParaRPr lang="es-BO" dirty="0">
              <a:effectLst/>
              <a:ea typeface="Times New Roman" panose="02020603050405020304" pitchFamily="18" charset="0"/>
            </a:endParaRPr>
          </a:p>
        </p:txBody>
      </p:sp>
      <p:sp>
        <p:nvSpPr>
          <p:cNvPr id="15" name="Rectángulo 14"/>
          <p:cNvSpPr/>
          <p:nvPr/>
        </p:nvSpPr>
        <p:spPr>
          <a:xfrm>
            <a:off x="5357520" y="3967367"/>
            <a:ext cx="6678969" cy="830997"/>
          </a:xfrm>
          <a:prstGeom prst="rect">
            <a:avLst/>
          </a:prstGeom>
        </p:spPr>
        <p:txBody>
          <a:bodyPr wrap="square">
            <a:spAutoFit/>
          </a:bodyPr>
          <a:lstStyle/>
          <a:p>
            <a:r>
              <a:rPr lang="es-BO" sz="1600" dirty="0">
                <a:ea typeface="Calibri" panose="020F0502020204030204" pitchFamily="34" charset="0"/>
                <a:cs typeface="Arial" panose="020B0604020202020204" pitchFamily="34" charset="0"/>
              </a:rPr>
              <a:t>Se logró entregar la Mochila Escolar al 100% de estudiantes efectivos de Unidades Educativas Fiscales, de Convenio, Centros de Educación Especial y Centros de Educación Alternativa en el municipio de La Paz.</a:t>
            </a:r>
            <a:endParaRPr lang="es-BO" sz="1600" dirty="0"/>
          </a:p>
        </p:txBody>
      </p:sp>
      <p:sp>
        <p:nvSpPr>
          <p:cNvPr id="17" name="Rectángulo 16"/>
          <p:cNvSpPr/>
          <p:nvPr/>
        </p:nvSpPr>
        <p:spPr>
          <a:xfrm>
            <a:off x="5357520" y="4930825"/>
            <a:ext cx="6588968" cy="1323439"/>
          </a:xfrm>
          <a:prstGeom prst="rect">
            <a:avLst/>
          </a:prstGeom>
        </p:spPr>
        <p:txBody>
          <a:bodyPr wrap="square">
            <a:spAutoFit/>
          </a:bodyPr>
          <a:lstStyle/>
          <a:p>
            <a:pPr algn="just"/>
            <a:r>
              <a:rPr lang="es-BO" sz="1600" dirty="0">
                <a:ea typeface="Calibri" panose="020F0502020204030204" pitchFamily="34" charset="0"/>
                <a:cs typeface="Arial" panose="020B0604020202020204" pitchFamily="34" charset="0"/>
              </a:rPr>
              <a:t>La dotación de una mochila diseñada específicamente para la edad de los estudiantes (diferenciada por niveles) busca proteger la salud física, reduce el riesgo de lesiones de columna por el uso de morrales inadecuados o el exceso de carga mal distribuida, integrando criterios de salud preventiva en el equipamiento escolar</a:t>
            </a:r>
            <a:endParaRPr lang="es-BO" sz="1600" dirty="0"/>
          </a:p>
        </p:txBody>
      </p:sp>
    </p:spTree>
    <p:extLst>
      <p:ext uri="{BB962C8B-B14F-4D97-AF65-F5344CB8AC3E}">
        <p14:creationId xmlns:p14="http://schemas.microsoft.com/office/powerpoint/2010/main" val="2904652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grpSp>
        <p:nvGrpSpPr>
          <p:cNvPr id="3" name="Grupo 2"/>
          <p:cNvGrpSpPr/>
          <p:nvPr/>
        </p:nvGrpSpPr>
        <p:grpSpPr>
          <a:xfrm>
            <a:off x="752624" y="1085500"/>
            <a:ext cx="3247876" cy="963108"/>
            <a:chOff x="752624" y="1085500"/>
            <a:chExt cx="3247876" cy="963108"/>
          </a:xfrm>
        </p:grpSpPr>
        <p:sp>
          <p:nvSpPr>
            <p:cNvPr id="4" name="Rectángulo 3"/>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p:cNvSpPr/>
            <p:nvPr/>
          </p:nvSpPr>
          <p:spPr>
            <a:xfrm>
              <a:off x="809959" y="1091211"/>
              <a:ext cx="3190541" cy="954107"/>
            </a:xfrm>
            <a:prstGeom prst="rect">
              <a:avLst/>
            </a:prstGeom>
            <a:solidFill>
              <a:srgbClr val="C9FFFF"/>
            </a:solidFill>
          </p:spPr>
          <p:txBody>
            <a:bodyPr wrap="square" lIns="91440" tIns="45720" rIns="91440" bIns="45720">
              <a:spAutoFit/>
            </a:bodyPr>
            <a:lstStyle/>
            <a:p>
              <a:pPr algn="ctr"/>
              <a:r>
                <a:rPr lang="es-ES" sz="2800" b="1" dirty="0">
                  <a:ln w="0"/>
                  <a:solidFill>
                    <a:srgbClr val="009999"/>
                  </a:solidFill>
                  <a:effectLst>
                    <a:outerShdw blurRad="38100" dist="19050" dir="2700000" algn="tl" rotWithShape="0">
                      <a:schemeClr val="dk1">
                        <a:alpha val="40000"/>
                      </a:schemeClr>
                    </a:outerShdw>
                  </a:effectLst>
                </a:rPr>
                <a:t>ACCION MUNICIPAL</a:t>
              </a:r>
            </a:p>
            <a:p>
              <a:pPr algn="ctr"/>
              <a:r>
                <a:rPr lang="es-ES" sz="2800" b="1" dirty="0">
                  <a:ln w="0"/>
                  <a:solidFill>
                    <a:srgbClr val="009999"/>
                  </a:solidFill>
                  <a:effectLst>
                    <a:outerShdw blurRad="38100" dist="19050" dir="2700000" algn="tl" rotWithShape="0">
                      <a:schemeClr val="dk1">
                        <a:alpha val="40000"/>
                      </a:schemeClr>
                    </a:outerShdw>
                  </a:effectLst>
                </a:rPr>
                <a:t>2</a:t>
              </a:r>
            </a:p>
          </p:txBody>
        </p:sp>
        <p:sp>
          <p:nvSpPr>
            <p:cNvPr id="6" name="Rectángulo 5"/>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7" name="CuadroTexto 6"/>
          <p:cNvSpPr txBox="1"/>
          <p:nvPr/>
        </p:nvSpPr>
        <p:spPr>
          <a:xfrm>
            <a:off x="931984" y="2291030"/>
            <a:ext cx="3068516" cy="830997"/>
          </a:xfrm>
          <a:prstGeom prst="rect">
            <a:avLst/>
          </a:prstGeom>
          <a:noFill/>
        </p:spPr>
        <p:txBody>
          <a:bodyPr wrap="square" rtlCol="0">
            <a:spAutoFit/>
          </a:bodyPr>
          <a:lstStyle/>
          <a:p>
            <a:pPr algn="just"/>
            <a:r>
              <a:rPr lang="es-ES" sz="1600" dirty="0">
                <a:solidFill>
                  <a:srgbClr val="009999"/>
                </a:solidFill>
              </a:rPr>
              <a:t>Mantener en 100% la tasa de provisión de servicios educativos en le municipio de La Paz al 2025</a:t>
            </a:r>
            <a:endParaRPr lang="es-BO" sz="1600" dirty="0">
              <a:solidFill>
                <a:srgbClr val="009999"/>
              </a:solidFill>
            </a:endParaRPr>
          </a:p>
        </p:txBody>
      </p:sp>
      <p:sp>
        <p:nvSpPr>
          <p:cNvPr id="10" name="Rectángulo 9"/>
          <p:cNvSpPr/>
          <p:nvPr/>
        </p:nvSpPr>
        <p:spPr>
          <a:xfrm>
            <a:off x="5689781" y="651117"/>
            <a:ext cx="3296095" cy="338554"/>
          </a:xfrm>
          <a:prstGeom prst="rect">
            <a:avLst/>
          </a:prstGeom>
        </p:spPr>
        <p:txBody>
          <a:bodyPr wrap="none">
            <a:spAutoFit/>
          </a:bodyPr>
          <a:lstStyle/>
          <a:p>
            <a:r>
              <a:rPr lang="es-BO" sz="1600" b="1" dirty="0">
                <a:solidFill>
                  <a:srgbClr val="FF2F92"/>
                </a:solidFill>
                <a:latin typeface="Century Gothic" panose="020B0502020202020204" pitchFamily="34" charset="0"/>
                <a:ea typeface="Times New Roman" panose="02020603050405020304" pitchFamily="18" charset="0"/>
                <a:cs typeface="Times New Roman" panose="02020603050405020304" pitchFamily="18" charset="0"/>
              </a:rPr>
              <a:t>Dotación de Insumos Escolares</a:t>
            </a:r>
            <a:endParaRPr lang="es-BO" sz="1600" b="1" dirty="0">
              <a:solidFill>
                <a:srgbClr val="FF2F92"/>
              </a:solidFill>
            </a:endParaRPr>
          </a:p>
        </p:txBody>
      </p:sp>
      <p:pic>
        <p:nvPicPr>
          <p:cNvPr id="4098" name="Picture 2" descr="AMUN | La Paz prepara una distribución técnica y equitativa de mobiliario  escolar. Un estudio conjunto entre el municipio y la UMSA permitió  identificar el estado real de más de 149 m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649" y="1076951"/>
            <a:ext cx="3016833" cy="16894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5689781" y="2853657"/>
            <a:ext cx="6253402" cy="830997"/>
          </a:xfrm>
          <a:prstGeom prst="rect">
            <a:avLst/>
          </a:prstGeom>
        </p:spPr>
        <p:txBody>
          <a:bodyPr wrap="square">
            <a:spAutoFit/>
          </a:bodyPr>
          <a:lstStyle/>
          <a:p>
            <a:pPr algn="just"/>
            <a:r>
              <a:rPr lang="es-BO" sz="1600">
                <a:ea typeface="Calibri" panose="020F0502020204030204" pitchFamily="34" charset="0"/>
                <a:cs typeface="Calibri" panose="020F0502020204030204" pitchFamily="34" charset="0"/>
              </a:rPr>
              <a:t>Se transformaron las aulas en espacios motivadores mediante la dotación de 930 juegos de mobiliario escolar logrados a través de alianzas estratégicas</a:t>
            </a:r>
            <a:endParaRPr lang="es-BO" sz="1600" dirty="0"/>
          </a:p>
        </p:txBody>
      </p:sp>
      <p:sp>
        <p:nvSpPr>
          <p:cNvPr id="13" name="Rectángulo 12"/>
          <p:cNvSpPr/>
          <p:nvPr/>
        </p:nvSpPr>
        <p:spPr>
          <a:xfrm>
            <a:off x="5689781" y="3680855"/>
            <a:ext cx="6253402" cy="1077218"/>
          </a:xfrm>
          <a:prstGeom prst="rect">
            <a:avLst/>
          </a:prstGeom>
        </p:spPr>
        <p:txBody>
          <a:bodyPr wrap="square">
            <a:spAutoFit/>
          </a:bodyPr>
          <a:lstStyle/>
          <a:p>
            <a:pPr algn="just"/>
            <a:r>
              <a:rPr lang="es-BO" sz="1600" dirty="0">
                <a:latin typeface="Calibri" panose="020F0502020204030204" pitchFamily="34" charset="0"/>
                <a:ea typeface="Calibri" panose="020F0502020204030204" pitchFamily="34" charset="0"/>
                <a:cs typeface="Calibri" panose="020F0502020204030204" pitchFamily="34" charset="0"/>
              </a:rPr>
              <a:t>A partir de un estudio de realizado al mobiliario escolar de las 226 infraestructuras educativas del municipio de La Paz, se ha logrado obtener una radiografía del estado actual del mobiliario escolar, plasmado en un texto</a:t>
            </a:r>
            <a:endParaRPr lang="es-BO" sz="1600" dirty="0"/>
          </a:p>
        </p:txBody>
      </p:sp>
      <p:sp>
        <p:nvSpPr>
          <p:cNvPr id="14" name="Rectángulo 13"/>
          <p:cNvSpPr/>
          <p:nvPr/>
        </p:nvSpPr>
        <p:spPr>
          <a:xfrm>
            <a:off x="5529943" y="4793741"/>
            <a:ext cx="6413240" cy="1146211"/>
          </a:xfrm>
          <a:prstGeom prst="rect">
            <a:avLst/>
          </a:prstGeom>
        </p:spPr>
        <p:txBody>
          <a:bodyPr wrap="square">
            <a:spAutoFit/>
          </a:bodyPr>
          <a:lstStyle/>
          <a:p>
            <a:pPr marL="177800" algn="just">
              <a:lnSpc>
                <a:spcPct val="107000"/>
              </a:lnSpc>
              <a:spcAft>
                <a:spcPts val="800"/>
              </a:spcAft>
            </a:pPr>
            <a:r>
              <a:rPr lang="es-BO" sz="1600" dirty="0">
                <a:latin typeface="Calibri" panose="020F0502020204030204" pitchFamily="34" charset="0"/>
                <a:ea typeface="Calibri" panose="020F0502020204030204" pitchFamily="34" charset="0"/>
                <a:cs typeface="Calibri" panose="020F0502020204030204" pitchFamily="34" charset="0"/>
              </a:rPr>
              <a:t>A través de una alianza estratégica con la Iglesia de Jesucristo de los Santos de los Últimos Días, se transformaron las aulas en espacios motivadores mediante la dotación de 2790 unidades de muebles entre mesas y sillas </a:t>
            </a:r>
          </a:p>
        </p:txBody>
      </p:sp>
    </p:spTree>
    <p:extLst>
      <p:ext uri="{BB962C8B-B14F-4D97-AF65-F5344CB8AC3E}">
        <p14:creationId xmlns:p14="http://schemas.microsoft.com/office/powerpoint/2010/main" val="1800661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2" y="5123699"/>
            <a:ext cx="8000927" cy="4232434"/>
          </a:xfrm>
          <a:prstGeom prst="rect">
            <a:avLst/>
          </a:prstGeom>
        </p:spPr>
      </p:pic>
      <p:grpSp>
        <p:nvGrpSpPr>
          <p:cNvPr id="3" name="Grupo 2"/>
          <p:cNvGrpSpPr/>
          <p:nvPr/>
        </p:nvGrpSpPr>
        <p:grpSpPr>
          <a:xfrm>
            <a:off x="752624" y="1085500"/>
            <a:ext cx="3247876" cy="963108"/>
            <a:chOff x="752624" y="1085500"/>
            <a:chExt cx="3247876" cy="963108"/>
          </a:xfrm>
        </p:grpSpPr>
        <p:sp>
          <p:nvSpPr>
            <p:cNvPr id="4" name="Rectángulo 3"/>
            <p:cNvSpPr/>
            <p:nvPr/>
          </p:nvSpPr>
          <p:spPr>
            <a:xfrm>
              <a:off x="808892" y="1085500"/>
              <a:ext cx="3191608" cy="962687"/>
            </a:xfrm>
            <a:prstGeom prst="rect">
              <a:avLst/>
            </a:prstGeom>
            <a:solidFill>
              <a:srgbClr val="C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Rectángulo 4"/>
            <p:cNvSpPr/>
            <p:nvPr/>
          </p:nvSpPr>
          <p:spPr>
            <a:xfrm>
              <a:off x="809959" y="1091211"/>
              <a:ext cx="3190541" cy="954107"/>
            </a:xfrm>
            <a:prstGeom prst="rect">
              <a:avLst/>
            </a:prstGeom>
            <a:solidFill>
              <a:srgbClr val="C9FFFF"/>
            </a:solidFill>
          </p:spPr>
          <p:txBody>
            <a:bodyPr wrap="square" lIns="91440" tIns="45720" rIns="91440" bIns="45720">
              <a:spAutoFit/>
            </a:bodyPr>
            <a:lstStyle/>
            <a:p>
              <a:pPr algn="ctr"/>
              <a:r>
                <a:rPr lang="es-ES" sz="2800" b="1" dirty="0">
                  <a:ln w="0"/>
                  <a:solidFill>
                    <a:srgbClr val="009999"/>
                  </a:solidFill>
                  <a:effectLst>
                    <a:outerShdw blurRad="38100" dist="19050" dir="2700000" algn="tl" rotWithShape="0">
                      <a:schemeClr val="dk1">
                        <a:alpha val="40000"/>
                      </a:schemeClr>
                    </a:outerShdw>
                  </a:effectLst>
                </a:rPr>
                <a:t>ACCION MUNICIPAL</a:t>
              </a:r>
            </a:p>
            <a:p>
              <a:pPr algn="ctr"/>
              <a:r>
                <a:rPr lang="es-ES" sz="2800" b="1" dirty="0">
                  <a:ln w="0"/>
                  <a:solidFill>
                    <a:srgbClr val="009999"/>
                  </a:solidFill>
                  <a:effectLst>
                    <a:outerShdw blurRad="38100" dist="19050" dir="2700000" algn="tl" rotWithShape="0">
                      <a:schemeClr val="dk1">
                        <a:alpha val="40000"/>
                      </a:schemeClr>
                    </a:outerShdw>
                  </a:effectLst>
                </a:rPr>
                <a:t>2</a:t>
              </a:r>
            </a:p>
          </p:txBody>
        </p:sp>
        <p:sp>
          <p:nvSpPr>
            <p:cNvPr id="6" name="Rectángulo 5"/>
            <p:cNvSpPr/>
            <p:nvPr/>
          </p:nvSpPr>
          <p:spPr>
            <a:xfrm>
              <a:off x="752624" y="1085921"/>
              <a:ext cx="56268" cy="962687"/>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sp>
        <p:nvSpPr>
          <p:cNvPr id="7" name="CuadroTexto 6"/>
          <p:cNvSpPr txBox="1"/>
          <p:nvPr/>
        </p:nvSpPr>
        <p:spPr>
          <a:xfrm>
            <a:off x="931984" y="2291030"/>
            <a:ext cx="3068516" cy="830997"/>
          </a:xfrm>
          <a:prstGeom prst="rect">
            <a:avLst/>
          </a:prstGeom>
          <a:noFill/>
        </p:spPr>
        <p:txBody>
          <a:bodyPr wrap="square" rtlCol="0">
            <a:spAutoFit/>
          </a:bodyPr>
          <a:lstStyle/>
          <a:p>
            <a:pPr algn="just"/>
            <a:r>
              <a:rPr lang="es-ES" sz="1600" dirty="0">
                <a:solidFill>
                  <a:srgbClr val="009999"/>
                </a:solidFill>
              </a:rPr>
              <a:t>Mantener en 100% la tasa de provisión de servicios educativos en le municipio de La Paz al 2025</a:t>
            </a:r>
            <a:endParaRPr lang="es-BO" sz="1600" dirty="0">
              <a:solidFill>
                <a:srgbClr val="009999"/>
              </a:solidFill>
            </a:endParaRPr>
          </a:p>
        </p:txBody>
      </p:sp>
      <p:sp>
        <p:nvSpPr>
          <p:cNvPr id="11" name="Rectángulo 10"/>
          <p:cNvSpPr/>
          <p:nvPr/>
        </p:nvSpPr>
        <p:spPr>
          <a:xfrm>
            <a:off x="6472144" y="624924"/>
            <a:ext cx="3825086" cy="338554"/>
          </a:xfrm>
          <a:prstGeom prst="rect">
            <a:avLst/>
          </a:prstGeom>
        </p:spPr>
        <p:txBody>
          <a:bodyPr wrap="none">
            <a:spAutoFit/>
          </a:bodyPr>
          <a:lstStyle/>
          <a:p>
            <a:r>
              <a:rPr lang="es-BO" sz="1600" b="1" dirty="0">
                <a:solidFill>
                  <a:srgbClr val="FF2F92"/>
                </a:solidFill>
                <a:latin typeface="Century Gothic" panose="020B0502020202020204" pitchFamily="34" charset="0"/>
                <a:ea typeface="Times New Roman" panose="02020603050405020304" pitchFamily="18" charset="0"/>
                <a:cs typeface="Times New Roman" panose="02020603050405020304" pitchFamily="18" charset="0"/>
              </a:rPr>
              <a:t>HUERTOS ESCOLARES PEDAGÓGICOS</a:t>
            </a:r>
            <a:endParaRPr lang="es-BO" sz="1600" b="1" dirty="0">
              <a:solidFill>
                <a:srgbClr val="FF2F92"/>
              </a:solidFill>
            </a:endParaRPr>
          </a:p>
        </p:txBody>
      </p:sp>
      <p:pic>
        <p:nvPicPr>
          <p:cNvPr id="12" name="Imagen 11">
            <a:extLst>
              <a:ext uri="{FF2B5EF4-FFF2-40B4-BE49-F238E27FC236}">
                <a16:creationId xmlns:a16="http://schemas.microsoft.com/office/drawing/2014/main" id="{7FC3B203-A6D5-7349-9842-75708C04F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98" y="1130750"/>
            <a:ext cx="5427307" cy="2480340"/>
          </a:xfrm>
          <a:prstGeom prst="rect">
            <a:avLst/>
          </a:prstGeom>
        </p:spPr>
      </p:pic>
      <p:sp>
        <p:nvSpPr>
          <p:cNvPr id="13" name="Rectángulo 12"/>
          <p:cNvSpPr/>
          <p:nvPr/>
        </p:nvSpPr>
        <p:spPr>
          <a:xfrm>
            <a:off x="1666876" y="3960483"/>
            <a:ext cx="3367638" cy="923330"/>
          </a:xfrm>
          <a:prstGeom prst="rect">
            <a:avLst/>
          </a:prstGeom>
        </p:spPr>
        <p:txBody>
          <a:bodyPr wrap="square">
            <a:spAutoFit/>
          </a:bodyPr>
          <a:lstStyle/>
          <a:p>
            <a:pPr algn="r"/>
            <a:r>
              <a:rPr lang="es-BO" dirty="0">
                <a:ea typeface="Calibri" panose="020F0502020204030204" pitchFamily="34" charset="0"/>
                <a:cs typeface="Arial" panose="020B0604020202020204" pitchFamily="34" charset="0"/>
              </a:rPr>
              <a:t>Tradicionales</a:t>
            </a:r>
          </a:p>
          <a:p>
            <a:pPr algn="r"/>
            <a:r>
              <a:rPr lang="es-BO" dirty="0">
                <a:ea typeface="Calibri" panose="020F0502020204030204" pitchFamily="34" charset="0"/>
                <a:cs typeface="Arial" panose="020B0604020202020204" pitchFamily="34" charset="0"/>
              </a:rPr>
              <a:t>Tecnología Smart Hidropónicos</a:t>
            </a:r>
          </a:p>
          <a:p>
            <a:pPr algn="r"/>
            <a:r>
              <a:rPr lang="es-BO" dirty="0">
                <a:ea typeface="Calibri" panose="020F0502020204030204" pitchFamily="34" charset="0"/>
                <a:cs typeface="Arial" panose="020B0604020202020204" pitchFamily="34" charset="0"/>
              </a:rPr>
              <a:t>Híbridos</a:t>
            </a:r>
          </a:p>
        </p:txBody>
      </p:sp>
      <p:sp>
        <p:nvSpPr>
          <p:cNvPr id="14" name="Rectángulo 13"/>
          <p:cNvSpPr/>
          <p:nvPr/>
        </p:nvSpPr>
        <p:spPr>
          <a:xfrm>
            <a:off x="6235700" y="3925459"/>
            <a:ext cx="5054600" cy="2862322"/>
          </a:xfrm>
          <a:prstGeom prst="rect">
            <a:avLst/>
          </a:prstGeom>
        </p:spPr>
        <p:txBody>
          <a:bodyPr wrap="square">
            <a:spAutoFit/>
          </a:bodyPr>
          <a:lstStyle/>
          <a:p>
            <a:pPr algn="just"/>
            <a:r>
              <a:rPr lang="es-BO" dirty="0">
                <a:ea typeface="Calibri" panose="020F0502020204030204" pitchFamily="34" charset="0"/>
                <a:cs typeface="Arial" panose="020B0604020202020204" pitchFamily="34" charset="0"/>
              </a:rPr>
              <a:t>Integración de la ciencia y la conciencia ambiental</a:t>
            </a:r>
          </a:p>
          <a:p>
            <a:pPr algn="just"/>
            <a:endParaRPr lang="es-BO" dirty="0">
              <a:ea typeface="Calibri" panose="020F0502020204030204" pitchFamily="34" charset="0"/>
              <a:cs typeface="Arial" panose="020B0604020202020204" pitchFamily="34" charset="0"/>
            </a:endParaRPr>
          </a:p>
          <a:p>
            <a:pPr algn="just"/>
            <a:r>
              <a:rPr lang="es-BO" dirty="0">
                <a:ea typeface="Calibri" panose="020F0502020204030204" pitchFamily="34" charset="0"/>
                <a:cs typeface="Arial" panose="020B0604020202020204" pitchFamily="34" charset="0"/>
              </a:rPr>
              <a:t>Transformación de centros educativos en laboratorios vivos donde los estudiantes interactúan con tecnologías agrícolas sostenibles</a:t>
            </a:r>
          </a:p>
          <a:p>
            <a:pPr algn="just"/>
            <a:endParaRPr lang="es-BO" dirty="0">
              <a:ea typeface="Calibri" panose="020F0502020204030204" pitchFamily="34" charset="0"/>
              <a:cs typeface="Arial" panose="020B0604020202020204" pitchFamily="34" charset="0"/>
            </a:endParaRPr>
          </a:p>
          <a:p>
            <a:pPr algn="just"/>
            <a:r>
              <a:rPr lang="es-BO" dirty="0">
                <a:ea typeface="Calibri" panose="020F0502020204030204" pitchFamily="34" charset="0"/>
                <a:cs typeface="Arial" panose="020B0604020202020204" pitchFamily="34" charset="0"/>
              </a:rPr>
              <a:t>Fomentando de la soberanía alimentaria y el desarrollo de habilidades STEM (Ciencia, Tecnología, Ingeniería y Matemáticas) desde una perspectiva ecológica y participativa</a:t>
            </a:r>
            <a:endParaRPr lang="es-BO" dirty="0"/>
          </a:p>
        </p:txBody>
      </p:sp>
      <p:sp>
        <p:nvSpPr>
          <p:cNvPr id="16" name="Llamada con línea 1 (barra de énfasis) 15"/>
          <p:cNvSpPr/>
          <p:nvPr/>
        </p:nvSpPr>
        <p:spPr>
          <a:xfrm flipH="1">
            <a:off x="5065842" y="3960483"/>
            <a:ext cx="115757" cy="1200329"/>
          </a:xfrm>
          <a:prstGeom prst="accentCallout1">
            <a:avLst>
              <a:gd name="adj1" fmla="val 18750"/>
              <a:gd name="adj2" fmla="val -8333"/>
              <a:gd name="adj3" fmla="val -135946"/>
              <a:gd name="adj4" fmla="val -471081"/>
            </a:avLst>
          </a:prstGeom>
          <a:solidFill>
            <a:srgbClr val="FF2F9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2F92"/>
              </a:solidFill>
            </a:endParaRPr>
          </a:p>
        </p:txBody>
      </p:sp>
      <p:sp>
        <p:nvSpPr>
          <p:cNvPr id="17" name="Triángulo rectángulo 16"/>
          <p:cNvSpPr/>
          <p:nvPr/>
        </p:nvSpPr>
        <p:spPr>
          <a:xfrm rot="13518803">
            <a:off x="5704524" y="3947752"/>
            <a:ext cx="323785" cy="304800"/>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Triángulo rectángulo 17"/>
          <p:cNvSpPr/>
          <p:nvPr/>
        </p:nvSpPr>
        <p:spPr>
          <a:xfrm rot="13518803">
            <a:off x="5748534" y="4752465"/>
            <a:ext cx="323785" cy="304800"/>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9" name="Triángulo rectángulo 18"/>
          <p:cNvSpPr/>
          <p:nvPr/>
        </p:nvSpPr>
        <p:spPr>
          <a:xfrm rot="13518803">
            <a:off x="5815920" y="5779449"/>
            <a:ext cx="323785" cy="304800"/>
          </a:xfrm>
          <a:prstGeom prst="rtTriangle">
            <a:avLst/>
          </a:prstGeom>
          <a:solidFill>
            <a:srgbClr val="39F2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0" name="Rectángulo 19"/>
          <p:cNvSpPr/>
          <p:nvPr/>
        </p:nvSpPr>
        <p:spPr>
          <a:xfrm>
            <a:off x="5688228" y="537695"/>
            <a:ext cx="891591" cy="461665"/>
          </a:xfrm>
          <a:prstGeom prst="rect">
            <a:avLst/>
          </a:prstGeom>
        </p:spPr>
        <p:txBody>
          <a:bodyPr wrap="none">
            <a:spAutoFit/>
          </a:bodyPr>
          <a:lstStyle/>
          <a:p>
            <a:r>
              <a:rPr lang="es-BO" sz="2400" dirty="0">
                <a:solidFill>
                  <a:srgbClr val="FF2F92"/>
                </a:solidFill>
                <a:latin typeface="Bodoni MT Black" panose="02070A03080606020203" pitchFamily="18" charset="0"/>
                <a:ea typeface="Calibri" panose="020F0502020204030204" pitchFamily="34" charset="0"/>
                <a:cs typeface="Arial" panose="020B0604020202020204" pitchFamily="34" charset="0"/>
              </a:rPr>
              <a:t>160 </a:t>
            </a:r>
            <a:endParaRPr lang="es-BO" sz="2400" dirty="0">
              <a:solidFill>
                <a:srgbClr val="FF2F92"/>
              </a:solidFill>
              <a:latin typeface="Bodoni MT Black" panose="02070A03080606020203" pitchFamily="18" charset="0"/>
            </a:endParaRPr>
          </a:p>
        </p:txBody>
      </p:sp>
      <p:sp>
        <p:nvSpPr>
          <p:cNvPr id="21" name="Rectángulo 20"/>
          <p:cNvSpPr/>
          <p:nvPr/>
        </p:nvSpPr>
        <p:spPr>
          <a:xfrm>
            <a:off x="1705124" y="4280233"/>
            <a:ext cx="383437" cy="307777"/>
          </a:xfrm>
          <a:prstGeom prst="rect">
            <a:avLst/>
          </a:prstGeom>
        </p:spPr>
        <p:txBody>
          <a:bodyPr wrap="square">
            <a:spAutoFit/>
          </a:bodyPr>
          <a:lstStyle/>
          <a:p>
            <a:r>
              <a:rPr lang="es-BO" sz="1400" dirty="0">
                <a:latin typeface="Century Gothic" panose="020B0502020202020204" pitchFamily="34" charset="0"/>
                <a:ea typeface="Calibri" panose="020F0502020204030204" pitchFamily="34" charset="0"/>
                <a:cs typeface="Arial" panose="020B0604020202020204" pitchFamily="34" charset="0"/>
              </a:rPr>
              <a:t>8</a:t>
            </a:r>
            <a:endParaRPr lang="es-BO" sz="1400" dirty="0"/>
          </a:p>
        </p:txBody>
      </p:sp>
      <p:sp>
        <p:nvSpPr>
          <p:cNvPr id="22" name="Rectángulo 21"/>
          <p:cNvSpPr/>
          <p:nvPr/>
        </p:nvSpPr>
        <p:spPr>
          <a:xfrm>
            <a:off x="3680904" y="4597088"/>
            <a:ext cx="383437" cy="307777"/>
          </a:xfrm>
          <a:prstGeom prst="rect">
            <a:avLst/>
          </a:prstGeom>
        </p:spPr>
        <p:txBody>
          <a:bodyPr wrap="square">
            <a:spAutoFit/>
          </a:bodyPr>
          <a:lstStyle/>
          <a:p>
            <a:r>
              <a:rPr lang="es-BO" sz="1400" dirty="0">
                <a:latin typeface="Century Gothic" panose="020B0502020202020204" pitchFamily="34" charset="0"/>
                <a:ea typeface="Calibri" panose="020F0502020204030204" pitchFamily="34" charset="0"/>
                <a:cs typeface="Arial" panose="020B0604020202020204" pitchFamily="34" charset="0"/>
              </a:rPr>
              <a:t>2</a:t>
            </a:r>
            <a:endParaRPr lang="es-BO" sz="1400" dirty="0"/>
          </a:p>
        </p:txBody>
      </p:sp>
      <p:sp>
        <p:nvSpPr>
          <p:cNvPr id="23" name="Rectángulo 22"/>
          <p:cNvSpPr/>
          <p:nvPr/>
        </p:nvSpPr>
        <p:spPr>
          <a:xfrm>
            <a:off x="3197158" y="3989934"/>
            <a:ext cx="483746" cy="307777"/>
          </a:xfrm>
          <a:prstGeom prst="rect">
            <a:avLst/>
          </a:prstGeom>
        </p:spPr>
        <p:txBody>
          <a:bodyPr wrap="square">
            <a:spAutoFit/>
          </a:bodyPr>
          <a:lstStyle/>
          <a:p>
            <a:r>
              <a:rPr lang="es-BO" sz="1400" dirty="0">
                <a:latin typeface="Century Gothic" panose="020B0502020202020204" pitchFamily="34" charset="0"/>
                <a:ea typeface="Calibri" panose="020F0502020204030204" pitchFamily="34" charset="0"/>
                <a:cs typeface="Arial" panose="020B0604020202020204" pitchFamily="34" charset="0"/>
              </a:rPr>
              <a:t>150</a:t>
            </a:r>
            <a:endParaRPr lang="es-BO" sz="1400" dirty="0"/>
          </a:p>
        </p:txBody>
      </p:sp>
      <p:sp>
        <p:nvSpPr>
          <p:cNvPr id="24" name="Rectángulo 23"/>
          <p:cNvSpPr/>
          <p:nvPr/>
        </p:nvSpPr>
        <p:spPr>
          <a:xfrm>
            <a:off x="5714612" y="1130750"/>
            <a:ext cx="82004" cy="2480340"/>
          </a:xfrm>
          <a:prstGeom prst="rect">
            <a:avLst/>
          </a:prstGeom>
          <a:solidFill>
            <a:srgbClr val="FF2F9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5" name="CuadroTexto 24"/>
          <p:cNvSpPr txBox="1"/>
          <p:nvPr/>
        </p:nvSpPr>
        <p:spPr>
          <a:xfrm>
            <a:off x="2169511" y="5218987"/>
            <a:ext cx="3035318" cy="307777"/>
          </a:xfrm>
          <a:prstGeom prst="rect">
            <a:avLst/>
          </a:prstGeom>
          <a:noFill/>
        </p:spPr>
        <p:txBody>
          <a:bodyPr wrap="none" rtlCol="0">
            <a:spAutoFit/>
          </a:bodyPr>
          <a:lstStyle/>
          <a:p>
            <a:r>
              <a:rPr lang="es-ES" sz="1400" dirty="0"/>
              <a:t>160 huertos en 59 unidades educativas</a:t>
            </a:r>
            <a:endParaRPr lang="es-BO" sz="1400" dirty="0"/>
          </a:p>
        </p:txBody>
      </p:sp>
    </p:spTree>
    <p:extLst>
      <p:ext uri="{BB962C8B-B14F-4D97-AF65-F5344CB8AC3E}">
        <p14:creationId xmlns:p14="http://schemas.microsoft.com/office/powerpoint/2010/main" val="37545371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3" name="CuadroTexto 2"/>
          <p:cNvSpPr txBox="1"/>
          <p:nvPr/>
        </p:nvSpPr>
        <p:spPr>
          <a:xfrm>
            <a:off x="897772" y="1824500"/>
            <a:ext cx="3068516" cy="1077218"/>
          </a:xfrm>
          <a:prstGeom prst="rect">
            <a:avLst/>
          </a:prstGeom>
          <a:noFill/>
        </p:spPr>
        <p:txBody>
          <a:bodyPr wrap="square" rtlCol="0">
            <a:spAutoFit/>
          </a:bodyPr>
          <a:lstStyle/>
          <a:p>
            <a:pPr algn="just"/>
            <a:r>
              <a:rPr lang="es-ES" sz="1600" dirty="0">
                <a:solidFill>
                  <a:schemeClr val="accent2">
                    <a:lumMod val="75000"/>
                  </a:schemeClr>
                </a:solidFill>
              </a:rPr>
              <a:t>Ampliar y mejorar la oferta educativa en el Sistema Educativo Plurinacional en el municipio de  La Paz</a:t>
            </a:r>
            <a:endParaRPr lang="es-BO" sz="1600" dirty="0">
              <a:solidFill>
                <a:schemeClr val="accent2">
                  <a:lumMod val="75000"/>
                </a:schemeClr>
              </a:solidFill>
            </a:endParaRPr>
          </a:p>
        </p:txBody>
      </p:sp>
      <p:sp>
        <p:nvSpPr>
          <p:cNvPr id="4" name="CuadroTexto 3"/>
          <p:cNvSpPr txBox="1"/>
          <p:nvPr/>
        </p:nvSpPr>
        <p:spPr>
          <a:xfrm>
            <a:off x="845017" y="3230242"/>
            <a:ext cx="3068517" cy="1077218"/>
          </a:xfrm>
          <a:prstGeom prst="rect">
            <a:avLst/>
          </a:prstGeom>
          <a:noFill/>
        </p:spPr>
        <p:txBody>
          <a:bodyPr wrap="square" rtlCol="0">
            <a:spAutoFit/>
          </a:bodyPr>
          <a:lstStyle/>
          <a:p>
            <a:pPr algn="just"/>
            <a:r>
              <a:rPr lang="es-ES" sz="1600" dirty="0">
                <a:solidFill>
                  <a:schemeClr val="accent2">
                    <a:lumMod val="75000"/>
                  </a:schemeClr>
                </a:solidFill>
              </a:rPr>
              <a:t>Promover la alimentación y nutrición adecuadas en la munidad educativa en el municipio de La Paz</a:t>
            </a:r>
            <a:endParaRPr lang="es-BO" sz="1600" dirty="0">
              <a:solidFill>
                <a:schemeClr val="accent2">
                  <a:lumMod val="75000"/>
                </a:schemeClr>
              </a:solidFill>
            </a:endParaRPr>
          </a:p>
        </p:txBody>
      </p:sp>
      <p:sp>
        <p:nvSpPr>
          <p:cNvPr id="5" name="Rectángulo 4"/>
          <p:cNvSpPr/>
          <p:nvPr/>
        </p:nvSpPr>
        <p:spPr>
          <a:xfrm>
            <a:off x="721927" y="1824500"/>
            <a:ext cx="52754" cy="265904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6" name="Rectángulo 5"/>
          <p:cNvSpPr/>
          <p:nvPr/>
        </p:nvSpPr>
        <p:spPr>
          <a:xfrm>
            <a:off x="748304" y="618970"/>
            <a:ext cx="3217984" cy="954107"/>
          </a:xfrm>
          <a:prstGeom prst="rect">
            <a:avLst/>
          </a:prstGeom>
          <a:solidFill>
            <a:srgbClr val="FFF0EB"/>
          </a:solidFill>
        </p:spPr>
        <p:txBody>
          <a:bodyPr wrap="square" lIns="91440" tIns="45720" rIns="91440" bIns="45720">
            <a:spAutoFit/>
          </a:bodyPr>
          <a:lstStyle/>
          <a:p>
            <a:pPr algn="ctr"/>
            <a:r>
              <a:rPr lang="es-ES" sz="2800" b="1" dirty="0">
                <a:ln w="0"/>
                <a:solidFill>
                  <a:schemeClr val="accent2">
                    <a:lumMod val="75000"/>
                  </a:schemeClr>
                </a:solidFill>
                <a:effectLst>
                  <a:outerShdw blurRad="38100" dist="19050" dir="2700000" algn="tl" rotWithShape="0">
                    <a:schemeClr val="dk1">
                      <a:alpha val="40000"/>
                    </a:schemeClr>
                  </a:outerShdw>
                </a:effectLst>
              </a:rPr>
              <a:t>Ministerio de</a:t>
            </a:r>
          </a:p>
          <a:p>
            <a:pPr algn="ctr"/>
            <a:r>
              <a:rPr lang="es-ES" sz="2800" b="1" dirty="0">
                <a:ln w="0"/>
                <a:solidFill>
                  <a:schemeClr val="accent2">
                    <a:lumMod val="75000"/>
                  </a:schemeClr>
                </a:solidFill>
                <a:effectLst>
                  <a:outerShdw blurRad="38100" dist="19050" dir="2700000" algn="tl" rotWithShape="0">
                    <a:schemeClr val="dk1">
                      <a:alpha val="40000"/>
                    </a:schemeClr>
                  </a:outerShdw>
                </a:effectLst>
              </a:rPr>
              <a:t>Educación</a:t>
            </a:r>
            <a:endParaRPr lang="es-ES" sz="2800" b="1"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7" name="Rectángulo 6"/>
          <p:cNvSpPr/>
          <p:nvPr/>
        </p:nvSpPr>
        <p:spPr>
          <a:xfrm>
            <a:off x="693793" y="618971"/>
            <a:ext cx="56268" cy="96268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Triángulo rectángulo 8"/>
          <p:cNvSpPr/>
          <p:nvPr/>
        </p:nvSpPr>
        <p:spPr>
          <a:xfrm rot="13377549">
            <a:off x="545339" y="2006111"/>
            <a:ext cx="276890" cy="279041"/>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Triángulo rectángulo 9"/>
          <p:cNvSpPr/>
          <p:nvPr/>
        </p:nvSpPr>
        <p:spPr>
          <a:xfrm rot="13377549">
            <a:off x="545340" y="3485521"/>
            <a:ext cx="276890" cy="279041"/>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 name="Rectángulo 1"/>
          <p:cNvSpPr/>
          <p:nvPr/>
        </p:nvSpPr>
        <p:spPr>
          <a:xfrm>
            <a:off x="5233278" y="4125239"/>
            <a:ext cx="6217533" cy="2188356"/>
          </a:xfrm>
          <a:prstGeom prst="rect">
            <a:avLst/>
          </a:prstGeom>
        </p:spPr>
        <p:txBody>
          <a:bodyPr wrap="square">
            <a:spAutoFit/>
          </a:bodyPr>
          <a:lstStyle/>
          <a:p>
            <a:pPr marL="228600" algn="just">
              <a:lnSpc>
                <a:spcPct val="107000"/>
              </a:lnSpc>
              <a:spcAft>
                <a:spcPts val="800"/>
              </a:spcAft>
            </a:pPr>
            <a:r>
              <a:rPr lang="es-BO" sz="1600" dirty="0">
                <a:latin typeface="Calibri" panose="020F0502020204030204" pitchFamily="34" charset="0"/>
                <a:ea typeface="Calibri" panose="020F0502020204030204" pitchFamily="34" charset="0"/>
                <a:cs typeface="Calibri" panose="020F0502020204030204" pitchFamily="34" charset="0"/>
              </a:rPr>
              <a:t>En el marco del fortalecimiento normativo, el Gobierno Autónomo Municipal de La Paz promovió un acercamiento con el Ministerio de Educación para proponer la actualización de la Ley N° 622 de Alimentación Escolar. Si bien se estableció una agenda de trabajo para el ajuste de dicha norma, la reunión técnica programada no llegó a concretarse por factores externos a la administración municipal, quedando pendiente la coordinación con el nivel central para optimizar el marco legal del Alimento Complementario Escolar</a:t>
            </a:r>
          </a:p>
        </p:txBody>
      </p:sp>
      <p:pic>
        <p:nvPicPr>
          <p:cNvPr id="5122" name="Picture 2" descr="Ministerio de Educación (Bolivia)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27" y="478211"/>
            <a:ext cx="2568523" cy="109486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4"/>
          <a:stretch>
            <a:fillRect/>
          </a:stretch>
        </p:blipFill>
        <p:spPr>
          <a:xfrm>
            <a:off x="5431965" y="478211"/>
            <a:ext cx="1619495" cy="1273832"/>
          </a:xfrm>
          <a:prstGeom prst="rect">
            <a:avLst/>
          </a:prstGeom>
        </p:spPr>
      </p:pic>
      <p:sp>
        <p:nvSpPr>
          <p:cNvPr id="13" name="Flecha izquierda y derecha 12"/>
          <p:cNvSpPr/>
          <p:nvPr/>
        </p:nvSpPr>
        <p:spPr>
          <a:xfrm>
            <a:off x="7402712" y="768469"/>
            <a:ext cx="1245480" cy="514350"/>
          </a:xfrm>
          <a:prstGeom prst="lef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BO"/>
          </a:p>
        </p:txBody>
      </p:sp>
      <p:sp>
        <p:nvSpPr>
          <p:cNvPr id="14" name="Rectángulo 13"/>
          <p:cNvSpPr/>
          <p:nvPr/>
        </p:nvSpPr>
        <p:spPr>
          <a:xfrm>
            <a:off x="5431965" y="2030700"/>
            <a:ext cx="6096000" cy="1815882"/>
          </a:xfrm>
          <a:prstGeom prst="rect">
            <a:avLst/>
          </a:prstGeom>
        </p:spPr>
        <p:txBody>
          <a:bodyPr>
            <a:spAutoFit/>
          </a:bodyPr>
          <a:lstStyle/>
          <a:p>
            <a:pPr algn="just"/>
            <a:r>
              <a:rPr lang="es-BO" sz="1600" dirty="0">
                <a:latin typeface="Calibri" panose="020F0502020204030204" pitchFamily="34" charset="0"/>
                <a:ea typeface="Calibri" panose="020F0502020204030204" pitchFamily="34" charset="0"/>
                <a:cs typeface="Calibri" panose="020F0502020204030204" pitchFamily="34" charset="0"/>
              </a:rPr>
              <a:t>Pese a las gestiones de coordinación entre el Gobierno Autónomo Municipal de La Paz y el Ministerio de Educación para el incremento de ítems, el análisis de datos reveló un decrecimiento en la población estudiantil matriculada. Esta tendencia demográfica impidió la justificación técnica de nuevas plazas, centrando el debate institucional en la necesidad de mejorar la distribución de los recursos actuales en lugar de expandir la planilla docente.</a:t>
            </a:r>
            <a:endParaRPr lang="es-BO" sz="1600" dirty="0"/>
          </a:p>
        </p:txBody>
      </p:sp>
      <p:sp>
        <p:nvSpPr>
          <p:cNvPr id="16" name="Rectángulo 15"/>
          <p:cNvSpPr/>
          <p:nvPr/>
        </p:nvSpPr>
        <p:spPr>
          <a:xfrm flipH="1">
            <a:off x="5210419" y="2113649"/>
            <a:ext cx="45719" cy="170784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Rectángulo 16"/>
          <p:cNvSpPr/>
          <p:nvPr/>
        </p:nvSpPr>
        <p:spPr>
          <a:xfrm flipH="1">
            <a:off x="5210419" y="4305669"/>
            <a:ext cx="45719" cy="200902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cxnSp>
        <p:nvCxnSpPr>
          <p:cNvPr id="24" name="Conector angular 23"/>
          <p:cNvCxnSpPr>
            <a:stCxn id="3" idx="2"/>
            <a:endCxn id="16" idx="3"/>
          </p:cNvCxnSpPr>
          <p:nvPr/>
        </p:nvCxnSpPr>
        <p:spPr>
          <a:xfrm rot="16200000" flipH="1">
            <a:off x="3788297" y="1545450"/>
            <a:ext cx="65855" cy="2778389"/>
          </a:xfrm>
          <a:prstGeom prst="bentConnector2">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p:cNvCxnSpPr>
            <a:stCxn id="4" idx="2"/>
            <a:endCxn id="17" idx="3"/>
          </p:cNvCxnSpPr>
          <p:nvPr/>
        </p:nvCxnSpPr>
        <p:spPr>
          <a:xfrm rot="16200000" flipH="1">
            <a:off x="3293487" y="3393248"/>
            <a:ext cx="1002720" cy="2831143"/>
          </a:xfrm>
          <a:prstGeom prst="bentConnector2">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81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0583" y="1040120"/>
            <a:ext cx="10515600" cy="660181"/>
          </a:xfrm>
        </p:spPr>
        <p:txBody>
          <a:bodyPr>
            <a:normAutofit/>
          </a:bodyPr>
          <a:lstStyle/>
          <a:p>
            <a:r>
              <a:rPr lang="es-ES" sz="3200" b="1" dirty="0">
                <a:solidFill>
                  <a:srgbClr val="03D2CA"/>
                </a:solidFill>
                <a:latin typeface="Arial" panose="020B0604020202020204" pitchFamily="34" charset="0"/>
                <a:ea typeface="+mn-ea"/>
                <a:cs typeface="Arial" panose="020B0604020202020204" pitchFamily="34" charset="0"/>
              </a:rPr>
              <a:t>Producción de mobiliario escolar</a:t>
            </a:r>
            <a:endParaRPr lang="es-BO" sz="3200" b="1" dirty="0">
              <a:solidFill>
                <a:srgbClr val="03D2CA"/>
              </a:solidFill>
              <a:latin typeface="Arial" panose="020B0604020202020204" pitchFamily="34" charset="0"/>
              <a:ea typeface="+mn-ea"/>
              <a:cs typeface="Arial" panose="020B0604020202020204" pitchFamily="34" charset="0"/>
            </a:endParaRPr>
          </a:p>
        </p:txBody>
      </p:sp>
      <p:sp>
        <p:nvSpPr>
          <p:cNvPr id="8" name="Rectángulo 7"/>
          <p:cNvSpPr/>
          <p:nvPr/>
        </p:nvSpPr>
        <p:spPr>
          <a:xfrm>
            <a:off x="1561166" y="3710751"/>
            <a:ext cx="819485" cy="338554"/>
          </a:xfrm>
          <a:prstGeom prst="rect">
            <a:avLst/>
          </a:prstGeom>
        </p:spPr>
        <p:txBody>
          <a:bodyPr wrap="square">
            <a:spAutoFit/>
          </a:bodyPr>
          <a:lstStyle/>
          <a:p>
            <a:r>
              <a:rPr lang="es-ES" sz="1600" dirty="0">
                <a:latin typeface="Arial" panose="020B0604020202020204" pitchFamily="34" charset="0"/>
                <a:ea typeface="Calibri" panose="020F0502020204030204" pitchFamily="34" charset="0"/>
              </a:rPr>
              <a:t>* 2021</a:t>
            </a:r>
            <a:endParaRPr lang="es-BO" sz="1600" dirty="0"/>
          </a:p>
        </p:txBody>
      </p:sp>
      <p:pic>
        <p:nvPicPr>
          <p:cNvPr id="10" name="Imagen 9">
            <a:extLst>
              <a:ext uri="{FF2B5EF4-FFF2-40B4-BE49-F238E27FC236}">
                <a16:creationId xmlns:a16="http://schemas.microsoft.com/office/drawing/2014/main" id="{5C147F18-B20E-B347-A10C-8B846CA6DA6D}"/>
              </a:ext>
            </a:extLst>
          </p:cNvPr>
          <p:cNvPicPr>
            <a:picLocks noChangeAspect="1"/>
          </p:cNvPicPr>
          <p:nvPr/>
        </p:nvPicPr>
        <p:blipFill>
          <a:blip r:embed="rId2"/>
          <a:stretch>
            <a:fillRect/>
          </a:stretch>
        </p:blipFill>
        <p:spPr>
          <a:xfrm>
            <a:off x="9953583" y="5812661"/>
            <a:ext cx="2085976" cy="871938"/>
          </a:xfrm>
          <a:prstGeom prst="rect">
            <a:avLst/>
          </a:prstGeom>
        </p:spPr>
      </p:pic>
      <p:sp>
        <p:nvSpPr>
          <p:cNvPr id="11" name="Triángulo rectángulo 10">
            <a:extLst>
              <a:ext uri="{FF2B5EF4-FFF2-40B4-BE49-F238E27FC236}">
                <a16:creationId xmlns:a16="http://schemas.microsoft.com/office/drawing/2014/main" id="{04387DB8-75E7-1344-8BCE-D5E90492F1A2}"/>
              </a:ext>
            </a:extLst>
          </p:cNvPr>
          <p:cNvSpPr/>
          <p:nvPr/>
        </p:nvSpPr>
        <p:spPr>
          <a:xfrm>
            <a:off x="-11017" y="4241494"/>
            <a:ext cx="2282649" cy="2627524"/>
          </a:xfrm>
          <a:prstGeom prst="rtTriangle">
            <a:avLst/>
          </a:prstGeom>
          <a:solidFill>
            <a:srgbClr val="F23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2" name="Imagen 11">
            <a:extLst>
              <a:ext uri="{FF2B5EF4-FFF2-40B4-BE49-F238E27FC236}">
                <a16:creationId xmlns:a16="http://schemas.microsoft.com/office/drawing/2014/main" id="{218A5113-9A99-DC4E-AEA0-89FF23214A42}"/>
              </a:ext>
            </a:extLst>
          </p:cNvPr>
          <p:cNvPicPr>
            <a:picLocks noChangeAspect="1"/>
          </p:cNvPicPr>
          <p:nvPr/>
        </p:nvPicPr>
        <p:blipFill>
          <a:blip r:embed="rId3"/>
          <a:stretch>
            <a:fillRect/>
          </a:stretch>
        </p:blipFill>
        <p:spPr>
          <a:xfrm>
            <a:off x="0" y="5750004"/>
            <a:ext cx="1561166" cy="1041901"/>
          </a:xfrm>
          <a:prstGeom prst="rect">
            <a:avLst/>
          </a:prstGeom>
        </p:spPr>
      </p:pic>
      <p:sp>
        <p:nvSpPr>
          <p:cNvPr id="15" name="Marcador de contenido 2">
            <a:extLst>
              <a:ext uri="{FF2B5EF4-FFF2-40B4-BE49-F238E27FC236}">
                <a16:creationId xmlns:a16="http://schemas.microsoft.com/office/drawing/2014/main" id="{4B56DCD7-420E-40D6-8AD1-1C693737BE01}"/>
              </a:ext>
            </a:extLst>
          </p:cNvPr>
          <p:cNvSpPr txBox="1">
            <a:spLocks/>
          </p:cNvSpPr>
          <p:nvPr/>
        </p:nvSpPr>
        <p:spPr>
          <a:xfrm>
            <a:off x="760055" y="569117"/>
            <a:ext cx="10630835" cy="617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dirty="0">
                <a:solidFill>
                  <a:srgbClr val="F23889"/>
                </a:solidFill>
                <a:latin typeface="Arial Black" panose="020B0A04020102020204" pitchFamily="34" charset="0"/>
              </a:rPr>
              <a:t>PLANIFICACION TECNICA Y AVANCE DE RESULTADOS</a:t>
            </a:r>
            <a:endParaRPr lang="es-BO" sz="2400" dirty="0">
              <a:solidFill>
                <a:srgbClr val="F23889"/>
              </a:solidFill>
              <a:latin typeface="Arial Black" panose="020B0A04020102020204" pitchFamily="34" charset="0"/>
            </a:endParaRPr>
          </a:p>
        </p:txBody>
      </p:sp>
      <p:pic>
        <p:nvPicPr>
          <p:cNvPr id="4" name="Imagen 3">
            <a:extLst>
              <a:ext uri="{FF2B5EF4-FFF2-40B4-BE49-F238E27FC236}">
                <a16:creationId xmlns:a16="http://schemas.microsoft.com/office/drawing/2014/main" id="{117D01FB-0F8B-3B5E-52F5-6604D06D65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6" y="2219784"/>
            <a:ext cx="3053638" cy="1279740"/>
          </a:xfrm>
          <a:prstGeom prst="rect">
            <a:avLst/>
          </a:prstGeom>
          <a:noFill/>
          <a:ln>
            <a:noFill/>
          </a:ln>
        </p:spPr>
      </p:pic>
      <p:pic>
        <p:nvPicPr>
          <p:cNvPr id="5" name="Imagen 4">
            <a:extLst>
              <a:ext uri="{FF2B5EF4-FFF2-40B4-BE49-F238E27FC236}">
                <a16:creationId xmlns:a16="http://schemas.microsoft.com/office/drawing/2014/main" id="{D4DC21AB-0F55-A3D0-140F-0EF07FF643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0816" y="2171304"/>
            <a:ext cx="3169315" cy="1328219"/>
          </a:xfrm>
          <a:prstGeom prst="rect">
            <a:avLst/>
          </a:prstGeom>
          <a:noFill/>
          <a:ln>
            <a:noFill/>
          </a:ln>
        </p:spPr>
      </p:pic>
      <p:pic>
        <p:nvPicPr>
          <p:cNvPr id="16" name="Imagen 15">
            <a:extLst>
              <a:ext uri="{FF2B5EF4-FFF2-40B4-BE49-F238E27FC236}">
                <a16:creationId xmlns:a16="http://schemas.microsoft.com/office/drawing/2014/main" id="{3CECDABD-7FA1-5B0A-6278-187E2269ED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1987" y="2132672"/>
            <a:ext cx="3465432" cy="1296328"/>
          </a:xfrm>
          <a:prstGeom prst="rect">
            <a:avLst/>
          </a:prstGeom>
          <a:noFill/>
          <a:ln>
            <a:noFill/>
          </a:ln>
        </p:spPr>
      </p:pic>
      <p:sp>
        <p:nvSpPr>
          <p:cNvPr id="17" name="Rectángulo 16">
            <a:extLst>
              <a:ext uri="{FF2B5EF4-FFF2-40B4-BE49-F238E27FC236}">
                <a16:creationId xmlns:a16="http://schemas.microsoft.com/office/drawing/2014/main" id="{85AF9CD7-67EC-7620-2162-8BCE3535B768}"/>
              </a:ext>
            </a:extLst>
          </p:cNvPr>
          <p:cNvSpPr/>
          <p:nvPr/>
        </p:nvSpPr>
        <p:spPr>
          <a:xfrm>
            <a:off x="5628640" y="3586636"/>
            <a:ext cx="819485" cy="338554"/>
          </a:xfrm>
          <a:prstGeom prst="rect">
            <a:avLst/>
          </a:prstGeom>
        </p:spPr>
        <p:txBody>
          <a:bodyPr wrap="square">
            <a:spAutoFit/>
          </a:bodyPr>
          <a:lstStyle/>
          <a:p>
            <a:r>
              <a:rPr lang="es-ES" sz="1600" dirty="0">
                <a:latin typeface="Arial" panose="020B0604020202020204" pitchFamily="34" charset="0"/>
                <a:ea typeface="Calibri" panose="020F0502020204030204" pitchFamily="34" charset="0"/>
              </a:rPr>
              <a:t>* 2023</a:t>
            </a:r>
            <a:endParaRPr lang="es-BO" sz="1600" dirty="0"/>
          </a:p>
        </p:txBody>
      </p:sp>
      <p:sp>
        <p:nvSpPr>
          <p:cNvPr id="18" name="Rectángulo 17">
            <a:extLst>
              <a:ext uri="{FF2B5EF4-FFF2-40B4-BE49-F238E27FC236}">
                <a16:creationId xmlns:a16="http://schemas.microsoft.com/office/drawing/2014/main" id="{236044BD-D8B7-B14D-FC5A-D11DEAA5D25A}"/>
              </a:ext>
            </a:extLst>
          </p:cNvPr>
          <p:cNvSpPr/>
          <p:nvPr/>
        </p:nvSpPr>
        <p:spPr>
          <a:xfrm>
            <a:off x="9705289" y="3499524"/>
            <a:ext cx="819485" cy="338554"/>
          </a:xfrm>
          <a:prstGeom prst="rect">
            <a:avLst/>
          </a:prstGeom>
        </p:spPr>
        <p:txBody>
          <a:bodyPr wrap="square">
            <a:spAutoFit/>
          </a:bodyPr>
          <a:lstStyle/>
          <a:p>
            <a:r>
              <a:rPr lang="es-ES" sz="1600" dirty="0">
                <a:latin typeface="Arial" panose="020B0604020202020204" pitchFamily="34" charset="0"/>
                <a:ea typeface="Calibri" panose="020F0502020204030204" pitchFamily="34" charset="0"/>
              </a:rPr>
              <a:t>* 2024</a:t>
            </a:r>
            <a:endParaRPr lang="es-BO" sz="1600" dirty="0"/>
          </a:p>
        </p:txBody>
      </p:sp>
      <p:pic>
        <p:nvPicPr>
          <p:cNvPr id="19" name="Imagen 18">
            <a:extLst>
              <a:ext uri="{FF2B5EF4-FFF2-40B4-BE49-F238E27FC236}">
                <a16:creationId xmlns:a16="http://schemas.microsoft.com/office/drawing/2014/main" id="{545100FD-7063-E0E6-C2EF-82436A71283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20885" y="4357561"/>
            <a:ext cx="3031568" cy="1270491"/>
          </a:xfrm>
          <a:prstGeom prst="rect">
            <a:avLst/>
          </a:prstGeom>
          <a:noFill/>
          <a:ln>
            <a:noFill/>
          </a:ln>
        </p:spPr>
      </p:pic>
      <p:sp>
        <p:nvSpPr>
          <p:cNvPr id="20" name="Rectángulo 19">
            <a:extLst>
              <a:ext uri="{FF2B5EF4-FFF2-40B4-BE49-F238E27FC236}">
                <a16:creationId xmlns:a16="http://schemas.microsoft.com/office/drawing/2014/main" id="{FF35E5AD-FBE3-2B22-CFB6-048529D1CC2F}"/>
              </a:ext>
            </a:extLst>
          </p:cNvPr>
          <p:cNvSpPr/>
          <p:nvPr/>
        </p:nvSpPr>
        <p:spPr>
          <a:xfrm>
            <a:off x="3919381" y="5633263"/>
            <a:ext cx="819485" cy="338554"/>
          </a:xfrm>
          <a:prstGeom prst="rect">
            <a:avLst/>
          </a:prstGeom>
        </p:spPr>
        <p:txBody>
          <a:bodyPr wrap="square">
            <a:spAutoFit/>
          </a:bodyPr>
          <a:lstStyle/>
          <a:p>
            <a:r>
              <a:rPr lang="es-ES" sz="1600" dirty="0">
                <a:latin typeface="Arial" panose="020B0604020202020204" pitchFamily="34" charset="0"/>
                <a:ea typeface="Calibri" panose="020F0502020204030204" pitchFamily="34" charset="0"/>
              </a:rPr>
              <a:t>* 2025</a:t>
            </a:r>
            <a:endParaRPr lang="es-BO" sz="1600" dirty="0"/>
          </a:p>
        </p:txBody>
      </p:sp>
      <p:pic>
        <p:nvPicPr>
          <p:cNvPr id="22" name="Imagen 21">
            <a:extLst>
              <a:ext uri="{FF2B5EF4-FFF2-40B4-BE49-F238E27FC236}">
                <a16:creationId xmlns:a16="http://schemas.microsoft.com/office/drawing/2014/main" id="{0C55C400-0B4B-978E-A34D-9E7A16262F2A}"/>
              </a:ext>
            </a:extLst>
          </p:cNvPr>
          <p:cNvPicPr>
            <a:picLocks noChangeAspect="1"/>
          </p:cNvPicPr>
          <p:nvPr/>
        </p:nvPicPr>
        <p:blipFill>
          <a:blip r:embed="rId8"/>
          <a:stretch>
            <a:fillRect/>
          </a:stretch>
        </p:blipFill>
        <p:spPr>
          <a:xfrm>
            <a:off x="4236669" y="4357561"/>
            <a:ext cx="8561611" cy="1101277"/>
          </a:xfrm>
          <a:prstGeom prst="rect">
            <a:avLst/>
          </a:prstGeom>
        </p:spPr>
      </p:pic>
      <p:sp>
        <p:nvSpPr>
          <p:cNvPr id="23" name="Rectángulo 22">
            <a:extLst>
              <a:ext uri="{FF2B5EF4-FFF2-40B4-BE49-F238E27FC236}">
                <a16:creationId xmlns:a16="http://schemas.microsoft.com/office/drawing/2014/main" id="{0D7EE446-42B5-F9D0-F585-43592D601AE9}"/>
              </a:ext>
            </a:extLst>
          </p:cNvPr>
          <p:cNvSpPr/>
          <p:nvPr/>
        </p:nvSpPr>
        <p:spPr>
          <a:xfrm>
            <a:off x="8276136" y="5289498"/>
            <a:ext cx="819485" cy="338554"/>
          </a:xfrm>
          <a:prstGeom prst="rect">
            <a:avLst/>
          </a:prstGeom>
        </p:spPr>
        <p:txBody>
          <a:bodyPr wrap="square">
            <a:spAutoFit/>
          </a:bodyPr>
          <a:lstStyle/>
          <a:p>
            <a:r>
              <a:rPr lang="es-ES" sz="1600" dirty="0">
                <a:latin typeface="Arial" panose="020B0604020202020204" pitchFamily="34" charset="0"/>
                <a:ea typeface="Calibri" panose="020F0502020204030204" pitchFamily="34" charset="0"/>
              </a:rPr>
              <a:t>* 2026</a:t>
            </a:r>
            <a:endParaRPr lang="es-BO" sz="1600" dirty="0"/>
          </a:p>
        </p:txBody>
      </p:sp>
    </p:spTree>
    <p:extLst>
      <p:ext uri="{BB962C8B-B14F-4D97-AF65-F5344CB8AC3E}">
        <p14:creationId xmlns:p14="http://schemas.microsoft.com/office/powerpoint/2010/main" val="18989977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3" name="Rectángulo 2"/>
          <p:cNvSpPr/>
          <p:nvPr/>
        </p:nvSpPr>
        <p:spPr>
          <a:xfrm>
            <a:off x="820908" y="643059"/>
            <a:ext cx="3191608" cy="962687"/>
          </a:xfrm>
          <a:prstGeom prst="rect">
            <a:avLst/>
          </a:prstGeom>
          <a:solidFill>
            <a:srgbClr val="E9F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4" name="CuadroTexto 3"/>
          <p:cNvSpPr txBox="1"/>
          <p:nvPr/>
        </p:nvSpPr>
        <p:spPr>
          <a:xfrm>
            <a:off x="951034" y="1852880"/>
            <a:ext cx="3068516" cy="1077218"/>
          </a:xfrm>
          <a:prstGeom prst="rect">
            <a:avLst/>
          </a:prstGeom>
          <a:noFill/>
        </p:spPr>
        <p:txBody>
          <a:bodyPr wrap="square" rtlCol="0">
            <a:spAutoFit/>
          </a:bodyPr>
          <a:lstStyle/>
          <a:p>
            <a:pPr algn="just"/>
            <a:r>
              <a:rPr lang="es-ES" sz="1600" dirty="0">
                <a:solidFill>
                  <a:schemeClr val="accent6">
                    <a:lumMod val="75000"/>
                  </a:schemeClr>
                </a:solidFill>
              </a:rPr>
              <a:t>Ejecutar un 100% la provisión de infraestructura a los Institutos Técnicos Tecnológicos en el Departamento de La Paz al 2025</a:t>
            </a:r>
            <a:endParaRPr lang="es-BO" sz="1600" dirty="0">
              <a:solidFill>
                <a:schemeClr val="accent6">
                  <a:lumMod val="75000"/>
                </a:schemeClr>
              </a:solidFill>
            </a:endParaRPr>
          </a:p>
        </p:txBody>
      </p:sp>
      <p:sp>
        <p:nvSpPr>
          <p:cNvPr id="5" name="CuadroTexto 4"/>
          <p:cNvSpPr txBox="1"/>
          <p:nvPr/>
        </p:nvSpPr>
        <p:spPr>
          <a:xfrm>
            <a:off x="900038" y="3196804"/>
            <a:ext cx="3068517" cy="1323439"/>
          </a:xfrm>
          <a:prstGeom prst="rect">
            <a:avLst/>
          </a:prstGeom>
          <a:noFill/>
        </p:spPr>
        <p:txBody>
          <a:bodyPr wrap="square" rtlCol="0">
            <a:spAutoFit/>
          </a:bodyPr>
          <a:lstStyle/>
          <a:p>
            <a:pPr algn="just"/>
            <a:r>
              <a:rPr lang="es-ES" sz="1600" dirty="0">
                <a:solidFill>
                  <a:schemeClr val="accent6">
                    <a:lumMod val="75000"/>
                  </a:schemeClr>
                </a:solidFill>
              </a:rPr>
              <a:t>Ejecutar el 100% de acciones de mantenimiento, refacción y equipamiento a los Institutos Técnicos Tecnológicos del Departamento de La Paz</a:t>
            </a:r>
            <a:endParaRPr lang="es-BO" sz="1600" dirty="0">
              <a:solidFill>
                <a:schemeClr val="accent6">
                  <a:lumMod val="75000"/>
                </a:schemeClr>
              </a:solidFill>
            </a:endParaRPr>
          </a:p>
        </p:txBody>
      </p:sp>
      <p:sp>
        <p:nvSpPr>
          <p:cNvPr id="6" name="Rectángulo 5"/>
          <p:cNvSpPr/>
          <p:nvPr/>
        </p:nvSpPr>
        <p:spPr>
          <a:xfrm>
            <a:off x="775189" y="1852880"/>
            <a:ext cx="45719" cy="26590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764640" y="647350"/>
            <a:ext cx="56268" cy="96268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Triángulo rectángulo 8"/>
          <p:cNvSpPr/>
          <p:nvPr/>
        </p:nvSpPr>
        <p:spPr>
          <a:xfrm rot="13377549">
            <a:off x="565194" y="2031268"/>
            <a:ext cx="276890" cy="279041"/>
          </a:xfrm>
          <a:prstGeom prst="r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Triángulo rectángulo 9"/>
          <p:cNvSpPr/>
          <p:nvPr/>
        </p:nvSpPr>
        <p:spPr>
          <a:xfrm rot="13377549">
            <a:off x="604465" y="3513900"/>
            <a:ext cx="276890" cy="279041"/>
          </a:xfrm>
          <a:prstGeom prst="r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820908" y="764108"/>
            <a:ext cx="3191608" cy="646331"/>
          </a:xfrm>
          <a:prstGeom prst="rect">
            <a:avLst/>
          </a:prstGeom>
          <a:solidFill>
            <a:srgbClr val="E9FBEC"/>
          </a:solidFill>
        </p:spPr>
        <p:txBody>
          <a:bodyPr wrap="square" lIns="91440" tIns="45720" rIns="91440" bIns="45720">
            <a:spAutoFit/>
          </a:bodyPr>
          <a:lstStyle/>
          <a:p>
            <a:pPr algn="ctr"/>
            <a:r>
              <a:rPr lang="es-ES" sz="3600" b="1" dirty="0">
                <a:ln w="0"/>
                <a:solidFill>
                  <a:schemeClr val="accent6">
                    <a:lumMod val="75000"/>
                  </a:schemeClr>
                </a:solidFill>
                <a:effectLst>
                  <a:outerShdw blurRad="38100" dist="19050" dir="2700000" algn="tl" rotWithShape="0">
                    <a:schemeClr val="dk1">
                      <a:alpha val="40000"/>
                    </a:schemeClr>
                  </a:outerShdw>
                </a:effectLst>
              </a:rPr>
              <a:t>GADLP</a:t>
            </a:r>
            <a:endParaRPr lang="es-ES" sz="3600" b="1"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3"/>
          <a:stretch>
            <a:fillRect/>
          </a:stretch>
        </p:blipFill>
        <p:spPr>
          <a:xfrm>
            <a:off x="8894732" y="422607"/>
            <a:ext cx="2344768" cy="1206073"/>
          </a:xfrm>
          <a:prstGeom prst="rect">
            <a:avLst/>
          </a:prstGeom>
        </p:spPr>
      </p:pic>
      <p:pic>
        <p:nvPicPr>
          <p:cNvPr id="12" name="Imagen 11"/>
          <p:cNvPicPr>
            <a:picLocks noChangeAspect="1"/>
          </p:cNvPicPr>
          <p:nvPr/>
        </p:nvPicPr>
        <p:blipFill>
          <a:blip r:embed="rId4"/>
          <a:stretch>
            <a:fillRect/>
          </a:stretch>
        </p:blipFill>
        <p:spPr>
          <a:xfrm>
            <a:off x="5431965" y="478211"/>
            <a:ext cx="1619495" cy="1273832"/>
          </a:xfrm>
          <a:prstGeom prst="rect">
            <a:avLst/>
          </a:prstGeom>
        </p:spPr>
      </p:pic>
      <p:sp>
        <p:nvSpPr>
          <p:cNvPr id="13" name="Flecha izquierda y derecha 12"/>
          <p:cNvSpPr/>
          <p:nvPr/>
        </p:nvSpPr>
        <p:spPr>
          <a:xfrm>
            <a:off x="7402712" y="768469"/>
            <a:ext cx="1245480" cy="514350"/>
          </a:xfrm>
          <a:prstGeom prst="lef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4" name="Rectángulo 13"/>
          <p:cNvSpPr/>
          <p:nvPr/>
        </p:nvSpPr>
        <p:spPr>
          <a:xfrm>
            <a:off x="5358452" y="2742505"/>
            <a:ext cx="6096000" cy="2715295"/>
          </a:xfrm>
          <a:prstGeom prst="rect">
            <a:avLst/>
          </a:prstGeom>
        </p:spPr>
        <p:txBody>
          <a:bodyPr>
            <a:spAutoFit/>
          </a:bodyPr>
          <a:lstStyle/>
          <a:p>
            <a:pPr marL="180340" algn="just">
              <a:lnSpc>
                <a:spcPct val="107000"/>
              </a:lnSpc>
              <a:spcAft>
                <a:spcPts val="0"/>
              </a:spcAft>
            </a:pPr>
            <a:r>
              <a:rPr lang="es-BO" sz="1600" dirty="0">
                <a:latin typeface="Calibri" panose="020F0502020204030204" pitchFamily="34" charset="0"/>
                <a:ea typeface="Calibri" panose="020F0502020204030204" pitchFamily="34" charset="0"/>
                <a:cs typeface="Calibri" panose="020F0502020204030204" pitchFamily="34" charset="0"/>
              </a:rPr>
              <a:t>En cumplimiento de los mecanismos de coordinación interinstitucional, se llevó a cabo una sesión informativa con el Gobierno Autónomo Departamental de La Paz para evaluar las intervenciones y competencias compartidas en los Institutos Tecnológicos ubicados en nuestra jurisdicción. No obstante, a pesar de que el GAMLP formalizó la solicitud de encuentros técnicos de seguimiento mediante el envío de las notas correspondientes, a la fecha no se ha recibido respuesta por parte de la instancia departamental, lo que ha postergado la consolidación de una agenda de trabajo conjunta</a:t>
            </a:r>
          </a:p>
        </p:txBody>
      </p:sp>
      <p:sp>
        <p:nvSpPr>
          <p:cNvPr id="15" name="Rectángulo 14"/>
          <p:cNvSpPr/>
          <p:nvPr/>
        </p:nvSpPr>
        <p:spPr>
          <a:xfrm>
            <a:off x="5347461" y="2798760"/>
            <a:ext cx="45719" cy="26590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2353435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5D0C-0B46-7DF8-826D-85313B0A329A}"/>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DD835728-627F-B474-5235-3F740DA752F8}"/>
              </a:ext>
            </a:extLst>
          </p:cNvPr>
          <p:cNvPicPr>
            <a:picLocks noChangeAspect="1"/>
          </p:cNvPicPr>
          <p:nvPr/>
        </p:nvPicPr>
        <p:blipFill>
          <a:blip r:embed="rId2"/>
          <a:stretch>
            <a:fillRect/>
          </a:stretch>
        </p:blipFill>
        <p:spPr>
          <a:xfrm>
            <a:off x="4351178" y="3429000"/>
            <a:ext cx="2809421" cy="1174338"/>
          </a:xfrm>
          <a:prstGeom prst="rect">
            <a:avLst/>
          </a:prstGeom>
        </p:spPr>
      </p:pic>
      <p:sp>
        <p:nvSpPr>
          <p:cNvPr id="9" name="CuadroTexto 8">
            <a:extLst>
              <a:ext uri="{FF2B5EF4-FFF2-40B4-BE49-F238E27FC236}">
                <a16:creationId xmlns:a16="http://schemas.microsoft.com/office/drawing/2014/main" id="{5F983150-AB6F-7525-1593-962401006F95}"/>
              </a:ext>
            </a:extLst>
          </p:cNvPr>
          <p:cNvSpPr txBox="1"/>
          <p:nvPr/>
        </p:nvSpPr>
        <p:spPr>
          <a:xfrm>
            <a:off x="1450991" y="4657450"/>
            <a:ext cx="9481456" cy="1460272"/>
          </a:xfrm>
          <a:prstGeom prst="rect">
            <a:avLst/>
          </a:prstGeom>
          <a:noFill/>
        </p:spPr>
        <p:txBody>
          <a:bodyPr wrap="square" rtlCol="0">
            <a:spAutoFit/>
          </a:bodyPr>
          <a:lstStyle/>
          <a:p>
            <a:pPr algn="ctr">
              <a:lnSpc>
                <a:spcPts val="5700"/>
              </a:lnSpc>
            </a:pPr>
            <a:r>
              <a:rPr lang="es-ES" sz="2800" b="1" dirty="0">
                <a:latin typeface="Montserrat" pitchFamily="2" charset="77"/>
              </a:rPr>
              <a:t>PEI (2021 -2025)</a:t>
            </a:r>
          </a:p>
          <a:p>
            <a:pPr algn="ctr">
              <a:lnSpc>
                <a:spcPts val="5700"/>
              </a:lnSpc>
            </a:pPr>
            <a:r>
              <a:rPr lang="es-ES" sz="2800" b="1" dirty="0">
                <a:latin typeface="Montserrat" pitchFamily="2" charset="77"/>
              </a:rPr>
              <a:t>PLAN ESTRATEGICO INSTITUCIONAL</a:t>
            </a:r>
            <a:endParaRPr lang="en-US" sz="2800" b="1" dirty="0">
              <a:latin typeface="Montserrat" pitchFamily="2" charset="77"/>
            </a:endParaRPr>
          </a:p>
        </p:txBody>
      </p:sp>
      <p:pic>
        <p:nvPicPr>
          <p:cNvPr id="19" name="Imagen 18">
            <a:extLst>
              <a:ext uri="{FF2B5EF4-FFF2-40B4-BE49-F238E27FC236}">
                <a16:creationId xmlns:a16="http://schemas.microsoft.com/office/drawing/2014/main" id="{EA441FDF-AF0C-37D0-1648-C368F46D08D7}"/>
              </a:ext>
            </a:extLst>
          </p:cNvPr>
          <p:cNvPicPr>
            <a:picLocks noChangeAspect="1"/>
          </p:cNvPicPr>
          <p:nvPr/>
        </p:nvPicPr>
        <p:blipFill>
          <a:blip r:embed="rId3"/>
          <a:stretch>
            <a:fillRect/>
          </a:stretch>
        </p:blipFill>
        <p:spPr>
          <a:xfrm>
            <a:off x="3625079" y="526137"/>
            <a:ext cx="4261621" cy="2848751"/>
          </a:xfrm>
          <a:prstGeom prst="rect">
            <a:avLst/>
          </a:prstGeom>
        </p:spPr>
      </p:pic>
    </p:spTree>
    <p:extLst>
      <p:ext uri="{BB962C8B-B14F-4D97-AF65-F5344CB8AC3E}">
        <p14:creationId xmlns:p14="http://schemas.microsoft.com/office/powerpoint/2010/main" val="2540978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7956931" y="497050"/>
            <a:ext cx="756000" cy="756000"/>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2707251" y="1188679"/>
            <a:ext cx="1008759" cy="1008759"/>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5986575" cy="470000"/>
          </a:xfrm>
          <a:prstGeom prst="rect">
            <a:avLst/>
          </a:prstGeom>
        </p:spPr>
        <p:txBody>
          <a:bodyPr wrap="none">
            <a:spAutoFit/>
          </a:bodyPr>
          <a:lstStyle/>
          <a:p>
            <a:pPr lvl="0">
              <a:lnSpc>
                <a:spcPct val="107000"/>
              </a:lnSpc>
              <a:spcAft>
                <a:spcPts val="800"/>
              </a:spcAft>
            </a:pPr>
            <a:r>
              <a:rPr lang="es-ES" sz="2400" b="1" dirty="0">
                <a:solidFill>
                  <a:srgbClr val="009999"/>
                </a:solidFill>
                <a:latin typeface="Calibri" panose="020F0502020204030204" pitchFamily="34" charset="0"/>
                <a:ea typeface="Calibri" panose="020F0502020204030204" pitchFamily="34" charset="0"/>
                <a:cs typeface="Calibri" panose="020F0502020204030204" pitchFamily="34" charset="0"/>
              </a:rPr>
              <a:t>OBJETIVO ESTRATÉGICO INSTITUCIONAL (OEI)</a:t>
            </a:r>
            <a:endParaRPr lang="es-BO" sz="2400" dirty="0">
              <a:solidFill>
                <a:srgbClr val="00999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3086100" y="938673"/>
            <a:ext cx="5495925" cy="923330"/>
          </a:xfrm>
          <a:prstGeom prst="rect">
            <a:avLst/>
          </a:prstGeom>
          <a:solidFill>
            <a:srgbClr val="E9FBEC"/>
          </a:solidFill>
          <a:effectLst/>
        </p:spPr>
        <p:txBody>
          <a:bodyPr wrap="square">
            <a:spAutoFit/>
          </a:bodyPr>
          <a:lstStyle/>
          <a:p>
            <a:r>
              <a:rPr lang="es-BO" b="1" dirty="0">
                <a:latin typeface="Calibri" panose="020F0502020204030204" pitchFamily="34" charset="0"/>
                <a:ea typeface="Times New Roman" panose="02020603050405020304" pitchFamily="18" charset="0"/>
                <a:cs typeface="Calibri" panose="020F0502020204030204" pitchFamily="34" charset="0"/>
              </a:rPr>
              <a:t>Incrementar de 90% a 92% la tasa de fortalecimiento a infraestructuras educativas fiscales y de convenio en el municipio de La Paz al 2025</a:t>
            </a:r>
            <a:endParaRPr lang="es-BO" dirty="0"/>
          </a:p>
        </p:txBody>
      </p:sp>
      <p:sp>
        <p:nvSpPr>
          <p:cNvPr id="5" name="Elipse 4"/>
          <p:cNvSpPr/>
          <p:nvPr/>
        </p:nvSpPr>
        <p:spPr>
          <a:xfrm>
            <a:off x="439985" y="530003"/>
            <a:ext cx="1332000" cy="1332000"/>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3" name="Elipse 12"/>
          <p:cNvSpPr/>
          <p:nvPr/>
        </p:nvSpPr>
        <p:spPr>
          <a:xfrm>
            <a:off x="1007305" y="2131244"/>
            <a:ext cx="468000" cy="468000"/>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4" name="Elipse 13"/>
          <p:cNvSpPr/>
          <p:nvPr/>
        </p:nvSpPr>
        <p:spPr>
          <a:xfrm>
            <a:off x="1645895" y="1609244"/>
            <a:ext cx="756000" cy="756000"/>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1" name="Rectángulo 10"/>
          <p:cNvSpPr/>
          <p:nvPr/>
        </p:nvSpPr>
        <p:spPr>
          <a:xfrm>
            <a:off x="6964917" y="2373285"/>
            <a:ext cx="4589345" cy="2585323"/>
          </a:xfrm>
          <a:prstGeom prst="rect">
            <a:avLst/>
          </a:prstGeom>
        </p:spPr>
        <p:txBody>
          <a:bodyPr wrap="square">
            <a:spAutoFit/>
          </a:bodyPr>
          <a:lstStyle/>
          <a:p>
            <a:pPr algn="just"/>
            <a:r>
              <a:rPr lang="es-BO" dirty="0">
                <a:latin typeface="Calibri" panose="020F0502020204030204" pitchFamily="34" charset="0"/>
                <a:ea typeface="Times New Roman" panose="02020603050405020304" pitchFamily="18" charset="0"/>
                <a:cs typeface="Calibri" panose="020F0502020204030204" pitchFamily="34" charset="0"/>
              </a:rPr>
              <a:t>Durante la gestión 2021 – 2025, se obtuvo un 94% en la tasa de fortalecimiento a infraestructuras educativas fiscales y de convenio mediante la intervención de 213 de 226 infraestructuras educativas fiscales y de convenio, una actividad conjunta de la Dirección de educación y las </a:t>
            </a:r>
            <a:r>
              <a:rPr lang="es-BO" dirty="0" err="1">
                <a:latin typeface="Calibri" panose="020F0502020204030204" pitchFamily="34" charset="0"/>
                <a:ea typeface="Times New Roman" panose="02020603050405020304" pitchFamily="18" charset="0"/>
                <a:cs typeface="Calibri" panose="020F0502020204030204" pitchFamily="34" charset="0"/>
              </a:rPr>
              <a:t>Subalcaldia</a:t>
            </a:r>
            <a:r>
              <a:rPr lang="es-BO" dirty="0">
                <a:latin typeface="Calibri" panose="020F0502020204030204" pitchFamily="34" charset="0"/>
                <a:ea typeface="Times New Roman" panose="02020603050405020304" pitchFamily="18" charset="0"/>
                <a:cs typeface="Calibri" panose="020F0502020204030204" pitchFamily="34" charset="0"/>
              </a:rPr>
              <a:t> de los diferentes </a:t>
            </a:r>
            <a:r>
              <a:rPr lang="es-BO" dirty="0" err="1">
                <a:latin typeface="Calibri" panose="020F0502020204030204" pitchFamily="34" charset="0"/>
                <a:ea typeface="Times New Roman" panose="02020603050405020304" pitchFamily="18" charset="0"/>
                <a:cs typeface="Calibri" panose="020F0502020204030204" pitchFamily="34" charset="0"/>
              </a:rPr>
              <a:t>Macrodistritos</a:t>
            </a:r>
            <a:r>
              <a:rPr lang="es-BO" dirty="0">
                <a:latin typeface="Calibri" panose="020F0502020204030204" pitchFamily="34" charset="0"/>
                <a:ea typeface="Times New Roman" panose="02020603050405020304" pitchFamily="18" charset="0"/>
                <a:cs typeface="Calibri" panose="020F0502020204030204" pitchFamily="34" charset="0"/>
              </a:rPr>
              <a:t> del municipio de La Paz</a:t>
            </a:r>
            <a:endParaRPr lang="es-BO" dirty="0"/>
          </a:p>
        </p:txBody>
      </p:sp>
      <p:pic>
        <p:nvPicPr>
          <p:cNvPr id="6146" name="Picture 2" descr="En la zona de Sopocachi, de 10 unidades educativas, nueve pasan clases y  solo una acata el paro del magiste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630" y="2131244"/>
            <a:ext cx="3507892" cy="306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070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7956931" y="497050"/>
            <a:ext cx="756000" cy="756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2707251" y="1188679"/>
            <a:ext cx="1008759" cy="1008759"/>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4779770" cy="400110"/>
          </a:xfrm>
          <a:prstGeom prst="rect">
            <a:avLst/>
          </a:prstGeom>
        </p:spPr>
        <p:txBody>
          <a:bodyPr wrap="none">
            <a:spAutoFit/>
          </a:bodyPr>
          <a:lstStyle/>
          <a:p>
            <a:pPr lvl="0"/>
            <a:r>
              <a:rPr lang="es-ES" sz="2000" b="1" dirty="0">
                <a:solidFill>
                  <a:srgbClr val="92D050"/>
                </a:solidFill>
              </a:rPr>
              <a:t>ACCION ESTRATÉGICA INSTITUCIONAL (AEI)</a:t>
            </a:r>
            <a:endParaRPr lang="es-BO" sz="2000" dirty="0">
              <a:solidFill>
                <a:srgbClr val="92D050"/>
              </a:solidFill>
            </a:endParaRPr>
          </a:p>
        </p:txBody>
      </p:sp>
      <p:sp>
        <p:nvSpPr>
          <p:cNvPr id="4" name="Rectángulo 3"/>
          <p:cNvSpPr/>
          <p:nvPr/>
        </p:nvSpPr>
        <p:spPr>
          <a:xfrm>
            <a:off x="3086100" y="938673"/>
            <a:ext cx="5495925" cy="923330"/>
          </a:xfrm>
          <a:prstGeom prst="rect">
            <a:avLst/>
          </a:prstGeom>
          <a:solidFill>
            <a:srgbClr val="DCF0C6"/>
          </a:solidFill>
          <a:effectLst/>
        </p:spPr>
        <p:txBody>
          <a:bodyPr wrap="square">
            <a:spAutoFit/>
          </a:bodyPr>
          <a:lstStyle/>
          <a:p>
            <a:r>
              <a:rPr lang="es-BO" b="1" dirty="0"/>
              <a:t>Ejecutar en 100% las acciones programadas de mantenimiento y/o mejoramiento de infraestructura educativa en el municipio de La Paz al 2025</a:t>
            </a:r>
            <a:endParaRPr lang="es-BO" dirty="0"/>
          </a:p>
        </p:txBody>
      </p:sp>
      <p:sp>
        <p:nvSpPr>
          <p:cNvPr id="5" name="Elipse 4"/>
          <p:cNvSpPr/>
          <p:nvPr/>
        </p:nvSpPr>
        <p:spPr>
          <a:xfrm>
            <a:off x="439985" y="530003"/>
            <a:ext cx="1332000" cy="1332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3200" dirty="0"/>
              <a:t>1</a:t>
            </a:r>
            <a:endParaRPr lang="es-BO" sz="3200" dirty="0"/>
          </a:p>
        </p:txBody>
      </p:sp>
      <p:sp>
        <p:nvSpPr>
          <p:cNvPr id="13" name="Elipse 12"/>
          <p:cNvSpPr/>
          <p:nvPr/>
        </p:nvSpPr>
        <p:spPr>
          <a:xfrm>
            <a:off x="1007305" y="2131244"/>
            <a:ext cx="468000" cy="468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4" name="Elipse 13"/>
          <p:cNvSpPr/>
          <p:nvPr/>
        </p:nvSpPr>
        <p:spPr>
          <a:xfrm>
            <a:off x="1645895" y="1609244"/>
            <a:ext cx="756000" cy="756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3" name="Rectángulo 2"/>
          <p:cNvSpPr/>
          <p:nvPr/>
        </p:nvSpPr>
        <p:spPr>
          <a:xfrm>
            <a:off x="4962524" y="2197437"/>
            <a:ext cx="6451981" cy="4585871"/>
          </a:xfrm>
          <a:prstGeom prst="rect">
            <a:avLst/>
          </a:prstGeom>
        </p:spPr>
        <p:txBody>
          <a:bodyPr wrap="square">
            <a:spAutoFit/>
          </a:bodyPr>
          <a:lstStyle/>
          <a:p>
            <a:pPr algn="just">
              <a:spcBef>
                <a:spcPts val="600"/>
              </a:spcBef>
              <a:spcAft>
                <a:spcPts val="600"/>
              </a:spcAft>
            </a:pPr>
            <a:r>
              <a:rPr lang="es-ES" sz="1600" dirty="0">
                <a:latin typeface="Calibri" panose="020F0502020204030204" pitchFamily="34" charset="0"/>
                <a:ea typeface="Times New Roman" panose="02020603050405020304" pitchFamily="18" charset="0"/>
                <a:cs typeface="Calibri" panose="020F0502020204030204" pitchFamily="34" charset="0"/>
              </a:rPr>
              <a:t>En la gestión 2021, se priorizaron las acciones de mantenimiento y/o mejoramiento de infraestructura educativa debido a que las actividades escolares no eran presenciales a causa de la emergencia sanitaria por </a:t>
            </a:r>
            <a:r>
              <a:rPr lang="es-ES" sz="1600" dirty="0" err="1">
                <a:latin typeface="Calibri" panose="020F0502020204030204" pitchFamily="34" charset="0"/>
                <a:ea typeface="Times New Roman" panose="02020603050405020304" pitchFamily="18" charset="0"/>
                <a:cs typeface="Calibri" panose="020F0502020204030204" pitchFamily="34" charset="0"/>
              </a:rPr>
              <a:t>Covid</a:t>
            </a:r>
            <a:r>
              <a:rPr lang="es-ES" sz="1600" dirty="0">
                <a:latin typeface="Calibri" panose="020F0502020204030204" pitchFamily="34" charset="0"/>
                <a:ea typeface="Times New Roman" panose="02020603050405020304" pitchFamily="18" charset="0"/>
                <a:cs typeface="Calibri" panose="020F0502020204030204" pitchFamily="34" charset="0"/>
              </a:rPr>
              <a:t> – 19, por lo que se ejecutaron 326 acciones de mantenimiento y 34 acciones de mejoramiento en un total de 153 infraestructuras educativas.</a:t>
            </a:r>
            <a:endParaRPr lang="es-BO" sz="16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es-ES" sz="1600" dirty="0">
                <a:latin typeface="Calibri" panose="020F0502020204030204" pitchFamily="34" charset="0"/>
                <a:ea typeface="Times New Roman" panose="02020603050405020304" pitchFamily="18" charset="0"/>
                <a:cs typeface="Calibri" panose="020F0502020204030204" pitchFamily="34" charset="0"/>
              </a:rPr>
              <a:t>Así también, en la gestión 2022, ante la necesidad de mantenimiento y/o mejoramiento integral de las infraestructuras educativas, se obtuvo un crédito con el Banco BISA, con el cual se ejecutaron 334 acciones de mantenimiento y 58 acciones de mejoramiento en 170 infraestructuras educativas.</a:t>
            </a:r>
            <a:endParaRPr lang="es-BO" sz="16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s-ES" sz="1600" dirty="0">
                <a:latin typeface="Calibri" panose="020F0502020204030204" pitchFamily="34" charset="0"/>
                <a:ea typeface="Times New Roman" panose="02020603050405020304" pitchFamily="18" charset="0"/>
                <a:cs typeface="Calibri" panose="020F0502020204030204" pitchFamily="34" charset="0"/>
              </a:rPr>
              <a:t>Con la modificación del Manual de Organización y Funciones para la gestión 2023 (MOF 2023), se efectuó la desconcentración del mantenimiento de infraestructuras educativas a las </a:t>
            </a:r>
            <a:r>
              <a:rPr lang="es-ES" sz="1600" dirty="0" err="1">
                <a:latin typeface="Calibri" panose="020F0502020204030204" pitchFamily="34" charset="0"/>
                <a:ea typeface="Times New Roman" panose="02020603050405020304" pitchFamily="18" charset="0"/>
                <a:cs typeface="Calibri" panose="020F0502020204030204" pitchFamily="34" charset="0"/>
              </a:rPr>
              <a:t>Subalcaldías</a:t>
            </a:r>
            <a:r>
              <a:rPr lang="es-ES" sz="1600" dirty="0">
                <a:latin typeface="Calibri" panose="020F0502020204030204" pitchFamily="34" charset="0"/>
                <a:ea typeface="Times New Roman" panose="02020603050405020304" pitchFamily="18" charset="0"/>
                <a:cs typeface="Calibri" panose="020F0502020204030204" pitchFamily="34" charset="0"/>
              </a:rPr>
              <a:t>, a fin de prestar un servicio ágil y oportuno en respuesta a las demandas de la comunidad educativa; como resultado, en la gestión 2023 se ejecutaron 984 acciones de mantenimiento y 183 acciones de mejoramiento en 197 infraestructuras educativas</a:t>
            </a:r>
            <a:endParaRPr lang="es-BO" sz="1600" dirty="0"/>
          </a:p>
        </p:txBody>
      </p:sp>
      <p:pic>
        <p:nvPicPr>
          <p:cNvPr id="7" name="Imagen 6"/>
          <p:cNvPicPr>
            <a:picLocks noChangeAspect="1"/>
          </p:cNvPicPr>
          <p:nvPr/>
        </p:nvPicPr>
        <p:blipFill>
          <a:blip r:embed="rId3"/>
          <a:stretch>
            <a:fillRect/>
          </a:stretch>
        </p:blipFill>
        <p:spPr>
          <a:xfrm>
            <a:off x="849560" y="2868485"/>
            <a:ext cx="3885644" cy="1942822"/>
          </a:xfrm>
          <a:prstGeom prst="rect">
            <a:avLst/>
          </a:prstGeom>
        </p:spPr>
      </p:pic>
    </p:spTree>
    <p:extLst>
      <p:ext uri="{BB962C8B-B14F-4D97-AF65-F5344CB8AC3E}">
        <p14:creationId xmlns:p14="http://schemas.microsoft.com/office/powerpoint/2010/main" val="2815013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8025928" y="603238"/>
            <a:ext cx="1112194" cy="1112194"/>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2707251" y="1160044"/>
            <a:ext cx="1328683" cy="1328683"/>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4779770" cy="400110"/>
          </a:xfrm>
          <a:prstGeom prst="rect">
            <a:avLst/>
          </a:prstGeom>
        </p:spPr>
        <p:txBody>
          <a:bodyPr wrap="none">
            <a:spAutoFit/>
          </a:bodyPr>
          <a:lstStyle/>
          <a:p>
            <a:pPr lvl="0"/>
            <a:r>
              <a:rPr lang="es-ES" sz="2000" b="1" dirty="0">
                <a:solidFill>
                  <a:srgbClr val="92D050"/>
                </a:solidFill>
              </a:rPr>
              <a:t>ACCION ESTRATÉGICA INSTITUCIONAL (AEI)</a:t>
            </a:r>
            <a:endParaRPr lang="es-BO" sz="2000" dirty="0">
              <a:solidFill>
                <a:srgbClr val="92D050"/>
              </a:solidFill>
            </a:endParaRPr>
          </a:p>
        </p:txBody>
      </p:sp>
      <p:sp>
        <p:nvSpPr>
          <p:cNvPr id="4" name="Rectángulo 3"/>
          <p:cNvSpPr/>
          <p:nvPr/>
        </p:nvSpPr>
        <p:spPr>
          <a:xfrm>
            <a:off x="3086100" y="938673"/>
            <a:ext cx="5495925" cy="923330"/>
          </a:xfrm>
          <a:prstGeom prst="rect">
            <a:avLst/>
          </a:prstGeom>
          <a:solidFill>
            <a:srgbClr val="DCF0C6"/>
          </a:solidFill>
          <a:effectLst/>
        </p:spPr>
        <p:txBody>
          <a:bodyPr wrap="square">
            <a:spAutoFit/>
          </a:bodyPr>
          <a:lstStyle/>
          <a:p>
            <a:pPr lvl="0"/>
            <a:r>
              <a:rPr lang="es-BO" b="1" dirty="0"/>
              <a:t>Realizar la dotación de equipamiento y/o mobiliario escolar al 100% de infraestructuras educativas programadas en el municipio de La Paz al 2025</a:t>
            </a:r>
            <a:endParaRPr lang="es-BO" dirty="0"/>
          </a:p>
        </p:txBody>
      </p:sp>
      <p:sp>
        <p:nvSpPr>
          <p:cNvPr id="5" name="Elipse 4"/>
          <p:cNvSpPr/>
          <p:nvPr/>
        </p:nvSpPr>
        <p:spPr>
          <a:xfrm>
            <a:off x="439985" y="530003"/>
            <a:ext cx="1332000" cy="1332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3200" b="1" dirty="0"/>
              <a:t>2</a:t>
            </a:r>
            <a:endParaRPr lang="es-BO" sz="3200" b="1" dirty="0"/>
          </a:p>
        </p:txBody>
      </p:sp>
      <p:sp>
        <p:nvSpPr>
          <p:cNvPr id="13" name="Elipse 12"/>
          <p:cNvSpPr/>
          <p:nvPr/>
        </p:nvSpPr>
        <p:spPr>
          <a:xfrm>
            <a:off x="1007305" y="2131244"/>
            <a:ext cx="468000" cy="468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4" name="Elipse 13"/>
          <p:cNvSpPr/>
          <p:nvPr/>
        </p:nvSpPr>
        <p:spPr>
          <a:xfrm>
            <a:off x="1645895" y="1609244"/>
            <a:ext cx="756000" cy="756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7" name="Imagen 6"/>
          <p:cNvPicPr>
            <a:picLocks noChangeAspect="1"/>
          </p:cNvPicPr>
          <p:nvPr/>
        </p:nvPicPr>
        <p:blipFill>
          <a:blip r:embed="rId3"/>
          <a:stretch>
            <a:fillRect/>
          </a:stretch>
        </p:blipFill>
        <p:spPr>
          <a:xfrm>
            <a:off x="849560" y="2868485"/>
            <a:ext cx="3885644" cy="1942822"/>
          </a:xfrm>
          <a:prstGeom prst="rect">
            <a:avLst/>
          </a:prstGeom>
        </p:spPr>
      </p:pic>
      <p:sp>
        <p:nvSpPr>
          <p:cNvPr id="6" name="Rectángulo 5"/>
          <p:cNvSpPr/>
          <p:nvPr/>
        </p:nvSpPr>
        <p:spPr>
          <a:xfrm>
            <a:off x="5267880" y="2365244"/>
            <a:ext cx="6096000" cy="4137095"/>
          </a:xfrm>
          <a:prstGeom prst="rect">
            <a:avLst/>
          </a:prstGeom>
        </p:spPr>
        <p:txBody>
          <a:bodyPr>
            <a:spAutoFit/>
          </a:bodyPr>
          <a:lstStyle/>
          <a:p>
            <a:pPr marL="266700" algn="just">
              <a:lnSpc>
                <a:spcPct val="107000"/>
              </a:lnSpc>
              <a:spcAft>
                <a:spcPts val="800"/>
              </a:spcAft>
            </a:pPr>
            <a:r>
              <a:rPr lang="es-BO" dirty="0">
                <a:latin typeface="Calibri" panose="020F0502020204030204" pitchFamily="34" charset="0"/>
                <a:ea typeface="Times New Roman" panose="02020603050405020304" pitchFamily="18" charset="0"/>
                <a:cs typeface="Calibri" panose="020F0502020204030204" pitchFamily="34" charset="0"/>
              </a:rPr>
              <a:t>Se logró alcanzar un 100% de entrega de equipamiento y mobiliario a las infraestructura programadas de acuerdo al siguiente detalle:</a:t>
            </a:r>
          </a:p>
          <a:p>
            <a:pPr marL="266700" algn="just">
              <a:lnSpc>
                <a:spcPct val="107000"/>
              </a:lnSpc>
              <a:spcAft>
                <a:spcPts val="800"/>
              </a:spcAft>
            </a:pPr>
            <a:r>
              <a:rPr lang="es-BO" sz="1050" dirty="0">
                <a:latin typeface="Calibri" panose="020F0502020204030204" pitchFamily="34" charset="0"/>
                <a:ea typeface="Times New Roman" panose="02020603050405020304" pitchFamily="18" charset="0"/>
                <a:cs typeface="Calibri" panose="020F0502020204030204" pitchFamily="34" charset="0"/>
              </a:rPr>
              <a:t> </a:t>
            </a:r>
            <a:r>
              <a:rPr lang="es-BO" dirty="0">
                <a:latin typeface="Calibri" panose="020F0502020204030204" pitchFamily="34" charset="0"/>
                <a:ea typeface="Times New Roman" panose="02020603050405020304" pitchFamily="18" charset="0"/>
                <a:cs typeface="Calibri" panose="020F0502020204030204" pitchFamily="34" charset="0"/>
              </a:rPr>
              <a:t/>
            </a:r>
            <a:br>
              <a:rPr lang="es-BO" dirty="0">
                <a:latin typeface="Calibri" panose="020F0502020204030204" pitchFamily="34" charset="0"/>
                <a:ea typeface="Times New Roman" panose="02020603050405020304" pitchFamily="18" charset="0"/>
                <a:cs typeface="Calibri" panose="020F0502020204030204" pitchFamily="34" charset="0"/>
              </a:rPr>
            </a:br>
            <a:r>
              <a:rPr lang="es-BO" dirty="0">
                <a:latin typeface="Calibri" panose="020F0502020204030204" pitchFamily="34" charset="0"/>
                <a:ea typeface="Times New Roman" panose="02020603050405020304" pitchFamily="18" charset="0"/>
                <a:cs typeface="Calibri" panose="020F0502020204030204" pitchFamily="34" charset="0"/>
              </a:rPr>
              <a:t>La dirección de educación, realizó la dotación de equipamiento y/o mobiliario escolar a 56 infraestructuras educativas, asimismo.</a:t>
            </a:r>
            <a:endParaRPr lang="es-BO" dirty="0">
              <a:latin typeface="Calibri" panose="020F0502020204030204" pitchFamily="34" charset="0"/>
              <a:ea typeface="Calibri" panose="020F0502020204030204" pitchFamily="34" charset="0"/>
              <a:cs typeface="Times New Roman" panose="02020603050405020304" pitchFamily="18" charset="0"/>
            </a:endParaRPr>
          </a:p>
          <a:p>
            <a:pPr marL="542925" lvl="0" indent="-276225" algn="just">
              <a:lnSpc>
                <a:spcPct val="107000"/>
              </a:lnSpc>
              <a:spcAft>
                <a:spcPts val="0"/>
              </a:spcAft>
              <a:buFont typeface="Symbol" panose="05050102010706020507" pitchFamily="18" charset="2"/>
              <a:buChar char=""/>
            </a:pPr>
            <a:r>
              <a:rPr lang="es-BO" dirty="0" err="1">
                <a:latin typeface="Calibri" panose="020F0502020204030204" pitchFamily="34" charset="0"/>
                <a:ea typeface="Times New Roman" panose="02020603050405020304" pitchFamily="18" charset="0"/>
                <a:cs typeface="Calibri" panose="020F0502020204030204" pitchFamily="34" charset="0"/>
              </a:rPr>
              <a:t>Subalcaldía</a:t>
            </a:r>
            <a:r>
              <a:rPr lang="es-BO" dirty="0">
                <a:latin typeface="Calibri" panose="020F0502020204030204" pitchFamily="34" charset="0"/>
                <a:ea typeface="Times New Roman" panose="02020603050405020304" pitchFamily="18" charset="0"/>
                <a:cs typeface="Calibri" panose="020F0502020204030204" pitchFamily="34" charset="0"/>
              </a:rPr>
              <a:t> San Antonio, se realizó la dotación de equipamiento escolar a 14 infraestructuras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a:p>
            <a:pPr marL="542925" lvl="0" indent="-276225" algn="just">
              <a:lnSpc>
                <a:spcPct val="107000"/>
              </a:lnSpc>
              <a:spcAft>
                <a:spcPts val="0"/>
              </a:spcAft>
              <a:buFont typeface="Symbol" panose="05050102010706020507" pitchFamily="18" charset="2"/>
              <a:buChar char=""/>
            </a:pPr>
            <a:r>
              <a:rPr lang="es-BO" dirty="0" err="1">
                <a:latin typeface="Calibri" panose="020F0502020204030204" pitchFamily="34" charset="0"/>
                <a:ea typeface="Times New Roman" panose="02020603050405020304" pitchFamily="18" charset="0"/>
                <a:cs typeface="Calibri" panose="020F0502020204030204" pitchFamily="34" charset="0"/>
              </a:rPr>
              <a:t>Subalcadia</a:t>
            </a:r>
            <a:r>
              <a:rPr lang="es-BO" dirty="0">
                <a:latin typeface="Calibri" panose="020F0502020204030204" pitchFamily="34" charset="0"/>
                <a:ea typeface="Times New Roman" panose="02020603050405020304" pitchFamily="18" charset="0"/>
                <a:cs typeface="Calibri" panose="020F0502020204030204" pitchFamily="34" charset="0"/>
              </a:rPr>
              <a:t> Mallasa, realizó la dotación de equipamiento escolar a 1 infraestructura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a:p>
            <a:pPr marL="542925" lvl="0" indent="-276225" algn="just">
              <a:lnSpc>
                <a:spcPct val="107000"/>
              </a:lnSpc>
              <a:spcAft>
                <a:spcPts val="800"/>
              </a:spcAft>
              <a:buFont typeface="Symbol" panose="05050102010706020507" pitchFamily="18" charset="2"/>
              <a:buChar char=""/>
            </a:pPr>
            <a:r>
              <a:rPr lang="es-BO" dirty="0" err="1">
                <a:latin typeface="Calibri" panose="020F0502020204030204" pitchFamily="34" charset="0"/>
                <a:ea typeface="Times New Roman" panose="02020603050405020304" pitchFamily="18" charset="0"/>
                <a:cs typeface="Calibri" panose="020F0502020204030204" pitchFamily="34" charset="0"/>
              </a:rPr>
              <a:t>Subalcaldia</a:t>
            </a:r>
            <a:r>
              <a:rPr lang="es-BO" dirty="0">
                <a:latin typeface="Calibri" panose="020F0502020204030204" pitchFamily="34" charset="0"/>
                <a:ea typeface="Times New Roman" panose="02020603050405020304" pitchFamily="18" charset="0"/>
                <a:cs typeface="Calibri" panose="020F0502020204030204" pitchFamily="34" charset="0"/>
              </a:rPr>
              <a:t> Sur, se realizó la dotación de mobiliario y equipamiento escolar a 10 infraestructuras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8595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8025928" y="603238"/>
            <a:ext cx="1112194" cy="1112194"/>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2707251" y="1160044"/>
            <a:ext cx="1328683" cy="1328683"/>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4779770" cy="400110"/>
          </a:xfrm>
          <a:prstGeom prst="rect">
            <a:avLst/>
          </a:prstGeom>
        </p:spPr>
        <p:txBody>
          <a:bodyPr wrap="none">
            <a:spAutoFit/>
          </a:bodyPr>
          <a:lstStyle/>
          <a:p>
            <a:pPr lvl="0"/>
            <a:r>
              <a:rPr lang="es-ES" sz="2000" b="1" dirty="0">
                <a:solidFill>
                  <a:srgbClr val="92D050"/>
                </a:solidFill>
              </a:rPr>
              <a:t>ACCION ESTRATÉGICA INSTITUCIONAL (AEI)</a:t>
            </a:r>
            <a:endParaRPr lang="es-BO" sz="2000" dirty="0">
              <a:solidFill>
                <a:srgbClr val="92D050"/>
              </a:solidFill>
            </a:endParaRPr>
          </a:p>
        </p:txBody>
      </p:sp>
      <p:sp>
        <p:nvSpPr>
          <p:cNvPr id="4" name="Rectángulo 3"/>
          <p:cNvSpPr/>
          <p:nvPr/>
        </p:nvSpPr>
        <p:spPr>
          <a:xfrm>
            <a:off x="3086100" y="938673"/>
            <a:ext cx="5495925" cy="923330"/>
          </a:xfrm>
          <a:prstGeom prst="rect">
            <a:avLst/>
          </a:prstGeom>
          <a:solidFill>
            <a:srgbClr val="DCF0C6"/>
          </a:solidFill>
          <a:effectLst/>
        </p:spPr>
        <p:txBody>
          <a:bodyPr wrap="square">
            <a:spAutoFit/>
          </a:bodyPr>
          <a:lstStyle/>
          <a:p>
            <a:pPr lvl="0"/>
            <a:r>
              <a:rPr lang="es-BO" b="1" dirty="0"/>
              <a:t>Ejecutar en 100% las acciones de fortalecimiento a la gestión institucional de infraestructuras educativas fiscales y de convenio en el municipio de La Paz al 2025</a:t>
            </a:r>
            <a:endParaRPr lang="es-BO" dirty="0"/>
          </a:p>
        </p:txBody>
      </p:sp>
      <p:sp>
        <p:nvSpPr>
          <p:cNvPr id="5" name="Elipse 4"/>
          <p:cNvSpPr/>
          <p:nvPr/>
        </p:nvSpPr>
        <p:spPr>
          <a:xfrm>
            <a:off x="439985" y="530003"/>
            <a:ext cx="1332000" cy="1332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3200" b="1" dirty="0"/>
              <a:t>3</a:t>
            </a:r>
            <a:endParaRPr lang="es-BO" sz="3200" b="1" dirty="0"/>
          </a:p>
        </p:txBody>
      </p:sp>
      <p:sp>
        <p:nvSpPr>
          <p:cNvPr id="13" name="Elipse 12"/>
          <p:cNvSpPr/>
          <p:nvPr/>
        </p:nvSpPr>
        <p:spPr>
          <a:xfrm>
            <a:off x="1007305" y="2131244"/>
            <a:ext cx="468000" cy="468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4" name="Elipse 13"/>
          <p:cNvSpPr/>
          <p:nvPr/>
        </p:nvSpPr>
        <p:spPr>
          <a:xfrm>
            <a:off x="1645895" y="1609244"/>
            <a:ext cx="756000" cy="756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3" name="Rectángulo 2"/>
          <p:cNvSpPr/>
          <p:nvPr/>
        </p:nvSpPr>
        <p:spPr>
          <a:xfrm>
            <a:off x="5682640" y="2779868"/>
            <a:ext cx="5776912" cy="1973104"/>
          </a:xfrm>
          <a:prstGeom prst="rect">
            <a:avLst/>
          </a:prstGeom>
        </p:spPr>
        <p:txBody>
          <a:bodyPr wrap="square">
            <a:spAutoFit/>
          </a:bodyPr>
          <a:lstStyle/>
          <a:p>
            <a:pPr algn="just">
              <a:lnSpc>
                <a:spcPct val="107000"/>
              </a:lnSpc>
              <a:spcAft>
                <a:spcPts val="800"/>
              </a:spcAft>
            </a:pPr>
            <a:r>
              <a:rPr lang="es-BO" dirty="0">
                <a:latin typeface="Calibri" panose="020F0502020204030204" pitchFamily="34" charset="0"/>
                <a:ea typeface="Times New Roman" panose="02020603050405020304" pitchFamily="18" charset="0"/>
                <a:cs typeface="Calibri" panose="020F0502020204030204" pitchFamily="34" charset="0"/>
              </a:rPr>
              <a:t>Se ejecutaron 2 acciones de fortalecimiento a la gestión institucional en 200 infraestructuras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a:p>
            <a:pPr marL="361950" lvl="0" indent="-361950" algn="just">
              <a:lnSpc>
                <a:spcPct val="107000"/>
              </a:lnSpc>
              <a:spcAft>
                <a:spcPts val="0"/>
              </a:spcAft>
              <a:buSzPts val="1100"/>
              <a:buFont typeface="+mj-lt"/>
              <a:buAutoNum type="arabicPeriod"/>
            </a:pPr>
            <a:r>
              <a:rPr lang="es-BO" dirty="0">
                <a:latin typeface="Calibri" panose="020F0502020204030204" pitchFamily="34" charset="0"/>
                <a:ea typeface="Times New Roman" panose="02020603050405020304" pitchFamily="18" charset="0"/>
                <a:cs typeface="Calibri" panose="020F0502020204030204" pitchFamily="34" charset="0"/>
              </a:rPr>
              <a:t>Pago de servicios básicos (agua potable y energía eléctrica): 199 infraestructuras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a:p>
            <a:pPr marL="361950" lvl="0" indent="-361950" algn="just">
              <a:lnSpc>
                <a:spcPct val="107000"/>
              </a:lnSpc>
              <a:spcAft>
                <a:spcPts val="800"/>
              </a:spcAft>
              <a:buSzPts val="1100"/>
              <a:buFont typeface="+mj-lt"/>
              <a:buAutoNum type="arabicPeriod"/>
            </a:pPr>
            <a:r>
              <a:rPr lang="es-BO" dirty="0">
                <a:latin typeface="Calibri" panose="020F0502020204030204" pitchFamily="34" charset="0"/>
                <a:ea typeface="Times New Roman" panose="02020603050405020304" pitchFamily="18" charset="0"/>
                <a:cs typeface="Calibri" panose="020F0502020204030204" pitchFamily="34" charset="0"/>
              </a:rPr>
              <a:t>Pago de alquileres para centros educativos: 3 infraestructuras educativas.</a:t>
            </a:r>
            <a:endParaRPr lang="es-B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2600325" y="2710098"/>
            <a:ext cx="2601305" cy="2601305"/>
          </a:xfrm>
          <a:prstGeom prst="rect">
            <a:avLst/>
          </a:prstGeom>
        </p:spPr>
      </p:pic>
    </p:spTree>
    <p:extLst>
      <p:ext uri="{BB962C8B-B14F-4D97-AF65-F5344CB8AC3E}">
        <p14:creationId xmlns:p14="http://schemas.microsoft.com/office/powerpoint/2010/main" val="34624203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1314789" y="1779508"/>
            <a:ext cx="756000" cy="756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6" name="Elipse 15"/>
          <p:cNvSpPr/>
          <p:nvPr/>
        </p:nvSpPr>
        <p:spPr>
          <a:xfrm>
            <a:off x="7647079" y="692785"/>
            <a:ext cx="1112194" cy="1112194"/>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1899145" y="821775"/>
            <a:ext cx="1168166" cy="1168166"/>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5691494" cy="461665"/>
          </a:xfrm>
          <a:prstGeom prst="rect">
            <a:avLst/>
          </a:prstGeom>
        </p:spPr>
        <p:txBody>
          <a:bodyPr wrap="none">
            <a:spAutoFit/>
          </a:bodyPr>
          <a:lstStyle/>
          <a:p>
            <a:pPr lvl="0"/>
            <a:r>
              <a:rPr lang="es-ES" sz="2400" b="1" dirty="0">
                <a:solidFill>
                  <a:srgbClr val="FF2F92"/>
                </a:solidFill>
              </a:rPr>
              <a:t>ACCION ESTRATÉGICA INSTITUCIONAL (AEI)</a:t>
            </a:r>
            <a:endParaRPr lang="es-BO" sz="2400" dirty="0">
              <a:solidFill>
                <a:srgbClr val="FF2F92"/>
              </a:solidFill>
            </a:endParaRPr>
          </a:p>
        </p:txBody>
      </p:sp>
      <p:sp>
        <p:nvSpPr>
          <p:cNvPr id="4" name="Rectángulo 3"/>
          <p:cNvSpPr/>
          <p:nvPr/>
        </p:nvSpPr>
        <p:spPr>
          <a:xfrm>
            <a:off x="2438470" y="1063200"/>
            <a:ext cx="5495925" cy="646331"/>
          </a:xfrm>
          <a:prstGeom prst="rect">
            <a:avLst/>
          </a:prstGeom>
          <a:solidFill>
            <a:srgbClr val="EB9FC5"/>
          </a:solidFill>
          <a:effectLst/>
        </p:spPr>
        <p:txBody>
          <a:bodyPr wrap="square">
            <a:spAutoFit/>
          </a:bodyPr>
          <a:lstStyle/>
          <a:p>
            <a:pPr lvl="0"/>
            <a:r>
              <a:rPr lang="es-BO" b="1" dirty="0"/>
              <a:t>Ejecutar en 100% los programas educativos planificados en el municipio de La Paz al 2025</a:t>
            </a:r>
            <a:endParaRPr lang="es-BO" dirty="0"/>
          </a:p>
        </p:txBody>
      </p:sp>
      <p:sp>
        <p:nvSpPr>
          <p:cNvPr id="5" name="Elipse 4"/>
          <p:cNvSpPr/>
          <p:nvPr/>
        </p:nvSpPr>
        <p:spPr>
          <a:xfrm>
            <a:off x="305754" y="302723"/>
            <a:ext cx="1559280" cy="155928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sz="3200" b="1" dirty="0"/>
          </a:p>
        </p:txBody>
      </p:sp>
      <p:sp>
        <p:nvSpPr>
          <p:cNvPr id="13" name="Elipse 12"/>
          <p:cNvSpPr/>
          <p:nvPr/>
        </p:nvSpPr>
        <p:spPr>
          <a:xfrm>
            <a:off x="871985" y="2410325"/>
            <a:ext cx="468000" cy="468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6" name="Rectángulo 5"/>
          <p:cNvSpPr/>
          <p:nvPr/>
        </p:nvSpPr>
        <p:spPr>
          <a:xfrm>
            <a:off x="1648776" y="2016772"/>
            <a:ext cx="3180358" cy="369332"/>
          </a:xfrm>
          <a:prstGeom prst="rect">
            <a:avLst/>
          </a:prstGeom>
          <a:solidFill>
            <a:srgbClr val="EB9FC5"/>
          </a:solidFill>
          <a:effectLst>
            <a:outerShdw blurRad="50800" dist="38100" dir="2700000" algn="tl" rotWithShape="0">
              <a:prstClr val="black">
                <a:alpha val="40000"/>
              </a:prstClr>
            </a:outerShdw>
          </a:effectLst>
        </p:spPr>
        <p:txBody>
          <a:bodyPr wrap="none">
            <a:spAutoFit/>
          </a:bodyPr>
          <a:lstStyle/>
          <a:p>
            <a:r>
              <a:rPr lang="es-BO" dirty="0">
                <a:latin typeface="Calibri" panose="020F0502020204030204" pitchFamily="34" charset="0"/>
                <a:ea typeface="Times New Roman" panose="02020603050405020304" pitchFamily="18" charset="0"/>
                <a:cs typeface="Calibri" panose="020F0502020204030204" pitchFamily="34" charset="0"/>
              </a:rPr>
              <a:t>1. </a:t>
            </a:r>
            <a:r>
              <a:rPr lang="es-BO" b="1" dirty="0">
                <a:latin typeface="Calibri" panose="020F0502020204030204" pitchFamily="34" charset="0"/>
                <a:ea typeface="Times New Roman" panose="02020603050405020304" pitchFamily="18" charset="0"/>
                <a:cs typeface="Calibri" panose="020F0502020204030204" pitchFamily="34" charset="0"/>
              </a:rPr>
              <a:t>Dotación De Material Escolar</a:t>
            </a:r>
            <a:endParaRPr lang="es-BO" dirty="0"/>
          </a:p>
        </p:txBody>
      </p:sp>
      <p:sp>
        <p:nvSpPr>
          <p:cNvPr id="3" name="Rectángulo 2"/>
          <p:cNvSpPr/>
          <p:nvPr/>
        </p:nvSpPr>
        <p:spPr>
          <a:xfrm>
            <a:off x="4888747" y="2578992"/>
            <a:ext cx="6096000" cy="1870512"/>
          </a:xfrm>
          <a:prstGeom prst="rect">
            <a:avLst/>
          </a:prstGeom>
        </p:spPr>
        <p:txBody>
          <a:bodyPr>
            <a:spAutoFit/>
          </a:bodyPr>
          <a:lstStyle/>
          <a:p>
            <a:pPr marL="685800" algn="just">
              <a:lnSpc>
                <a:spcPct val="107000"/>
              </a:lnSpc>
              <a:spcAft>
                <a:spcPts val="800"/>
              </a:spcAft>
            </a:pPr>
            <a:r>
              <a:rPr lang="es-BO" dirty="0">
                <a:latin typeface="Calibri" panose="020F0502020204030204" pitchFamily="34" charset="0"/>
                <a:ea typeface="Times New Roman" panose="02020603050405020304" pitchFamily="18" charset="0"/>
                <a:cs typeface="Calibri" panose="020F0502020204030204" pitchFamily="34" charset="0"/>
              </a:rPr>
              <a:t>La dotación de material escolar se constituye en una herramienta de apoyo pedagógico destinada a fomentar la permanencia de los estudiantes de los subsistemas de educación regular, alternativa y especial de unidades educativas (fiscales y de convenio), en el Sistema Educativo.</a:t>
            </a:r>
            <a:endParaRPr lang="es-BO"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p:cNvGraphicFramePr>
            <a:graphicFrameLocks noGrp="1"/>
          </p:cNvGraphicFramePr>
          <p:nvPr/>
        </p:nvGraphicFramePr>
        <p:xfrm>
          <a:off x="5496478" y="4673248"/>
          <a:ext cx="5413395" cy="1267833"/>
        </p:xfrm>
        <a:graphic>
          <a:graphicData uri="http://schemas.openxmlformats.org/drawingml/2006/table">
            <a:tbl>
              <a:tblPr firstRow="1" firstCol="1" bandRow="1">
                <a:tableStyleId>{5C22544A-7EE6-4342-B048-85BDC9FD1C3A}</a:tableStyleId>
              </a:tblPr>
              <a:tblGrid>
                <a:gridCol w="524816">
                  <a:extLst>
                    <a:ext uri="{9D8B030D-6E8A-4147-A177-3AD203B41FA5}">
                      <a16:colId xmlns:a16="http://schemas.microsoft.com/office/drawing/2014/main" val="2554795593"/>
                    </a:ext>
                  </a:extLst>
                </a:gridCol>
                <a:gridCol w="2059540">
                  <a:extLst>
                    <a:ext uri="{9D8B030D-6E8A-4147-A177-3AD203B41FA5}">
                      <a16:colId xmlns:a16="http://schemas.microsoft.com/office/drawing/2014/main" val="1684611529"/>
                    </a:ext>
                  </a:extLst>
                </a:gridCol>
                <a:gridCol w="566241">
                  <a:extLst>
                    <a:ext uri="{9D8B030D-6E8A-4147-A177-3AD203B41FA5}">
                      <a16:colId xmlns:a16="http://schemas.microsoft.com/office/drawing/2014/main" val="2128268007"/>
                    </a:ext>
                  </a:extLst>
                </a:gridCol>
                <a:gridCol w="566241">
                  <a:extLst>
                    <a:ext uri="{9D8B030D-6E8A-4147-A177-3AD203B41FA5}">
                      <a16:colId xmlns:a16="http://schemas.microsoft.com/office/drawing/2014/main" val="3081860824"/>
                    </a:ext>
                  </a:extLst>
                </a:gridCol>
                <a:gridCol w="566241">
                  <a:extLst>
                    <a:ext uri="{9D8B030D-6E8A-4147-A177-3AD203B41FA5}">
                      <a16:colId xmlns:a16="http://schemas.microsoft.com/office/drawing/2014/main" val="3499503691"/>
                    </a:ext>
                  </a:extLst>
                </a:gridCol>
                <a:gridCol w="565158">
                  <a:extLst>
                    <a:ext uri="{9D8B030D-6E8A-4147-A177-3AD203B41FA5}">
                      <a16:colId xmlns:a16="http://schemas.microsoft.com/office/drawing/2014/main" val="3081301847"/>
                    </a:ext>
                  </a:extLst>
                </a:gridCol>
                <a:gridCol w="565158">
                  <a:extLst>
                    <a:ext uri="{9D8B030D-6E8A-4147-A177-3AD203B41FA5}">
                      <a16:colId xmlns:a16="http://schemas.microsoft.com/office/drawing/2014/main" val="3405476539"/>
                    </a:ext>
                  </a:extLst>
                </a:gridCol>
              </a:tblGrid>
              <a:tr h="181119">
                <a:tc>
                  <a:txBody>
                    <a:bodyPr/>
                    <a:lstStyle/>
                    <a:p>
                      <a:pPr algn="ctr">
                        <a:lnSpc>
                          <a:spcPct val="106000"/>
                        </a:lnSpc>
                        <a:spcAft>
                          <a:spcPts val="0"/>
                        </a:spcAft>
                      </a:pPr>
                      <a:r>
                        <a:rPr lang="es-ES" sz="800">
                          <a:effectLst/>
                        </a:rPr>
                        <a:t>Nº</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NIVELES</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2022</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2023 (1)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2024</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dirty="0">
                          <a:effectLst/>
                        </a:rPr>
                        <a:t>2025 (2)</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extLst>
                  <a:ext uri="{0D108BD9-81ED-4DB2-BD59-A6C34878D82A}">
                    <a16:rowId xmlns:a16="http://schemas.microsoft.com/office/drawing/2014/main" val="1324450516"/>
                  </a:ext>
                </a:extLst>
              </a:tr>
              <a:tr h="181119">
                <a:tc>
                  <a:txBody>
                    <a:bodyPr/>
                    <a:lstStyle/>
                    <a:p>
                      <a:pPr algn="ctr">
                        <a:lnSpc>
                          <a:spcPct val="106000"/>
                        </a:lnSpc>
                        <a:spcAft>
                          <a:spcPts val="0"/>
                        </a:spcAft>
                      </a:pPr>
                      <a:r>
                        <a:rPr lang="es-ES" sz="800" dirty="0">
                          <a:effectLst/>
                        </a:rPr>
                        <a:t>1</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nSpc>
                          <a:spcPct val="106000"/>
                        </a:lnSpc>
                        <a:spcAft>
                          <a:spcPts val="0"/>
                        </a:spcAft>
                      </a:pPr>
                      <a:r>
                        <a:rPr lang="es-ES" sz="800">
                          <a:effectLst/>
                        </a:rPr>
                        <a:t>Inicial</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14.461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14.529</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13.264</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6548520"/>
                  </a:ext>
                </a:extLst>
              </a:tr>
              <a:tr h="181119">
                <a:tc>
                  <a:txBody>
                    <a:bodyPr/>
                    <a:lstStyle/>
                    <a:p>
                      <a:pPr algn="ctr">
                        <a:lnSpc>
                          <a:spcPct val="106000"/>
                        </a:lnSpc>
                        <a:spcAft>
                          <a:spcPts val="0"/>
                        </a:spcAft>
                      </a:pPr>
                      <a:r>
                        <a:rPr lang="es-ES" sz="800" dirty="0">
                          <a:effectLst/>
                        </a:rPr>
                        <a:t>2</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nSpc>
                          <a:spcPct val="106000"/>
                        </a:lnSpc>
                        <a:spcAft>
                          <a:spcPts val="0"/>
                        </a:spcAft>
                      </a:pPr>
                      <a:r>
                        <a:rPr lang="es-ES" sz="800" dirty="0">
                          <a:effectLst/>
                        </a:rPr>
                        <a:t>Primario </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53.256</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54.608</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52.478</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1883625"/>
                  </a:ext>
                </a:extLst>
              </a:tr>
              <a:tr h="181119">
                <a:tc>
                  <a:txBody>
                    <a:bodyPr/>
                    <a:lstStyle/>
                    <a:p>
                      <a:pPr algn="ctr">
                        <a:lnSpc>
                          <a:spcPct val="106000"/>
                        </a:lnSpc>
                        <a:spcAft>
                          <a:spcPts val="0"/>
                        </a:spcAft>
                      </a:pPr>
                      <a:r>
                        <a:rPr lang="es-ES" sz="800" dirty="0">
                          <a:effectLst/>
                        </a:rPr>
                        <a:t>3</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nSpc>
                          <a:spcPct val="106000"/>
                        </a:lnSpc>
                        <a:spcAft>
                          <a:spcPts val="0"/>
                        </a:spcAft>
                      </a:pPr>
                      <a:r>
                        <a:rPr lang="es-ES" sz="800">
                          <a:effectLst/>
                        </a:rPr>
                        <a:t>Secundario</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49.750</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56.753</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56.485</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6375009"/>
                  </a:ext>
                </a:extLst>
              </a:tr>
              <a:tr h="181119">
                <a:tc>
                  <a:txBody>
                    <a:bodyPr/>
                    <a:lstStyle/>
                    <a:p>
                      <a:pPr algn="ctr">
                        <a:lnSpc>
                          <a:spcPct val="106000"/>
                        </a:lnSpc>
                        <a:spcAft>
                          <a:spcPts val="0"/>
                        </a:spcAft>
                      </a:pPr>
                      <a:r>
                        <a:rPr lang="es-ES" sz="800" dirty="0">
                          <a:effectLst/>
                        </a:rPr>
                        <a:t>4</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nSpc>
                          <a:spcPct val="106000"/>
                        </a:lnSpc>
                        <a:spcAft>
                          <a:spcPts val="0"/>
                        </a:spcAft>
                      </a:pPr>
                      <a:r>
                        <a:rPr lang="es-ES" sz="800">
                          <a:effectLst/>
                        </a:rPr>
                        <a:t>Centros de Educación Especial (CEE)</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431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425</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451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8533943"/>
                  </a:ext>
                </a:extLst>
              </a:tr>
              <a:tr h="181119">
                <a:tc>
                  <a:txBody>
                    <a:bodyPr/>
                    <a:lstStyle/>
                    <a:p>
                      <a:pPr algn="ctr">
                        <a:lnSpc>
                          <a:spcPct val="106000"/>
                        </a:lnSpc>
                        <a:spcAft>
                          <a:spcPts val="0"/>
                        </a:spcAft>
                      </a:pPr>
                      <a:r>
                        <a:rPr lang="es-ES" sz="800" dirty="0">
                          <a:effectLst/>
                        </a:rPr>
                        <a:t>5</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nSpc>
                          <a:spcPct val="106000"/>
                        </a:lnSpc>
                        <a:spcAft>
                          <a:spcPts val="0"/>
                        </a:spcAft>
                      </a:pPr>
                      <a:r>
                        <a:rPr lang="es-ES" sz="800">
                          <a:effectLst/>
                        </a:rPr>
                        <a:t>Centros de Educación Alternativa (CEA)</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8.411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5.017</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10.457</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2291721"/>
                  </a:ext>
                </a:extLst>
              </a:tr>
              <a:tr h="181119">
                <a:tc gridSpan="2">
                  <a:txBody>
                    <a:bodyPr/>
                    <a:lstStyle/>
                    <a:p>
                      <a:pPr>
                        <a:lnSpc>
                          <a:spcPct val="106000"/>
                        </a:lnSpc>
                        <a:spcAft>
                          <a:spcPts val="0"/>
                        </a:spcAft>
                      </a:pPr>
                      <a:r>
                        <a:rPr lang="es-ES" sz="800" dirty="0">
                          <a:effectLst/>
                        </a:rPr>
                        <a:t>TOTAL</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hMerge="1">
                  <a:txBody>
                    <a:bodyPr/>
                    <a:lstStyle/>
                    <a:p>
                      <a:endParaRPr lang="es-BO"/>
                    </a:p>
                  </a:txBody>
                  <a:tcPr/>
                </a:tc>
                <a:tc>
                  <a:txBody>
                    <a:bodyPr/>
                    <a:lstStyle/>
                    <a:p>
                      <a:pPr algn="ctr">
                        <a:lnSpc>
                          <a:spcPct val="106000"/>
                        </a:lnSpc>
                        <a:spcAft>
                          <a:spcPts val="0"/>
                        </a:spcAft>
                      </a:pPr>
                      <a:r>
                        <a:rPr lang="es-ES" sz="800" dirty="0">
                          <a:effectLst/>
                        </a:rPr>
                        <a:t>-</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126.309</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rPr>
                        <a:t>131.332</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dirty="0">
                          <a:effectLst/>
                        </a:rPr>
                        <a:t>133.135</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35163"/>
                  </a:ext>
                </a:extLst>
              </a:tr>
            </a:tbl>
          </a:graphicData>
        </a:graphic>
      </p:graphicFrame>
      <p:pic>
        <p:nvPicPr>
          <p:cNvPr id="10" name="Imagen 9"/>
          <p:cNvPicPr>
            <a:picLocks noChangeAspect="1"/>
          </p:cNvPicPr>
          <p:nvPr/>
        </p:nvPicPr>
        <p:blipFill>
          <a:blip r:embed="rId3"/>
          <a:stretch>
            <a:fillRect/>
          </a:stretch>
        </p:blipFill>
        <p:spPr>
          <a:xfrm>
            <a:off x="1763075" y="2644325"/>
            <a:ext cx="3236651" cy="2446306"/>
          </a:xfrm>
          <a:prstGeom prst="rect">
            <a:avLst/>
          </a:prstGeom>
        </p:spPr>
      </p:pic>
    </p:spTree>
    <p:extLst>
      <p:ext uri="{BB962C8B-B14F-4D97-AF65-F5344CB8AC3E}">
        <p14:creationId xmlns:p14="http://schemas.microsoft.com/office/powerpoint/2010/main" val="1521962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1314789" y="1779508"/>
            <a:ext cx="756000" cy="756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6" name="Elipse 15"/>
          <p:cNvSpPr/>
          <p:nvPr/>
        </p:nvSpPr>
        <p:spPr>
          <a:xfrm>
            <a:off x="7647079" y="692785"/>
            <a:ext cx="1112194" cy="1112194"/>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1899145" y="821775"/>
            <a:ext cx="1168166" cy="1168166"/>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5691494" cy="461665"/>
          </a:xfrm>
          <a:prstGeom prst="rect">
            <a:avLst/>
          </a:prstGeom>
        </p:spPr>
        <p:txBody>
          <a:bodyPr wrap="none">
            <a:spAutoFit/>
          </a:bodyPr>
          <a:lstStyle/>
          <a:p>
            <a:pPr lvl="0"/>
            <a:r>
              <a:rPr lang="es-ES" sz="2400" b="1" dirty="0">
                <a:solidFill>
                  <a:srgbClr val="FF2F92"/>
                </a:solidFill>
              </a:rPr>
              <a:t>ACCION ESTRATÉGICA INSTITUCIONAL (AEI)</a:t>
            </a:r>
            <a:endParaRPr lang="es-BO" sz="2400" dirty="0">
              <a:solidFill>
                <a:srgbClr val="FF2F92"/>
              </a:solidFill>
            </a:endParaRPr>
          </a:p>
        </p:txBody>
      </p:sp>
      <p:sp>
        <p:nvSpPr>
          <p:cNvPr id="4" name="Rectángulo 3"/>
          <p:cNvSpPr/>
          <p:nvPr/>
        </p:nvSpPr>
        <p:spPr>
          <a:xfrm>
            <a:off x="2438470" y="1063200"/>
            <a:ext cx="5495925" cy="646331"/>
          </a:xfrm>
          <a:prstGeom prst="rect">
            <a:avLst/>
          </a:prstGeom>
          <a:solidFill>
            <a:srgbClr val="EB9FC5"/>
          </a:solidFill>
          <a:effectLst/>
        </p:spPr>
        <p:txBody>
          <a:bodyPr wrap="square">
            <a:spAutoFit/>
          </a:bodyPr>
          <a:lstStyle/>
          <a:p>
            <a:pPr lvl="0"/>
            <a:r>
              <a:rPr lang="es-BO" b="1" dirty="0"/>
              <a:t>Ejecutar en 100% los programas educativos planificados en el municipio de La Paz al 2025</a:t>
            </a:r>
            <a:endParaRPr lang="es-BO" dirty="0"/>
          </a:p>
        </p:txBody>
      </p:sp>
      <p:sp>
        <p:nvSpPr>
          <p:cNvPr id="5" name="Elipse 4"/>
          <p:cNvSpPr/>
          <p:nvPr/>
        </p:nvSpPr>
        <p:spPr>
          <a:xfrm>
            <a:off x="305754" y="302723"/>
            <a:ext cx="1559280" cy="155928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sz="3200" b="1" dirty="0"/>
          </a:p>
        </p:txBody>
      </p:sp>
      <p:sp>
        <p:nvSpPr>
          <p:cNvPr id="13" name="Elipse 12"/>
          <p:cNvSpPr/>
          <p:nvPr/>
        </p:nvSpPr>
        <p:spPr>
          <a:xfrm>
            <a:off x="871985" y="2410325"/>
            <a:ext cx="468000" cy="468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6" name="Rectángulo 5"/>
          <p:cNvSpPr/>
          <p:nvPr/>
        </p:nvSpPr>
        <p:spPr>
          <a:xfrm>
            <a:off x="1648776" y="2016772"/>
            <a:ext cx="3332707" cy="369332"/>
          </a:xfrm>
          <a:prstGeom prst="rect">
            <a:avLst/>
          </a:prstGeom>
          <a:solidFill>
            <a:srgbClr val="EB9FC5"/>
          </a:solidFill>
          <a:effectLst>
            <a:outerShdw blurRad="50800" dist="38100" dir="2700000" algn="tl" rotWithShape="0">
              <a:prstClr val="black">
                <a:alpha val="40000"/>
              </a:prstClr>
            </a:outerShdw>
          </a:effectLst>
        </p:spPr>
        <p:txBody>
          <a:bodyPr wrap="none">
            <a:spAutoFit/>
          </a:bodyPr>
          <a:lstStyle/>
          <a:p>
            <a:r>
              <a:rPr lang="es-BO" dirty="0">
                <a:latin typeface="Calibri" panose="020F0502020204030204" pitchFamily="34" charset="0"/>
                <a:ea typeface="Times New Roman" panose="02020603050405020304" pitchFamily="18" charset="0"/>
                <a:cs typeface="Calibri" panose="020F0502020204030204" pitchFamily="34" charset="0"/>
              </a:rPr>
              <a:t>2. </a:t>
            </a:r>
            <a:r>
              <a:rPr lang="es-BO" b="1" dirty="0"/>
              <a:t>Huertos Escolares Pedagógicos</a:t>
            </a:r>
            <a:endParaRPr lang="es-BO" dirty="0"/>
          </a:p>
        </p:txBody>
      </p:sp>
      <p:pic>
        <p:nvPicPr>
          <p:cNvPr id="15362" name="Picture 2" descr="Cómo funciona el primer huerto inteligente que tiene La Paz? - Periodismo  de medio ambiente y turismo de Boliv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789" y="2630660"/>
            <a:ext cx="3288694" cy="246334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5315470" y="2238682"/>
            <a:ext cx="6096000" cy="2554545"/>
          </a:xfrm>
          <a:prstGeom prst="rect">
            <a:avLst/>
          </a:prstGeom>
        </p:spPr>
        <p:txBody>
          <a:bodyPr>
            <a:spAutoFit/>
          </a:bodyPr>
          <a:lstStyle/>
          <a:p>
            <a:pPr algn="just"/>
            <a:r>
              <a:rPr lang="es-BO" sz="1600" dirty="0">
                <a:latin typeface="Calibri" panose="020F0502020204030204" pitchFamily="34" charset="0"/>
                <a:ea typeface="Times New Roman" panose="02020603050405020304" pitchFamily="18" charset="0"/>
                <a:cs typeface="Calibri" panose="020F0502020204030204" pitchFamily="34" charset="0"/>
              </a:rPr>
              <a:t>En la gestión 2021 se reactivaron y monitorearon 11 huertos escolares pedagógicos en 11 unidades educativas, en la gestión 2022 se reactivaron y monitorearon 7 huertos escolares pedagógicos en 7 unidades educativas, en la gestión 2023 se implementaron, reactivaron y monitorearon 35 huertos escolares pedagógicos en 35 unidades educativas, en la gestión 2024 se implementaron, reactivaron y monitorearon 96 huertos escolares pedagógicos en 46 unidades educativas y en la gestión 2025 se implementaron, reactivaron y monitorearon 160 huertos escolares pedagógicos en 59 unidades educativas</a:t>
            </a:r>
            <a:endParaRPr lang="es-BO" sz="1600" dirty="0"/>
          </a:p>
        </p:txBody>
      </p:sp>
      <p:graphicFrame>
        <p:nvGraphicFramePr>
          <p:cNvPr id="10" name="Tabla 9"/>
          <p:cNvGraphicFramePr>
            <a:graphicFrameLocks noGrp="1"/>
          </p:cNvGraphicFramePr>
          <p:nvPr/>
        </p:nvGraphicFramePr>
        <p:xfrm>
          <a:off x="5476783" y="5002539"/>
          <a:ext cx="4105365" cy="448782"/>
        </p:xfrm>
        <a:graphic>
          <a:graphicData uri="http://schemas.openxmlformats.org/drawingml/2006/table">
            <a:tbl>
              <a:tblPr firstRow="1" firstCol="1" bandRow="1">
                <a:tableStyleId>{5C22544A-7EE6-4342-B048-85BDC9FD1C3A}</a:tableStyleId>
              </a:tblPr>
              <a:tblGrid>
                <a:gridCol w="564335">
                  <a:extLst>
                    <a:ext uri="{9D8B030D-6E8A-4147-A177-3AD203B41FA5}">
                      <a16:colId xmlns:a16="http://schemas.microsoft.com/office/drawing/2014/main" val="903129259"/>
                    </a:ext>
                  </a:extLst>
                </a:gridCol>
                <a:gridCol w="707091">
                  <a:extLst>
                    <a:ext uri="{9D8B030D-6E8A-4147-A177-3AD203B41FA5}">
                      <a16:colId xmlns:a16="http://schemas.microsoft.com/office/drawing/2014/main" val="1304956063"/>
                    </a:ext>
                  </a:extLst>
                </a:gridCol>
                <a:gridCol w="709321">
                  <a:extLst>
                    <a:ext uri="{9D8B030D-6E8A-4147-A177-3AD203B41FA5}">
                      <a16:colId xmlns:a16="http://schemas.microsoft.com/office/drawing/2014/main" val="1620380809"/>
                    </a:ext>
                  </a:extLst>
                </a:gridCol>
                <a:gridCol w="707091">
                  <a:extLst>
                    <a:ext uri="{9D8B030D-6E8A-4147-A177-3AD203B41FA5}">
                      <a16:colId xmlns:a16="http://schemas.microsoft.com/office/drawing/2014/main" val="2897690909"/>
                    </a:ext>
                  </a:extLst>
                </a:gridCol>
                <a:gridCol w="709321">
                  <a:extLst>
                    <a:ext uri="{9D8B030D-6E8A-4147-A177-3AD203B41FA5}">
                      <a16:colId xmlns:a16="http://schemas.microsoft.com/office/drawing/2014/main" val="2234329054"/>
                    </a:ext>
                  </a:extLst>
                </a:gridCol>
                <a:gridCol w="708206">
                  <a:extLst>
                    <a:ext uri="{9D8B030D-6E8A-4147-A177-3AD203B41FA5}">
                      <a16:colId xmlns:a16="http://schemas.microsoft.com/office/drawing/2014/main" val="2003522982"/>
                    </a:ext>
                  </a:extLst>
                </a:gridCol>
              </a:tblGrid>
              <a:tr h="188966">
                <a:tc>
                  <a:txBody>
                    <a:bodyPr/>
                    <a:lstStyle/>
                    <a:p>
                      <a:pPr algn="ctr">
                        <a:lnSpc>
                          <a:spcPct val="106000"/>
                        </a:lnSpc>
                        <a:spcAft>
                          <a:spcPts val="0"/>
                        </a:spcAft>
                      </a:pPr>
                      <a:r>
                        <a:rPr lang="es-ES" sz="800">
                          <a:effectLst/>
                        </a:rPr>
                        <a:t>Nº</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dirty="0">
                          <a:effectLst/>
                        </a:rPr>
                        <a:t>2021</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dirty="0">
                          <a:effectLst/>
                        </a:rPr>
                        <a:t>2022</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2023</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rPr>
                        <a:t>2024</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dirty="0">
                          <a:effectLst/>
                        </a:rPr>
                        <a:t>2025</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extLst>
                  <a:ext uri="{0D108BD9-81ED-4DB2-BD59-A6C34878D82A}">
                    <a16:rowId xmlns:a16="http://schemas.microsoft.com/office/drawing/2014/main" val="1750218527"/>
                  </a:ext>
                </a:extLst>
              </a:tr>
              <a:tr h="259816">
                <a:tc>
                  <a:txBody>
                    <a:bodyPr/>
                    <a:lstStyle/>
                    <a:p>
                      <a:pPr algn="ctr">
                        <a:lnSpc>
                          <a:spcPct val="106000"/>
                        </a:lnSpc>
                        <a:spcAft>
                          <a:spcPts val="0"/>
                        </a:spcAft>
                      </a:pP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2F92"/>
                    </a:solidFill>
                  </a:tcPr>
                </a:tc>
                <a:tc>
                  <a:txBody>
                    <a:bodyPr/>
                    <a:lstStyle/>
                    <a:p>
                      <a:pPr algn="ctr">
                        <a:lnSpc>
                          <a:spcPct val="106000"/>
                        </a:lnSpc>
                        <a:spcAft>
                          <a:spcPts val="0"/>
                        </a:spcAft>
                      </a:pPr>
                      <a:r>
                        <a:rPr lang="es-ES" sz="800">
                          <a:effectLst/>
                          <a:latin typeface="Calibri" panose="020F0502020204030204" pitchFamily="34" charset="0"/>
                          <a:ea typeface="Times New Roman" panose="02020603050405020304" pitchFamily="18" charset="0"/>
                          <a:cs typeface="Calibri" panose="020F0502020204030204" pitchFamily="34" charset="0"/>
                        </a:rPr>
                        <a:t>11</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latin typeface="Calibri" panose="020F0502020204030204" pitchFamily="34" charset="0"/>
                          <a:ea typeface="Century Gothic" panose="020B0502020202020204" pitchFamily="34" charset="0"/>
                          <a:cs typeface="Calibri" panose="020F0502020204030204" pitchFamily="34" charset="0"/>
                        </a:rPr>
                        <a:t>7</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latin typeface="Calibri" panose="020F0502020204030204" pitchFamily="34" charset="0"/>
                          <a:ea typeface="Century Gothic" panose="020B0502020202020204" pitchFamily="34" charset="0"/>
                          <a:cs typeface="Calibri" panose="020F0502020204030204" pitchFamily="34" charset="0"/>
                        </a:rPr>
                        <a:t>35</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a:effectLst/>
                          <a:latin typeface="Calibri" panose="020F0502020204030204" pitchFamily="34" charset="0"/>
                          <a:ea typeface="Century Gothic" panose="020B0502020202020204" pitchFamily="34" charset="0"/>
                          <a:cs typeface="Calibri" panose="020F0502020204030204" pitchFamily="34" charset="0"/>
                        </a:rPr>
                        <a:t>96</a:t>
                      </a:r>
                      <a:endParaRPr lang="es-B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s-ES" sz="800" dirty="0">
                          <a:effectLst/>
                          <a:latin typeface="Calibri" panose="020F0502020204030204" pitchFamily="34" charset="0"/>
                          <a:ea typeface="Century Gothic" panose="020B0502020202020204" pitchFamily="34" charset="0"/>
                          <a:cs typeface="Calibri" panose="020F0502020204030204" pitchFamily="34" charset="0"/>
                        </a:rPr>
                        <a:t>160</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7281831"/>
                  </a:ext>
                </a:extLst>
              </a:tr>
            </a:tbl>
          </a:graphicData>
        </a:graphic>
      </p:graphicFrame>
    </p:spTree>
    <p:extLst>
      <p:ext uri="{BB962C8B-B14F-4D97-AF65-F5344CB8AC3E}">
        <p14:creationId xmlns:p14="http://schemas.microsoft.com/office/powerpoint/2010/main" val="25521940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1314789" y="1779508"/>
            <a:ext cx="756000" cy="756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6" name="Elipse 15"/>
          <p:cNvSpPr/>
          <p:nvPr/>
        </p:nvSpPr>
        <p:spPr>
          <a:xfrm>
            <a:off x="7647079" y="692785"/>
            <a:ext cx="1112194" cy="1112194"/>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1899145" y="821775"/>
            <a:ext cx="1168166" cy="1168166"/>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5691494" cy="461665"/>
          </a:xfrm>
          <a:prstGeom prst="rect">
            <a:avLst/>
          </a:prstGeom>
        </p:spPr>
        <p:txBody>
          <a:bodyPr wrap="none">
            <a:spAutoFit/>
          </a:bodyPr>
          <a:lstStyle/>
          <a:p>
            <a:pPr lvl="0"/>
            <a:r>
              <a:rPr lang="es-ES" sz="2400" b="1" dirty="0">
                <a:solidFill>
                  <a:srgbClr val="FF2F92"/>
                </a:solidFill>
              </a:rPr>
              <a:t>ACCION ESTRATÉGICA INSTITUCIONAL (AEI)</a:t>
            </a:r>
            <a:endParaRPr lang="es-BO" sz="2400" dirty="0">
              <a:solidFill>
                <a:srgbClr val="FF2F92"/>
              </a:solidFill>
            </a:endParaRPr>
          </a:p>
        </p:txBody>
      </p:sp>
      <p:sp>
        <p:nvSpPr>
          <p:cNvPr id="4" name="Rectángulo 3"/>
          <p:cNvSpPr/>
          <p:nvPr/>
        </p:nvSpPr>
        <p:spPr>
          <a:xfrm>
            <a:off x="2438470" y="1063200"/>
            <a:ext cx="5495925" cy="646331"/>
          </a:xfrm>
          <a:prstGeom prst="rect">
            <a:avLst/>
          </a:prstGeom>
          <a:solidFill>
            <a:srgbClr val="EB9FC5"/>
          </a:solidFill>
          <a:effectLst/>
        </p:spPr>
        <p:txBody>
          <a:bodyPr wrap="square">
            <a:spAutoFit/>
          </a:bodyPr>
          <a:lstStyle/>
          <a:p>
            <a:pPr lvl="0"/>
            <a:r>
              <a:rPr lang="es-BO" b="1" dirty="0"/>
              <a:t>Ejecutar en 100% los programas educativos planificados en el municipio de La Paz al 2025</a:t>
            </a:r>
            <a:endParaRPr lang="es-BO" dirty="0"/>
          </a:p>
        </p:txBody>
      </p:sp>
      <p:sp>
        <p:nvSpPr>
          <p:cNvPr id="5" name="Elipse 4"/>
          <p:cNvSpPr/>
          <p:nvPr/>
        </p:nvSpPr>
        <p:spPr>
          <a:xfrm>
            <a:off x="305754" y="302723"/>
            <a:ext cx="1559280" cy="155928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sz="3200" b="1" dirty="0"/>
          </a:p>
        </p:txBody>
      </p:sp>
      <p:sp>
        <p:nvSpPr>
          <p:cNvPr id="13" name="Elipse 12"/>
          <p:cNvSpPr/>
          <p:nvPr/>
        </p:nvSpPr>
        <p:spPr>
          <a:xfrm>
            <a:off x="871985" y="2410325"/>
            <a:ext cx="468000" cy="468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6" name="Rectángulo 5"/>
          <p:cNvSpPr/>
          <p:nvPr/>
        </p:nvSpPr>
        <p:spPr>
          <a:xfrm>
            <a:off x="1648776" y="2016772"/>
            <a:ext cx="3039376" cy="369332"/>
          </a:xfrm>
          <a:prstGeom prst="rect">
            <a:avLst/>
          </a:prstGeom>
          <a:solidFill>
            <a:srgbClr val="EB9FC5"/>
          </a:solidFill>
          <a:effectLst>
            <a:outerShdw blurRad="50800" dist="38100" dir="2700000" algn="tl" rotWithShape="0">
              <a:prstClr val="black">
                <a:alpha val="40000"/>
              </a:prstClr>
            </a:outerShdw>
          </a:effectLst>
        </p:spPr>
        <p:txBody>
          <a:bodyPr wrap="square">
            <a:spAutoFit/>
          </a:bodyPr>
          <a:lstStyle/>
          <a:p>
            <a:pPr lvl="0"/>
            <a:r>
              <a:rPr lang="es-BO" dirty="0">
                <a:latin typeface="Calibri" panose="020F0502020204030204" pitchFamily="34" charset="0"/>
                <a:ea typeface="Times New Roman" panose="02020603050405020304" pitchFamily="18" charset="0"/>
                <a:cs typeface="Calibri" panose="020F0502020204030204" pitchFamily="34" charset="0"/>
              </a:rPr>
              <a:t>3. </a:t>
            </a:r>
            <a:r>
              <a:rPr lang="es-BO" b="1" dirty="0"/>
              <a:t>Recreo Saludable</a:t>
            </a:r>
            <a:endParaRPr lang="es-BO" dirty="0"/>
          </a:p>
        </p:txBody>
      </p:sp>
      <p:sp>
        <p:nvSpPr>
          <p:cNvPr id="3" name="Rectángulo 2"/>
          <p:cNvSpPr/>
          <p:nvPr/>
        </p:nvSpPr>
        <p:spPr>
          <a:xfrm>
            <a:off x="5403097" y="2453165"/>
            <a:ext cx="6096000" cy="2955104"/>
          </a:xfrm>
          <a:prstGeom prst="rect">
            <a:avLst/>
          </a:prstGeom>
        </p:spPr>
        <p:txBody>
          <a:bodyPr>
            <a:spAutoFit/>
          </a:bodyPr>
          <a:lstStyle/>
          <a:p>
            <a:pPr algn="just">
              <a:lnSpc>
                <a:spcPct val="107000"/>
              </a:lnSpc>
              <a:spcAft>
                <a:spcPts val="800"/>
              </a:spcAft>
            </a:pPr>
            <a:r>
              <a:rPr lang="es-BO" sz="1600" dirty="0">
                <a:latin typeface="Calibri" panose="020F0502020204030204" pitchFamily="34" charset="0"/>
                <a:ea typeface="Times New Roman" panose="02020603050405020304" pitchFamily="18" charset="0"/>
                <a:cs typeface="Calibri" panose="020F0502020204030204" pitchFamily="34" charset="0"/>
              </a:rPr>
              <a:t>El Recreo Saludable busca fomentar la valoración y apreciación nutricional de los alimentos consumidos en las unidades educativas (fiscales y de convenio).</a:t>
            </a:r>
            <a:endParaRPr lang="es-BO"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s-BO" sz="1600" dirty="0">
                <a:latin typeface="Calibri" panose="020F0502020204030204" pitchFamily="34" charset="0"/>
                <a:ea typeface="Times New Roman" panose="02020603050405020304" pitchFamily="18" charset="0"/>
                <a:cs typeface="Calibri" panose="020F0502020204030204" pitchFamily="34" charset="0"/>
              </a:rPr>
              <a:t>En la gestión 2021, debido a la emergencia sanitaria por </a:t>
            </a:r>
            <a:r>
              <a:rPr lang="es-BO" sz="1600" dirty="0" err="1">
                <a:latin typeface="Calibri" panose="020F0502020204030204" pitchFamily="34" charset="0"/>
                <a:ea typeface="Times New Roman" panose="02020603050405020304" pitchFamily="18" charset="0"/>
                <a:cs typeface="Calibri" panose="020F0502020204030204" pitchFamily="34" charset="0"/>
              </a:rPr>
              <a:t>Covid</a:t>
            </a:r>
            <a:r>
              <a:rPr lang="es-BO" sz="1600" dirty="0">
                <a:latin typeface="Calibri" panose="020F0502020204030204" pitchFamily="34" charset="0"/>
                <a:ea typeface="Times New Roman" panose="02020603050405020304" pitchFamily="18" charset="0"/>
                <a:cs typeface="Calibri" panose="020F0502020204030204" pitchFamily="34" charset="0"/>
              </a:rPr>
              <a:t> – 19 no se ejecutó este proyecto, sin embargo, en las gestiones 2022 a la 2025 se benefició con este proyecto a un total de 279.495 estudiantes de diferentes unidades educativas (fiscales y de convenio), 59.886 beneficiados de 162 unidades educativas en la gestión 2022, 87.027 beneficiados de 227 unidades educativas en la gestión 2023, 82.774 estudiantes y 243 unidades educativas en la gestión 2024, y 49.808 estudiantes y 148 unidades educativas en la gestión 2025.</a:t>
            </a:r>
            <a:endParaRPr lang="es-BO" sz="1600" dirty="0"/>
          </a:p>
        </p:txBody>
      </p:sp>
      <p:pic>
        <p:nvPicPr>
          <p:cNvPr id="7" name="Imagen 6"/>
          <p:cNvPicPr>
            <a:picLocks noChangeAspect="1"/>
          </p:cNvPicPr>
          <p:nvPr/>
        </p:nvPicPr>
        <p:blipFill>
          <a:blip r:embed="rId3"/>
          <a:stretch>
            <a:fillRect/>
          </a:stretch>
        </p:blipFill>
        <p:spPr>
          <a:xfrm>
            <a:off x="1648775" y="2667264"/>
            <a:ext cx="3039377" cy="2033850"/>
          </a:xfrm>
          <a:prstGeom prst="rect">
            <a:avLst/>
          </a:prstGeom>
        </p:spPr>
      </p:pic>
    </p:spTree>
    <p:extLst>
      <p:ext uri="{BB962C8B-B14F-4D97-AF65-F5344CB8AC3E}">
        <p14:creationId xmlns:p14="http://schemas.microsoft.com/office/powerpoint/2010/main" val="515509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1314789" y="1779508"/>
            <a:ext cx="756000" cy="756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6" name="Elipse 15"/>
          <p:cNvSpPr/>
          <p:nvPr/>
        </p:nvSpPr>
        <p:spPr>
          <a:xfrm>
            <a:off x="7647079" y="692785"/>
            <a:ext cx="1112194" cy="1112194"/>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12" name="Elipse 11"/>
          <p:cNvSpPr/>
          <p:nvPr/>
        </p:nvSpPr>
        <p:spPr>
          <a:xfrm>
            <a:off x="1899145" y="821775"/>
            <a:ext cx="1168166" cy="1168166"/>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pic>
        <p:nvPicPr>
          <p:cNvPr id="8" name="Picture 36">
            <a:extLst>
              <a:ext uri="{FF2B5EF4-FFF2-40B4-BE49-F238E27FC236}">
                <a16:creationId xmlns:a16="http://schemas.microsoft.com/office/drawing/2014/main" id="{464AE961-36DE-406D-87A5-F549605C0063}"/>
              </a:ext>
            </a:extLst>
          </p:cNvPr>
          <p:cNvPicPr>
            <a:picLocks noChangeAspect="1"/>
          </p:cNvPicPr>
          <p:nvPr/>
        </p:nvPicPr>
        <p:blipFill>
          <a:blip r:embed="rId2"/>
          <a:srcRect t="310" b="34111"/>
          <a:stretch>
            <a:fillRect/>
          </a:stretch>
        </p:blipFill>
        <p:spPr>
          <a:xfrm rot="963002">
            <a:off x="-1957933" y="5123700"/>
            <a:ext cx="8000927" cy="4232434"/>
          </a:xfrm>
          <a:prstGeom prst="rect">
            <a:avLst/>
          </a:prstGeom>
        </p:spPr>
      </p:pic>
      <p:sp>
        <p:nvSpPr>
          <p:cNvPr id="2" name="Rectángulo 1"/>
          <p:cNvSpPr/>
          <p:nvPr/>
        </p:nvSpPr>
        <p:spPr>
          <a:xfrm>
            <a:off x="2043000" y="426855"/>
            <a:ext cx="5691494" cy="461665"/>
          </a:xfrm>
          <a:prstGeom prst="rect">
            <a:avLst/>
          </a:prstGeom>
        </p:spPr>
        <p:txBody>
          <a:bodyPr wrap="none">
            <a:spAutoFit/>
          </a:bodyPr>
          <a:lstStyle/>
          <a:p>
            <a:pPr lvl="0"/>
            <a:r>
              <a:rPr lang="es-ES" sz="2400" b="1" dirty="0">
                <a:solidFill>
                  <a:srgbClr val="FF2F92"/>
                </a:solidFill>
              </a:rPr>
              <a:t>ACCION ESTRATÉGICA INSTITUCIONAL (AEI)</a:t>
            </a:r>
            <a:endParaRPr lang="es-BO" sz="2400" dirty="0">
              <a:solidFill>
                <a:srgbClr val="FF2F92"/>
              </a:solidFill>
            </a:endParaRPr>
          </a:p>
        </p:txBody>
      </p:sp>
      <p:sp>
        <p:nvSpPr>
          <p:cNvPr id="4" name="Rectángulo 3"/>
          <p:cNvSpPr/>
          <p:nvPr/>
        </p:nvSpPr>
        <p:spPr>
          <a:xfrm>
            <a:off x="2438470" y="1063200"/>
            <a:ext cx="5495925" cy="646331"/>
          </a:xfrm>
          <a:prstGeom prst="rect">
            <a:avLst/>
          </a:prstGeom>
          <a:solidFill>
            <a:srgbClr val="EB9FC5"/>
          </a:solidFill>
          <a:effectLst/>
        </p:spPr>
        <p:txBody>
          <a:bodyPr wrap="square">
            <a:spAutoFit/>
          </a:bodyPr>
          <a:lstStyle/>
          <a:p>
            <a:pPr lvl="0"/>
            <a:r>
              <a:rPr lang="es-BO" b="1" dirty="0"/>
              <a:t>Ejecutar en 100% los programas educativos planificados en el municipio de La Paz al 2025</a:t>
            </a:r>
            <a:endParaRPr lang="es-BO" dirty="0"/>
          </a:p>
        </p:txBody>
      </p:sp>
      <p:sp>
        <p:nvSpPr>
          <p:cNvPr id="5" name="Elipse 4"/>
          <p:cNvSpPr/>
          <p:nvPr/>
        </p:nvSpPr>
        <p:spPr>
          <a:xfrm>
            <a:off x="305754" y="302723"/>
            <a:ext cx="1559280" cy="155928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sz="3200" b="1" dirty="0"/>
          </a:p>
        </p:txBody>
      </p:sp>
      <p:sp>
        <p:nvSpPr>
          <p:cNvPr id="13" name="Elipse 12"/>
          <p:cNvSpPr/>
          <p:nvPr/>
        </p:nvSpPr>
        <p:spPr>
          <a:xfrm>
            <a:off x="871985" y="2410325"/>
            <a:ext cx="468000" cy="468000"/>
          </a:xfrm>
          <a:prstGeom prst="ellipse">
            <a:avLst/>
          </a:prstGeom>
          <a:solidFill>
            <a:srgbClr val="FF2F9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BO"/>
          </a:p>
        </p:txBody>
      </p:sp>
      <p:sp>
        <p:nvSpPr>
          <p:cNvPr id="6" name="Rectángulo 5"/>
          <p:cNvSpPr/>
          <p:nvPr/>
        </p:nvSpPr>
        <p:spPr>
          <a:xfrm>
            <a:off x="1648776" y="2016772"/>
            <a:ext cx="10042481" cy="923330"/>
          </a:xfrm>
          <a:prstGeom prst="rect">
            <a:avLst/>
          </a:prstGeom>
          <a:solidFill>
            <a:srgbClr val="EB9FC5"/>
          </a:solidFill>
          <a:effectLst>
            <a:outerShdw blurRad="50800" dist="38100" dir="2700000" algn="tl" rotWithShape="0">
              <a:prstClr val="black">
                <a:alpha val="40000"/>
              </a:prstClr>
            </a:outerShdw>
          </a:effectLst>
        </p:spPr>
        <p:txBody>
          <a:bodyPr wrap="square">
            <a:spAutoFit/>
          </a:bodyPr>
          <a:lstStyle/>
          <a:p>
            <a:r>
              <a:rPr lang="es-BO" dirty="0">
                <a:latin typeface="Calibri" panose="020F0502020204030204" pitchFamily="34" charset="0"/>
                <a:ea typeface="Times New Roman" panose="02020603050405020304" pitchFamily="18" charset="0"/>
                <a:cs typeface="Calibri" panose="020F0502020204030204" pitchFamily="34" charset="0"/>
              </a:rPr>
              <a:t>4. </a:t>
            </a:r>
            <a:r>
              <a:rPr lang="es-BO" b="1" dirty="0"/>
              <a:t>Beneficiar al 100% de estudiantes de unidades educativas fiscales, de convenio y Centros de Educación Especial del municipio de La Paz, con la dotación del alimento complementario escolar al 2025</a:t>
            </a:r>
            <a:endParaRPr lang="es-BO" dirty="0"/>
          </a:p>
        </p:txBody>
      </p:sp>
      <p:sp>
        <p:nvSpPr>
          <p:cNvPr id="3" name="Rectángulo 2"/>
          <p:cNvSpPr/>
          <p:nvPr/>
        </p:nvSpPr>
        <p:spPr>
          <a:xfrm>
            <a:off x="5324669" y="3026807"/>
            <a:ext cx="6096000" cy="2387257"/>
          </a:xfrm>
          <a:prstGeom prst="rect">
            <a:avLst/>
          </a:prstGeom>
        </p:spPr>
        <p:txBody>
          <a:bodyPr>
            <a:spAutoFit/>
          </a:bodyPr>
          <a:lstStyle/>
          <a:p>
            <a:pPr algn="just">
              <a:lnSpc>
                <a:spcPct val="107000"/>
              </a:lnSpc>
              <a:spcAft>
                <a:spcPts val="800"/>
              </a:spcAft>
            </a:pPr>
            <a:r>
              <a:rPr lang="es-BO" sz="1400" dirty="0">
                <a:latin typeface="Calibri" panose="020F0502020204030204" pitchFamily="34" charset="0"/>
                <a:ea typeface="Times New Roman" panose="02020603050405020304" pitchFamily="18" charset="0"/>
                <a:cs typeface="Calibri" panose="020F0502020204030204" pitchFamily="34" charset="0"/>
              </a:rPr>
              <a:t>En la gestión 2021, debido a la emergencia sanitaria por </a:t>
            </a:r>
            <a:r>
              <a:rPr lang="es-BO" sz="1400" dirty="0" err="1">
                <a:latin typeface="Calibri" panose="020F0502020204030204" pitchFamily="34" charset="0"/>
                <a:ea typeface="Times New Roman" panose="02020603050405020304" pitchFamily="18" charset="0"/>
                <a:cs typeface="Calibri" panose="020F0502020204030204" pitchFamily="34" charset="0"/>
              </a:rPr>
              <a:t>Covid</a:t>
            </a:r>
            <a:r>
              <a:rPr lang="es-BO" sz="1400" dirty="0">
                <a:latin typeface="Calibri" panose="020F0502020204030204" pitchFamily="34" charset="0"/>
                <a:ea typeface="Times New Roman" panose="02020603050405020304" pitchFamily="18" charset="0"/>
                <a:cs typeface="Calibri" panose="020F0502020204030204" pitchFamily="34" charset="0"/>
              </a:rPr>
              <a:t> – 19, las actividades escolares fueron no presenciales, por lo tanto, se requirió un mecanismo excepcional para prestar el servicio de Alimento Complementario Escolar (ACE). En este sentido, se emitió la Ley Municipal Autonómica N° 468/2021 de fecha 12 de octubre de 2021, que excepcionalmente autorizó la contratación para la "Adquisición de productos para el Programa de Alimentación Complementaria Escolar 2021 - Canasta Escolar 2021". Por lo que se concretó la entrega de productos de primera necesidad a los beneficiarios alcanzando a 137.381 estudiantes de unidades educativas del sistema educativo regular y especial.</a:t>
            </a:r>
            <a:endParaRPr lang="es-BO"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1648776" y="3124731"/>
            <a:ext cx="3576610" cy="1857086"/>
          </a:xfrm>
          <a:prstGeom prst="rect">
            <a:avLst/>
          </a:prstGeom>
        </p:spPr>
      </p:pic>
    </p:spTree>
    <p:extLst>
      <p:ext uri="{BB962C8B-B14F-4D97-AF65-F5344CB8AC3E}">
        <p14:creationId xmlns:p14="http://schemas.microsoft.com/office/powerpoint/2010/main" val="3937858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128*82"/>
  <p:tag name="TABLE_ENDDRAG_RECT" val="7*123*128*82"/>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126*82"/>
  <p:tag name="TABLE_ENDDRAG_RECT" val="261*107*126*82"/>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413*270"/>
  <p:tag name="TABLE_ENDDRAG_RECT" val="164*144*413*270"/>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413*270"/>
  <p:tag name="TABLE_ENDDRAG_RECT" val="164*144*413*270"/>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413*270"/>
  <p:tag name="TABLE_ENDDRAG_RECT" val="164*144*413*270"/>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413*270"/>
  <p:tag name="TABLE_ENDDRAG_RECT" val="164*144*413*270"/>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413*270"/>
  <p:tag name="TABLE_ENDDRAG_RECT" val="164*144*413*270"/>
</p:tagLst>
</file>

<file path=ppt/theme/theme1.xml><?xml version="1.0" encoding="utf-8"?>
<a:theme xmlns:a="http://schemas.openxmlformats.org/drawingml/2006/main" name="Tema de Office">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3429</TotalTime>
  <Words>7307</Words>
  <Application>Microsoft Office PowerPoint</Application>
  <PresentationFormat>Panorámica</PresentationFormat>
  <Paragraphs>2002</Paragraphs>
  <Slides>100</Slides>
  <Notes>1</Notes>
  <HiddenSlides>0</HiddenSlides>
  <MMClips>0</MMClips>
  <ScaleCrop>false</ScaleCrop>
  <HeadingPairs>
    <vt:vector size="6" baseType="variant">
      <vt:variant>
        <vt:lpstr>Fuentes usadas</vt:lpstr>
      </vt:variant>
      <vt:variant>
        <vt:i4>23</vt:i4>
      </vt:variant>
      <vt:variant>
        <vt:lpstr>Tema</vt:lpstr>
      </vt:variant>
      <vt:variant>
        <vt:i4>1</vt:i4>
      </vt:variant>
      <vt:variant>
        <vt:lpstr>Títulos de diapositiva</vt:lpstr>
      </vt:variant>
      <vt:variant>
        <vt:i4>100</vt:i4>
      </vt:variant>
    </vt:vector>
  </HeadingPairs>
  <TitlesOfParts>
    <vt:vector size="124" baseType="lpstr">
      <vt:lpstr>Antonio</vt:lpstr>
      <vt:lpstr>Antonio Light</vt:lpstr>
      <vt:lpstr>Arial</vt:lpstr>
      <vt:lpstr>Arial Black</vt:lpstr>
      <vt:lpstr>Arial Bold</vt:lpstr>
      <vt:lpstr>Arial Narrow</vt:lpstr>
      <vt:lpstr>Bodoni MT Black</vt:lpstr>
      <vt:lpstr>Calibri</vt:lpstr>
      <vt:lpstr>Calibri Light</vt:lpstr>
      <vt:lpstr>Century Gothic</vt:lpstr>
      <vt:lpstr>Droid Sans</vt:lpstr>
      <vt:lpstr>Exo 2 Bold</vt:lpstr>
      <vt:lpstr>Inter</vt:lpstr>
      <vt:lpstr>Montserrat</vt:lpstr>
      <vt:lpstr>Montserrat ExtraBold</vt:lpstr>
      <vt:lpstr>Montserrat Light</vt:lpstr>
      <vt:lpstr>Montserrat Medium</vt:lpstr>
      <vt:lpstr>Montserrat SemiBold</vt:lpstr>
      <vt:lpstr>Muller Narrow ExtraBold</vt:lpstr>
      <vt:lpstr>Symbol</vt:lpstr>
      <vt:lpstr>The Artisan Marker</vt:lpstr>
      <vt:lpstr>Times New Roman</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Mobiliario escolar</vt:lpstr>
      <vt:lpstr>Personal </vt:lpstr>
      <vt:lpstr>Producción de mobiliario escolar</vt:lpstr>
      <vt:lpstr>Producción de pizarras</vt:lpstr>
      <vt:lpstr>Refacción de mobiliario y otros</vt:lpstr>
      <vt:lpstr>Entregas de mobiliario escolar </vt:lpstr>
      <vt:lpstr>MOBILIARIO ESCOLAR (DONACION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PRINCIPAL. </vt:lpstr>
      <vt:lpstr>TIPOS DE INTERVENCIÓN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Rodrigo Alejandro Velasco Mengoa</dc:creator>
  <cp:lastModifiedBy>adm</cp:lastModifiedBy>
  <cp:revision>187</cp:revision>
  <dcterms:created xsi:type="dcterms:W3CDTF">2024-02-02T21:24:30Z</dcterms:created>
  <dcterms:modified xsi:type="dcterms:W3CDTF">2026-04-26T22:49:58Z</dcterms:modified>
</cp:coreProperties>
</file>