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3" r:id="rId1"/>
  </p:sldMasterIdLst>
  <p:sldIdLst>
    <p:sldId id="256" r:id="rId2"/>
    <p:sldId id="257" r:id="rId3"/>
    <p:sldId id="258" r:id="rId4"/>
    <p:sldId id="260" r:id="rId5"/>
    <p:sldId id="263" r:id="rId6"/>
    <p:sldId id="264" r:id="rId7"/>
    <p:sldId id="265" r:id="rId8"/>
    <p:sldId id="281" r:id="rId9"/>
    <p:sldId id="266" r:id="rId10"/>
    <p:sldId id="270" r:id="rId11"/>
    <p:sldId id="271" r:id="rId12"/>
    <p:sldId id="272" r:id="rId13"/>
    <p:sldId id="273" r:id="rId14"/>
    <p:sldId id="274" r:id="rId15"/>
    <p:sldId id="275" r:id="rId16"/>
    <p:sldId id="276" r:id="rId17"/>
    <p:sldId id="277" r:id="rId18"/>
    <p:sldId id="268" r:id="rId19"/>
    <p:sldId id="269" r:id="rId20"/>
    <p:sldId id="261" r:id="rId21"/>
    <p:sldId id="259" r:id="rId22"/>
    <p:sldId id="262" r:id="rId23"/>
  </p:sldIdLst>
  <p:sldSz cx="12192000" cy="6858000"/>
  <p:notesSz cx="6858000" cy="9144000"/>
  <p:defaultText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85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Resumen%20de%20Informes%20corregido%20final%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GENERAL!$D$7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GENERAL!$C$8:$C$23</c:f>
              <c:strCache>
                <c:ptCount val="16"/>
                <c:pt idx="0">
                  <c:v>Informes de Examen de Confiabilidad</c:v>
                </c:pt>
                <c:pt idx="1">
                  <c:v>Auditorias Operacionales</c:v>
                </c:pt>
                <c:pt idx="2">
                  <c:v>Revisión de Declaración Jurada</c:v>
                </c:pt>
                <c:pt idx="3">
                  <c:v>Evaluaciones Técnicas</c:v>
                </c:pt>
                <c:pt idx="4">
                  <c:v>Relevamientos</c:v>
                </c:pt>
                <c:pt idx="5">
                  <c:v>Seguimientos</c:v>
                </c:pt>
                <c:pt idx="6">
                  <c:v>Determinación de Costo/Beneficio</c:v>
                </c:pt>
                <c:pt idx="7">
                  <c:v>Notas Administrativas</c:v>
                </c:pt>
                <c:pt idx="8">
                  <c:v>Informes Circunstanciado</c:v>
                </c:pt>
                <c:pt idx="9">
                  <c:v>Auditoria de Proyectos de Inversión </c:v>
                </c:pt>
                <c:pt idx="10">
                  <c:v>Auditoria de Cumplimiento </c:v>
                </c:pt>
                <c:pt idx="11">
                  <c:v>Valoración y prosecución de la nota CITE: DESP.GAMLP Nº 1221/2018</c:v>
                </c:pt>
                <c:pt idx="12">
                  <c:v>Evaluación de Informes, Orden de Despacho y otros</c:v>
                </c:pt>
                <c:pt idx="13">
                  <c:v>Justificación para no ejecutar el Relevamiento </c:v>
                </c:pt>
                <c:pt idx="14">
                  <c:v>Reformulados de Informes de Auditoria</c:v>
                </c:pt>
                <c:pt idx="15">
                  <c:v>Control Interno emergente del Relevamiento</c:v>
                </c:pt>
              </c:strCache>
            </c:strRef>
          </c:cat>
          <c:val>
            <c:numRef>
              <c:f>GENERAL!$D$8:$D$23</c:f>
              <c:numCache>
                <c:formatCode>General</c:formatCode>
                <c:ptCount val="16"/>
                <c:pt idx="0">
                  <c:v>3</c:v>
                </c:pt>
                <c:pt idx="1">
                  <c:v>3</c:v>
                </c:pt>
                <c:pt idx="2">
                  <c:v>1</c:v>
                </c:pt>
                <c:pt idx="3">
                  <c:v>2</c:v>
                </c:pt>
                <c:pt idx="4">
                  <c:v>89</c:v>
                </c:pt>
                <c:pt idx="5">
                  <c:v>21</c:v>
                </c:pt>
                <c:pt idx="6">
                  <c:v>11</c:v>
                </c:pt>
                <c:pt idx="7">
                  <c:v>1</c:v>
                </c:pt>
                <c:pt idx="8">
                  <c:v>0</c:v>
                </c:pt>
                <c:pt idx="9">
                  <c:v>0</c:v>
                </c:pt>
                <c:pt idx="10">
                  <c:v>0</c:v>
                </c:pt>
                <c:pt idx="11">
                  <c:v>1</c:v>
                </c:pt>
                <c:pt idx="12">
                  <c:v>5</c:v>
                </c:pt>
                <c:pt idx="13">
                  <c:v>3</c:v>
                </c:pt>
                <c:pt idx="14">
                  <c:v>1</c:v>
                </c:pt>
                <c:pt idx="15">
                  <c:v>1</c:v>
                </c:pt>
              </c:numCache>
            </c:numRef>
          </c:val>
          <c:extLst>
            <c:ext xmlns:c16="http://schemas.microsoft.com/office/drawing/2014/chart" uri="{C3380CC4-5D6E-409C-BE32-E72D297353CC}">
              <c16:uniqueId val="{00000000-D893-4FF1-9AC7-169F40680A2B}"/>
            </c:ext>
          </c:extLst>
        </c:ser>
        <c:ser>
          <c:idx val="1"/>
          <c:order val="1"/>
          <c:tx>
            <c:strRef>
              <c:f>GENERAL!$E$7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GENERAL!$C$8:$C$23</c:f>
              <c:strCache>
                <c:ptCount val="16"/>
                <c:pt idx="0">
                  <c:v>Informes de Examen de Confiabilidad</c:v>
                </c:pt>
                <c:pt idx="1">
                  <c:v>Auditorias Operacionales</c:v>
                </c:pt>
                <c:pt idx="2">
                  <c:v>Revisión de Declaración Jurada</c:v>
                </c:pt>
                <c:pt idx="3">
                  <c:v>Evaluaciones Técnicas</c:v>
                </c:pt>
                <c:pt idx="4">
                  <c:v>Relevamientos</c:v>
                </c:pt>
                <c:pt idx="5">
                  <c:v>Seguimientos</c:v>
                </c:pt>
                <c:pt idx="6">
                  <c:v>Determinación de Costo/Beneficio</c:v>
                </c:pt>
                <c:pt idx="7">
                  <c:v>Notas Administrativas</c:v>
                </c:pt>
                <c:pt idx="8">
                  <c:v>Informes Circunstanciado</c:v>
                </c:pt>
                <c:pt idx="9">
                  <c:v>Auditoria de Proyectos de Inversión </c:v>
                </c:pt>
                <c:pt idx="10">
                  <c:v>Auditoria de Cumplimiento </c:v>
                </c:pt>
                <c:pt idx="11">
                  <c:v>Valoración y prosecución de la nota CITE: DESP.GAMLP Nº 1221/2018</c:v>
                </c:pt>
                <c:pt idx="12">
                  <c:v>Evaluación de Informes, Orden de Despacho y otros</c:v>
                </c:pt>
                <c:pt idx="13">
                  <c:v>Justificación para no ejecutar el Relevamiento </c:v>
                </c:pt>
                <c:pt idx="14">
                  <c:v>Reformulados de Informes de Auditoria</c:v>
                </c:pt>
                <c:pt idx="15">
                  <c:v>Control Interno emergente del Relevamiento</c:v>
                </c:pt>
              </c:strCache>
            </c:strRef>
          </c:cat>
          <c:val>
            <c:numRef>
              <c:f>GENERAL!$E$8:$E$23</c:f>
              <c:numCache>
                <c:formatCode>General</c:formatCode>
                <c:ptCount val="16"/>
                <c:pt idx="0">
                  <c:v>5</c:v>
                </c:pt>
                <c:pt idx="1">
                  <c:v>2</c:v>
                </c:pt>
                <c:pt idx="2">
                  <c:v>1</c:v>
                </c:pt>
                <c:pt idx="3">
                  <c:v>0</c:v>
                </c:pt>
                <c:pt idx="4">
                  <c:v>14</c:v>
                </c:pt>
                <c:pt idx="5">
                  <c:v>16</c:v>
                </c:pt>
                <c:pt idx="6">
                  <c:v>7</c:v>
                </c:pt>
                <c:pt idx="7">
                  <c:v>0</c:v>
                </c:pt>
                <c:pt idx="8">
                  <c:v>1</c:v>
                </c:pt>
                <c:pt idx="9">
                  <c:v>1</c:v>
                </c:pt>
                <c:pt idx="10">
                  <c:v>1</c:v>
                </c:pt>
                <c:pt idx="11">
                  <c:v>0</c:v>
                </c:pt>
                <c:pt idx="12">
                  <c:v>0</c:v>
                </c:pt>
                <c:pt idx="13">
                  <c:v>0</c:v>
                </c:pt>
                <c:pt idx="14">
                  <c:v>1</c:v>
                </c:pt>
                <c:pt idx="15">
                  <c:v>1</c:v>
                </c:pt>
              </c:numCache>
            </c:numRef>
          </c:val>
          <c:extLst>
            <c:ext xmlns:c16="http://schemas.microsoft.com/office/drawing/2014/chart" uri="{C3380CC4-5D6E-409C-BE32-E72D297353CC}">
              <c16:uniqueId val="{00000001-D893-4FF1-9AC7-169F40680A2B}"/>
            </c:ext>
          </c:extLst>
        </c:ser>
        <c:ser>
          <c:idx val="2"/>
          <c:order val="2"/>
          <c:tx>
            <c:strRef>
              <c:f>GENERAL!$F$7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GENERAL!$C$8:$C$23</c:f>
              <c:strCache>
                <c:ptCount val="16"/>
                <c:pt idx="0">
                  <c:v>Informes de Examen de Confiabilidad</c:v>
                </c:pt>
                <c:pt idx="1">
                  <c:v>Auditorias Operacionales</c:v>
                </c:pt>
                <c:pt idx="2">
                  <c:v>Revisión de Declaración Jurada</c:v>
                </c:pt>
                <c:pt idx="3">
                  <c:v>Evaluaciones Técnicas</c:v>
                </c:pt>
                <c:pt idx="4">
                  <c:v>Relevamientos</c:v>
                </c:pt>
                <c:pt idx="5">
                  <c:v>Seguimientos</c:v>
                </c:pt>
                <c:pt idx="6">
                  <c:v>Determinación de Costo/Beneficio</c:v>
                </c:pt>
                <c:pt idx="7">
                  <c:v>Notas Administrativas</c:v>
                </c:pt>
                <c:pt idx="8">
                  <c:v>Informes Circunstanciado</c:v>
                </c:pt>
                <c:pt idx="9">
                  <c:v>Auditoria de Proyectos de Inversión </c:v>
                </c:pt>
                <c:pt idx="10">
                  <c:v>Auditoria de Cumplimiento </c:v>
                </c:pt>
                <c:pt idx="11">
                  <c:v>Valoración y prosecución de la nota CITE: DESP.GAMLP Nº 1221/2018</c:v>
                </c:pt>
                <c:pt idx="12">
                  <c:v>Evaluación de Informes, Orden de Despacho y otros</c:v>
                </c:pt>
                <c:pt idx="13">
                  <c:v>Justificación para no ejecutar el Relevamiento </c:v>
                </c:pt>
                <c:pt idx="14">
                  <c:v>Reformulados de Informes de Auditoria</c:v>
                </c:pt>
                <c:pt idx="15">
                  <c:v>Control Interno emergente del Relevamiento</c:v>
                </c:pt>
              </c:strCache>
            </c:strRef>
          </c:cat>
          <c:val>
            <c:numRef>
              <c:f>GENERAL!$F$8:$F$23</c:f>
              <c:numCache>
                <c:formatCode>General</c:formatCode>
                <c:ptCount val="16"/>
                <c:pt idx="0">
                  <c:v>4</c:v>
                </c:pt>
                <c:pt idx="1">
                  <c:v>1</c:v>
                </c:pt>
                <c:pt idx="2">
                  <c:v>0</c:v>
                </c:pt>
                <c:pt idx="3">
                  <c:v>0</c:v>
                </c:pt>
                <c:pt idx="4">
                  <c:v>7</c:v>
                </c:pt>
                <c:pt idx="5">
                  <c:v>10</c:v>
                </c:pt>
                <c:pt idx="6">
                  <c:v>2</c:v>
                </c:pt>
                <c:pt idx="7">
                  <c:v>4</c:v>
                </c:pt>
                <c:pt idx="8">
                  <c:v>1</c:v>
                </c:pt>
                <c:pt idx="9">
                  <c:v>0</c:v>
                </c:pt>
                <c:pt idx="10">
                  <c:v>2</c:v>
                </c:pt>
                <c:pt idx="11">
                  <c:v>0</c:v>
                </c:pt>
                <c:pt idx="12">
                  <c:v>0</c:v>
                </c:pt>
                <c:pt idx="13">
                  <c:v>0</c:v>
                </c:pt>
                <c:pt idx="14">
                  <c:v>1</c:v>
                </c:pt>
                <c:pt idx="15">
                  <c:v>0</c:v>
                </c:pt>
              </c:numCache>
            </c:numRef>
          </c:val>
          <c:extLst>
            <c:ext xmlns:c16="http://schemas.microsoft.com/office/drawing/2014/chart" uri="{C3380CC4-5D6E-409C-BE32-E72D297353CC}">
              <c16:uniqueId val="{00000002-D893-4FF1-9AC7-169F40680A2B}"/>
            </c:ext>
          </c:extLst>
        </c:ser>
        <c:ser>
          <c:idx val="3"/>
          <c:order val="3"/>
          <c:tx>
            <c:strRef>
              <c:f>GENERAL!$G$7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GENERAL!$C$8:$C$23</c:f>
              <c:strCache>
                <c:ptCount val="16"/>
                <c:pt idx="0">
                  <c:v>Informes de Examen de Confiabilidad</c:v>
                </c:pt>
                <c:pt idx="1">
                  <c:v>Auditorias Operacionales</c:v>
                </c:pt>
                <c:pt idx="2">
                  <c:v>Revisión de Declaración Jurada</c:v>
                </c:pt>
                <c:pt idx="3">
                  <c:v>Evaluaciones Técnicas</c:v>
                </c:pt>
                <c:pt idx="4">
                  <c:v>Relevamientos</c:v>
                </c:pt>
                <c:pt idx="5">
                  <c:v>Seguimientos</c:v>
                </c:pt>
                <c:pt idx="6">
                  <c:v>Determinación de Costo/Beneficio</c:v>
                </c:pt>
                <c:pt idx="7">
                  <c:v>Notas Administrativas</c:v>
                </c:pt>
                <c:pt idx="8">
                  <c:v>Informes Circunstanciado</c:v>
                </c:pt>
                <c:pt idx="9">
                  <c:v>Auditoria de Proyectos de Inversión </c:v>
                </c:pt>
                <c:pt idx="10">
                  <c:v>Auditoria de Cumplimiento </c:v>
                </c:pt>
                <c:pt idx="11">
                  <c:v>Valoración y prosecución de la nota CITE: DESP.GAMLP Nº 1221/2018</c:v>
                </c:pt>
                <c:pt idx="12">
                  <c:v>Evaluación de Informes, Orden de Despacho y otros</c:v>
                </c:pt>
                <c:pt idx="13">
                  <c:v>Justificación para no ejecutar el Relevamiento </c:v>
                </c:pt>
                <c:pt idx="14">
                  <c:v>Reformulados de Informes de Auditoria</c:v>
                </c:pt>
                <c:pt idx="15">
                  <c:v>Control Interno emergente del Relevamiento</c:v>
                </c:pt>
              </c:strCache>
            </c:strRef>
          </c:cat>
          <c:val>
            <c:numRef>
              <c:f>GENERAL!$G$8:$G$23</c:f>
              <c:numCache>
                <c:formatCode>General</c:formatCode>
                <c:ptCount val="16"/>
                <c:pt idx="0">
                  <c:v>4</c:v>
                </c:pt>
                <c:pt idx="1">
                  <c:v>1</c:v>
                </c:pt>
                <c:pt idx="2">
                  <c:v>0</c:v>
                </c:pt>
                <c:pt idx="3">
                  <c:v>0</c:v>
                </c:pt>
                <c:pt idx="4">
                  <c:v>34</c:v>
                </c:pt>
                <c:pt idx="5">
                  <c:v>15</c:v>
                </c:pt>
                <c:pt idx="6">
                  <c:v>0</c:v>
                </c:pt>
                <c:pt idx="7">
                  <c:v>6</c:v>
                </c:pt>
                <c:pt idx="8">
                  <c:v>6</c:v>
                </c:pt>
                <c:pt idx="9">
                  <c:v>0</c:v>
                </c:pt>
                <c:pt idx="10">
                  <c:v>0</c:v>
                </c:pt>
                <c:pt idx="11">
                  <c:v>0</c:v>
                </c:pt>
                <c:pt idx="12">
                  <c:v>0</c:v>
                </c:pt>
                <c:pt idx="13">
                  <c:v>0</c:v>
                </c:pt>
                <c:pt idx="14">
                  <c:v>2</c:v>
                </c:pt>
                <c:pt idx="15">
                  <c:v>2</c:v>
                </c:pt>
              </c:numCache>
            </c:numRef>
          </c:val>
          <c:extLst>
            <c:ext xmlns:c16="http://schemas.microsoft.com/office/drawing/2014/chart" uri="{C3380CC4-5D6E-409C-BE32-E72D297353CC}">
              <c16:uniqueId val="{00000003-D893-4FF1-9AC7-169F40680A2B}"/>
            </c:ext>
          </c:extLst>
        </c:ser>
        <c:ser>
          <c:idx val="4"/>
          <c:order val="4"/>
          <c:tx>
            <c:strRef>
              <c:f>GENERAL!$H$7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GENERAL!$C$8:$C$23</c:f>
              <c:strCache>
                <c:ptCount val="16"/>
                <c:pt idx="0">
                  <c:v>Informes de Examen de Confiabilidad</c:v>
                </c:pt>
                <c:pt idx="1">
                  <c:v>Auditorias Operacionales</c:v>
                </c:pt>
                <c:pt idx="2">
                  <c:v>Revisión de Declaración Jurada</c:v>
                </c:pt>
                <c:pt idx="3">
                  <c:v>Evaluaciones Técnicas</c:v>
                </c:pt>
                <c:pt idx="4">
                  <c:v>Relevamientos</c:v>
                </c:pt>
                <c:pt idx="5">
                  <c:v>Seguimientos</c:v>
                </c:pt>
                <c:pt idx="6">
                  <c:v>Determinación de Costo/Beneficio</c:v>
                </c:pt>
                <c:pt idx="7">
                  <c:v>Notas Administrativas</c:v>
                </c:pt>
                <c:pt idx="8">
                  <c:v>Informes Circunstanciado</c:v>
                </c:pt>
                <c:pt idx="9">
                  <c:v>Auditoria de Proyectos de Inversión </c:v>
                </c:pt>
                <c:pt idx="10">
                  <c:v>Auditoria de Cumplimiento </c:v>
                </c:pt>
                <c:pt idx="11">
                  <c:v>Valoración y prosecución de la nota CITE: DESP.GAMLP Nº 1221/2018</c:v>
                </c:pt>
                <c:pt idx="12">
                  <c:v>Evaluación de Informes, Orden de Despacho y otros</c:v>
                </c:pt>
                <c:pt idx="13">
                  <c:v>Justificación para no ejecutar el Relevamiento </c:v>
                </c:pt>
                <c:pt idx="14">
                  <c:v>Reformulados de Informes de Auditoria</c:v>
                </c:pt>
                <c:pt idx="15">
                  <c:v>Control Interno emergente del Relevamiento</c:v>
                </c:pt>
              </c:strCache>
            </c:strRef>
          </c:cat>
          <c:val>
            <c:numRef>
              <c:f>GENERAL!$H$8:$H$23</c:f>
              <c:numCache>
                <c:formatCode>General</c:formatCode>
                <c:ptCount val="16"/>
                <c:pt idx="0">
                  <c:v>4</c:v>
                </c:pt>
                <c:pt idx="1">
                  <c:v>1</c:v>
                </c:pt>
                <c:pt idx="2">
                  <c:v>0</c:v>
                </c:pt>
                <c:pt idx="3">
                  <c:v>0</c:v>
                </c:pt>
                <c:pt idx="4">
                  <c:v>34</c:v>
                </c:pt>
                <c:pt idx="5">
                  <c:v>32</c:v>
                </c:pt>
                <c:pt idx="6">
                  <c:v>0</c:v>
                </c:pt>
                <c:pt idx="7">
                  <c:v>2</c:v>
                </c:pt>
                <c:pt idx="8">
                  <c:v>14</c:v>
                </c:pt>
                <c:pt idx="9">
                  <c:v>0</c:v>
                </c:pt>
                <c:pt idx="10">
                  <c:v>2</c:v>
                </c:pt>
                <c:pt idx="11">
                  <c:v>0</c:v>
                </c:pt>
                <c:pt idx="12">
                  <c:v>0</c:v>
                </c:pt>
                <c:pt idx="13">
                  <c:v>0</c:v>
                </c:pt>
                <c:pt idx="14">
                  <c:v>1</c:v>
                </c:pt>
                <c:pt idx="15">
                  <c:v>1</c:v>
                </c:pt>
              </c:numCache>
            </c:numRef>
          </c:val>
          <c:extLst>
            <c:ext xmlns:c16="http://schemas.microsoft.com/office/drawing/2014/chart" uri="{C3380CC4-5D6E-409C-BE32-E72D297353CC}">
              <c16:uniqueId val="{00000004-D893-4FF1-9AC7-169F40680A2B}"/>
            </c:ext>
          </c:extLst>
        </c:ser>
        <c:dLbls>
          <c:showLegendKey val="0"/>
          <c:showVal val="0"/>
          <c:showCatName val="0"/>
          <c:showSerName val="0"/>
          <c:showPercent val="0"/>
          <c:showBubbleSize val="0"/>
        </c:dLbls>
        <c:gapWidth val="100"/>
        <c:overlap val="-24"/>
        <c:axId val="162670080"/>
        <c:axId val="162671616"/>
      </c:barChart>
      <c:catAx>
        <c:axId val="16267008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2671616"/>
        <c:crosses val="autoZero"/>
        <c:auto val="1"/>
        <c:lblAlgn val="ctr"/>
        <c:lblOffset val="100"/>
        <c:noMultiLvlLbl val="0"/>
      </c:catAx>
      <c:valAx>
        <c:axId val="16267161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2670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'Informes Circunstanciado'!$C$7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'Informes Circunstanciado'!$B$8:$B$18</c:f>
              <c:strCache>
                <c:ptCount val="1"/>
                <c:pt idx="0">
                  <c:v>Informes Circunstanciados</c:v>
                </c:pt>
              </c:strCache>
            </c:strRef>
          </c:cat>
          <c:val>
            <c:numRef>
              <c:f>'Informes Circunstanciado'!$C$8:$C$18</c:f>
              <c:numCache>
                <c:formatCode>General</c:formatCode>
                <c:ptCount val="1"/>
                <c:pt idx="0">
                  <c:v>0</c:v>
                </c:pt>
              </c:numCache>
            </c:numRef>
          </c:val>
          <c:extLst>
            <c:ext xmlns:c16="http://schemas.microsoft.com/office/drawing/2014/chart" uri="{C3380CC4-5D6E-409C-BE32-E72D297353CC}">
              <c16:uniqueId val="{00000000-7EA6-46B9-8813-48D49C9FFFAF}"/>
            </c:ext>
          </c:extLst>
        </c:ser>
        <c:ser>
          <c:idx val="1"/>
          <c:order val="1"/>
          <c:tx>
            <c:strRef>
              <c:f>'Informes Circunstanciado'!$D$7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'Informes Circunstanciado'!$B$8:$B$18</c:f>
              <c:strCache>
                <c:ptCount val="1"/>
                <c:pt idx="0">
                  <c:v>Informes Circunstanciados</c:v>
                </c:pt>
              </c:strCache>
            </c:strRef>
          </c:cat>
          <c:val>
            <c:numRef>
              <c:f>'Informes Circunstanciado'!$D$8:$D$18</c:f>
              <c:numCache>
                <c:formatCode>General</c:formatCode>
                <c:ptCount val="1"/>
                <c:pt idx="0">
                  <c:v>1</c:v>
                </c:pt>
              </c:numCache>
            </c:numRef>
          </c:val>
          <c:extLst>
            <c:ext xmlns:c16="http://schemas.microsoft.com/office/drawing/2014/chart" uri="{C3380CC4-5D6E-409C-BE32-E72D297353CC}">
              <c16:uniqueId val="{00000001-7EA6-46B9-8813-48D49C9FFFAF}"/>
            </c:ext>
          </c:extLst>
        </c:ser>
        <c:ser>
          <c:idx val="2"/>
          <c:order val="2"/>
          <c:tx>
            <c:strRef>
              <c:f>'Informes Circunstanciado'!$E$7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'Informes Circunstanciado'!$B$8:$B$18</c:f>
              <c:strCache>
                <c:ptCount val="1"/>
                <c:pt idx="0">
                  <c:v>Informes Circunstanciados</c:v>
                </c:pt>
              </c:strCache>
            </c:strRef>
          </c:cat>
          <c:val>
            <c:numRef>
              <c:f>'Informes Circunstanciado'!$E$8:$E$18</c:f>
              <c:numCache>
                <c:formatCode>General</c:formatCode>
                <c:ptCount val="1"/>
                <c:pt idx="0">
                  <c:v>1</c:v>
                </c:pt>
              </c:numCache>
            </c:numRef>
          </c:val>
          <c:extLst>
            <c:ext xmlns:c16="http://schemas.microsoft.com/office/drawing/2014/chart" uri="{C3380CC4-5D6E-409C-BE32-E72D297353CC}">
              <c16:uniqueId val="{00000002-7EA6-46B9-8813-48D49C9FFFAF}"/>
            </c:ext>
          </c:extLst>
        </c:ser>
        <c:ser>
          <c:idx val="3"/>
          <c:order val="3"/>
          <c:tx>
            <c:strRef>
              <c:f>'Informes Circunstanciado'!$F$7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'Informes Circunstanciado'!$B$8:$B$18</c:f>
              <c:strCache>
                <c:ptCount val="1"/>
                <c:pt idx="0">
                  <c:v>Informes Circunstanciados</c:v>
                </c:pt>
              </c:strCache>
            </c:strRef>
          </c:cat>
          <c:val>
            <c:numRef>
              <c:f>'Informes Circunstanciado'!$F$8:$F$18</c:f>
              <c:numCache>
                <c:formatCode>General</c:formatCode>
                <c:ptCount val="1"/>
                <c:pt idx="0">
                  <c:v>6</c:v>
                </c:pt>
              </c:numCache>
            </c:numRef>
          </c:val>
          <c:extLst>
            <c:ext xmlns:c16="http://schemas.microsoft.com/office/drawing/2014/chart" uri="{C3380CC4-5D6E-409C-BE32-E72D297353CC}">
              <c16:uniqueId val="{00000003-7EA6-46B9-8813-48D49C9FFFAF}"/>
            </c:ext>
          </c:extLst>
        </c:ser>
        <c:ser>
          <c:idx val="4"/>
          <c:order val="4"/>
          <c:tx>
            <c:strRef>
              <c:f>'Informes Circunstanciado'!$G$7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'Informes Circunstanciado'!$B$8:$B$18</c:f>
              <c:strCache>
                <c:ptCount val="1"/>
                <c:pt idx="0">
                  <c:v>Informes Circunstanciados</c:v>
                </c:pt>
              </c:strCache>
            </c:strRef>
          </c:cat>
          <c:val>
            <c:numRef>
              <c:f>'Informes Circunstanciado'!$G$8:$G$18</c:f>
              <c:numCache>
                <c:formatCode>General</c:formatCode>
                <c:ptCount val="1"/>
                <c:pt idx="0">
                  <c:v>14</c:v>
                </c:pt>
              </c:numCache>
            </c:numRef>
          </c:val>
          <c:extLst>
            <c:ext xmlns:c16="http://schemas.microsoft.com/office/drawing/2014/chart" uri="{C3380CC4-5D6E-409C-BE32-E72D297353CC}">
              <c16:uniqueId val="{00000004-7EA6-46B9-8813-48D49C9FFFAF}"/>
            </c:ext>
          </c:extLst>
        </c:ser>
        <c:dLbls>
          <c:showLegendKey val="0"/>
          <c:showVal val="0"/>
          <c:showCatName val="0"/>
          <c:showSerName val="0"/>
          <c:showPercent val="0"/>
          <c:showBubbleSize val="0"/>
        </c:dLbls>
        <c:gapWidth val="100"/>
        <c:overlap val="-24"/>
        <c:axId val="163444224"/>
        <c:axId val="163789056"/>
      </c:barChart>
      <c:catAx>
        <c:axId val="16344422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3789056"/>
        <c:crosses val="autoZero"/>
        <c:auto val="1"/>
        <c:lblAlgn val="ctr"/>
        <c:lblOffset val="100"/>
        <c:noMultiLvlLbl val="0"/>
      </c:catAx>
      <c:valAx>
        <c:axId val="16378905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3444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'Aud. Proyectos'!$C$7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Proyectos'!$B$8:$B$18</c:f>
              <c:strCache>
                <c:ptCount val="1"/>
                <c:pt idx="0">
                  <c:v>Auditoria de Proyectos de Inversión </c:v>
                </c:pt>
              </c:strCache>
            </c:strRef>
          </c:cat>
          <c:val>
            <c:numRef>
              <c:f>'Aud. Proyectos'!$C$8:$C$18</c:f>
              <c:numCache>
                <c:formatCode>General</c:formatCode>
                <c:ptCount val="1"/>
                <c:pt idx="0">
                  <c:v>0</c:v>
                </c:pt>
              </c:numCache>
            </c:numRef>
          </c:val>
          <c:extLst>
            <c:ext xmlns:c16="http://schemas.microsoft.com/office/drawing/2014/chart" uri="{C3380CC4-5D6E-409C-BE32-E72D297353CC}">
              <c16:uniqueId val="{00000000-1A2D-4391-9DDA-CF85A11F2FFB}"/>
            </c:ext>
          </c:extLst>
        </c:ser>
        <c:ser>
          <c:idx val="1"/>
          <c:order val="1"/>
          <c:tx>
            <c:strRef>
              <c:f>'Aud. Proyectos'!$D$7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Proyectos'!$B$8:$B$18</c:f>
              <c:strCache>
                <c:ptCount val="1"/>
                <c:pt idx="0">
                  <c:v>Auditoria de Proyectos de Inversión </c:v>
                </c:pt>
              </c:strCache>
            </c:strRef>
          </c:cat>
          <c:val>
            <c:numRef>
              <c:f>'Aud. Proyectos'!$D$8:$D$18</c:f>
              <c:numCache>
                <c:formatCode>General</c:formatCode>
                <c:ptCount val="1"/>
                <c:pt idx="0">
                  <c:v>1</c:v>
                </c:pt>
              </c:numCache>
            </c:numRef>
          </c:val>
          <c:extLst>
            <c:ext xmlns:c16="http://schemas.microsoft.com/office/drawing/2014/chart" uri="{C3380CC4-5D6E-409C-BE32-E72D297353CC}">
              <c16:uniqueId val="{00000001-1A2D-4391-9DDA-CF85A11F2FFB}"/>
            </c:ext>
          </c:extLst>
        </c:ser>
        <c:ser>
          <c:idx val="2"/>
          <c:order val="2"/>
          <c:tx>
            <c:strRef>
              <c:f>'Aud. Proyectos'!$E$7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Proyectos'!$B$8:$B$18</c:f>
              <c:strCache>
                <c:ptCount val="1"/>
                <c:pt idx="0">
                  <c:v>Auditoria de Proyectos de Inversión </c:v>
                </c:pt>
              </c:strCache>
            </c:strRef>
          </c:cat>
          <c:val>
            <c:numRef>
              <c:f>'Aud. Proyectos'!$E$8:$E$18</c:f>
              <c:numCache>
                <c:formatCode>General</c:formatCode>
                <c:ptCount val="1"/>
                <c:pt idx="0">
                  <c:v>0</c:v>
                </c:pt>
              </c:numCache>
            </c:numRef>
          </c:val>
          <c:extLst>
            <c:ext xmlns:c16="http://schemas.microsoft.com/office/drawing/2014/chart" uri="{C3380CC4-5D6E-409C-BE32-E72D297353CC}">
              <c16:uniqueId val="{00000002-1A2D-4391-9DDA-CF85A11F2FFB}"/>
            </c:ext>
          </c:extLst>
        </c:ser>
        <c:ser>
          <c:idx val="3"/>
          <c:order val="3"/>
          <c:tx>
            <c:strRef>
              <c:f>'Aud. Proyectos'!$F$7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Proyectos'!$B$8:$B$18</c:f>
              <c:strCache>
                <c:ptCount val="1"/>
                <c:pt idx="0">
                  <c:v>Auditoria de Proyectos de Inversión </c:v>
                </c:pt>
              </c:strCache>
            </c:strRef>
          </c:cat>
          <c:val>
            <c:numRef>
              <c:f>'Aud. Proyectos'!$F$8:$F$18</c:f>
              <c:numCache>
                <c:formatCode>General</c:formatCode>
                <c:ptCount val="1"/>
                <c:pt idx="0">
                  <c:v>0</c:v>
                </c:pt>
              </c:numCache>
            </c:numRef>
          </c:val>
          <c:extLst>
            <c:ext xmlns:c16="http://schemas.microsoft.com/office/drawing/2014/chart" uri="{C3380CC4-5D6E-409C-BE32-E72D297353CC}">
              <c16:uniqueId val="{00000003-1A2D-4391-9DDA-CF85A11F2FFB}"/>
            </c:ext>
          </c:extLst>
        </c:ser>
        <c:ser>
          <c:idx val="4"/>
          <c:order val="4"/>
          <c:tx>
            <c:strRef>
              <c:f>'Aud. Proyectos'!$G$7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Proyectos'!$B$8:$B$18</c:f>
              <c:strCache>
                <c:ptCount val="1"/>
                <c:pt idx="0">
                  <c:v>Auditoria de Proyectos de Inversión </c:v>
                </c:pt>
              </c:strCache>
            </c:strRef>
          </c:cat>
          <c:val>
            <c:numRef>
              <c:f>'Aud. Proyectos'!$G$8:$G$18</c:f>
              <c:numCache>
                <c:formatCode>General</c:formatCode>
                <c:ptCount val="1"/>
                <c:pt idx="0">
                  <c:v>0</c:v>
                </c:pt>
              </c:numCache>
            </c:numRef>
          </c:val>
          <c:extLst>
            <c:ext xmlns:c16="http://schemas.microsoft.com/office/drawing/2014/chart" uri="{C3380CC4-5D6E-409C-BE32-E72D297353CC}">
              <c16:uniqueId val="{00000004-1A2D-4391-9DDA-CF85A11F2FFB}"/>
            </c:ext>
          </c:extLst>
        </c:ser>
        <c:dLbls>
          <c:showLegendKey val="0"/>
          <c:showVal val="0"/>
          <c:showCatName val="0"/>
          <c:showSerName val="0"/>
          <c:showPercent val="0"/>
          <c:showBubbleSize val="0"/>
        </c:dLbls>
        <c:gapWidth val="100"/>
        <c:overlap val="-24"/>
        <c:axId val="165572608"/>
        <c:axId val="167284736"/>
      </c:barChart>
      <c:catAx>
        <c:axId val="16557260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7284736"/>
        <c:crosses val="autoZero"/>
        <c:auto val="1"/>
        <c:lblAlgn val="ctr"/>
        <c:lblOffset val="100"/>
        <c:noMultiLvlLbl val="0"/>
      </c:catAx>
      <c:valAx>
        <c:axId val="16728473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5572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'Auditoria de Cumplimiento '!$C$7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 de Cumplimiento '!$B$8:$B$18</c:f>
              <c:strCache>
                <c:ptCount val="1"/>
                <c:pt idx="0">
                  <c:v>Auditoria de Cumplimiento </c:v>
                </c:pt>
              </c:strCache>
            </c:strRef>
          </c:cat>
          <c:val>
            <c:numRef>
              <c:f>'Auditoria de Cumplimiento '!$C$8:$C$18</c:f>
              <c:numCache>
                <c:formatCode>General</c:formatCode>
                <c:ptCount val="1"/>
                <c:pt idx="0">
                  <c:v>0</c:v>
                </c:pt>
              </c:numCache>
            </c:numRef>
          </c:val>
          <c:extLst>
            <c:ext xmlns:c16="http://schemas.microsoft.com/office/drawing/2014/chart" uri="{C3380CC4-5D6E-409C-BE32-E72D297353CC}">
              <c16:uniqueId val="{00000000-1817-4550-A59F-F9D5C88B3B3E}"/>
            </c:ext>
          </c:extLst>
        </c:ser>
        <c:ser>
          <c:idx val="1"/>
          <c:order val="1"/>
          <c:tx>
            <c:strRef>
              <c:f>'Auditoria de Cumplimiento '!$D$7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 de Cumplimiento '!$B$8:$B$18</c:f>
              <c:strCache>
                <c:ptCount val="1"/>
                <c:pt idx="0">
                  <c:v>Auditoria de Cumplimiento </c:v>
                </c:pt>
              </c:strCache>
            </c:strRef>
          </c:cat>
          <c:val>
            <c:numRef>
              <c:f>'Auditoria de Cumplimiento '!$D$8:$D$18</c:f>
              <c:numCache>
                <c:formatCode>General</c:formatCode>
                <c:ptCount val="1"/>
                <c:pt idx="0">
                  <c:v>1</c:v>
                </c:pt>
              </c:numCache>
            </c:numRef>
          </c:val>
          <c:extLst>
            <c:ext xmlns:c16="http://schemas.microsoft.com/office/drawing/2014/chart" uri="{C3380CC4-5D6E-409C-BE32-E72D297353CC}">
              <c16:uniqueId val="{00000001-1817-4550-A59F-F9D5C88B3B3E}"/>
            </c:ext>
          </c:extLst>
        </c:ser>
        <c:ser>
          <c:idx val="2"/>
          <c:order val="2"/>
          <c:tx>
            <c:strRef>
              <c:f>'Auditoria de Cumplimiento '!$E$7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 de Cumplimiento '!$B$8:$B$18</c:f>
              <c:strCache>
                <c:ptCount val="1"/>
                <c:pt idx="0">
                  <c:v>Auditoria de Cumplimiento </c:v>
                </c:pt>
              </c:strCache>
            </c:strRef>
          </c:cat>
          <c:val>
            <c:numRef>
              <c:f>'Auditoria de Cumplimiento '!$E$8:$E$18</c:f>
              <c:numCache>
                <c:formatCode>General</c:formatCode>
                <c:ptCount val="1"/>
                <c:pt idx="0">
                  <c:v>2</c:v>
                </c:pt>
              </c:numCache>
            </c:numRef>
          </c:val>
          <c:extLst>
            <c:ext xmlns:c16="http://schemas.microsoft.com/office/drawing/2014/chart" uri="{C3380CC4-5D6E-409C-BE32-E72D297353CC}">
              <c16:uniqueId val="{00000002-1817-4550-A59F-F9D5C88B3B3E}"/>
            </c:ext>
          </c:extLst>
        </c:ser>
        <c:ser>
          <c:idx val="3"/>
          <c:order val="3"/>
          <c:tx>
            <c:strRef>
              <c:f>'Auditoria de Cumplimiento '!$F$7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 de Cumplimiento '!$B$8:$B$18</c:f>
              <c:strCache>
                <c:ptCount val="1"/>
                <c:pt idx="0">
                  <c:v>Auditoria de Cumplimiento </c:v>
                </c:pt>
              </c:strCache>
            </c:strRef>
          </c:cat>
          <c:val>
            <c:numRef>
              <c:f>'Auditoria de Cumplimiento '!$F$8:$F$18</c:f>
              <c:numCache>
                <c:formatCode>General</c:formatCode>
                <c:ptCount val="1"/>
                <c:pt idx="0">
                  <c:v>0</c:v>
                </c:pt>
              </c:numCache>
            </c:numRef>
          </c:val>
          <c:extLst>
            <c:ext xmlns:c16="http://schemas.microsoft.com/office/drawing/2014/chart" uri="{C3380CC4-5D6E-409C-BE32-E72D297353CC}">
              <c16:uniqueId val="{00000003-1817-4550-A59F-F9D5C88B3B3E}"/>
            </c:ext>
          </c:extLst>
        </c:ser>
        <c:ser>
          <c:idx val="4"/>
          <c:order val="4"/>
          <c:tx>
            <c:strRef>
              <c:f>'Auditoria de Cumplimiento '!$G$7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 de Cumplimiento '!$B$8:$B$18</c:f>
              <c:strCache>
                <c:ptCount val="1"/>
                <c:pt idx="0">
                  <c:v>Auditoria de Cumplimiento </c:v>
                </c:pt>
              </c:strCache>
            </c:strRef>
          </c:cat>
          <c:val>
            <c:numRef>
              <c:f>'Auditoria de Cumplimiento '!$G$8:$G$18</c:f>
              <c:numCache>
                <c:formatCode>General</c:formatCode>
                <c:ptCount val="1"/>
                <c:pt idx="0">
                  <c:v>2</c:v>
                </c:pt>
              </c:numCache>
            </c:numRef>
          </c:val>
          <c:extLst>
            <c:ext xmlns:c16="http://schemas.microsoft.com/office/drawing/2014/chart" uri="{C3380CC4-5D6E-409C-BE32-E72D297353CC}">
              <c16:uniqueId val="{00000004-1817-4550-A59F-F9D5C88B3B3E}"/>
            </c:ext>
          </c:extLst>
        </c:ser>
        <c:dLbls>
          <c:showLegendKey val="0"/>
          <c:showVal val="0"/>
          <c:showCatName val="0"/>
          <c:showSerName val="0"/>
          <c:showPercent val="0"/>
          <c:showBubbleSize val="0"/>
        </c:dLbls>
        <c:gapWidth val="100"/>
        <c:overlap val="-24"/>
        <c:axId val="127719680"/>
        <c:axId val="127913984"/>
      </c:barChart>
      <c:catAx>
        <c:axId val="12771968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7913984"/>
        <c:crosses val="autoZero"/>
        <c:auto val="1"/>
        <c:lblAlgn val="ctr"/>
        <c:lblOffset val="100"/>
        <c:noMultiLvlLbl val="0"/>
      </c:catAx>
      <c:valAx>
        <c:axId val="12791398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7719680"/>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s-ES"/>
        </a:p>
      </c:txPr>
    </c:title>
    <c:autoTitleDeleted val="0"/>
    <c:plotArea>
      <c:layout/>
      <c:barChart>
        <c:barDir val="col"/>
        <c:grouping val="clustered"/>
        <c:varyColors val="0"/>
        <c:ser>
          <c:idx val="0"/>
          <c:order val="0"/>
          <c:tx>
            <c:strRef>
              <c:f>'Reformulados '!$C$7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'Reformulados '!$B$8:$B$23</c:f>
              <c:strCache>
                <c:ptCount val="1"/>
                <c:pt idx="0">
                  <c:v>Reformulados de Informes de Auditoria</c:v>
                </c:pt>
              </c:strCache>
            </c:strRef>
          </c:cat>
          <c:val>
            <c:numRef>
              <c:f>'Reformulados '!$C$8:$C$23</c:f>
              <c:numCache>
                <c:formatCode>General</c:formatCode>
                <c:ptCount val="1"/>
                <c:pt idx="0">
                  <c:v>1</c:v>
                </c:pt>
              </c:numCache>
            </c:numRef>
          </c:val>
          <c:extLst>
            <c:ext xmlns:c16="http://schemas.microsoft.com/office/drawing/2014/chart" uri="{C3380CC4-5D6E-409C-BE32-E72D297353CC}">
              <c16:uniqueId val="{00000000-D4E0-42EC-BE40-3E6DAAF9EE18}"/>
            </c:ext>
          </c:extLst>
        </c:ser>
        <c:ser>
          <c:idx val="1"/>
          <c:order val="1"/>
          <c:tx>
            <c:strRef>
              <c:f>'Reformulados '!$D$7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'Reformulados '!$B$8:$B$23</c:f>
              <c:strCache>
                <c:ptCount val="1"/>
                <c:pt idx="0">
                  <c:v>Reformulados de Informes de Auditoria</c:v>
                </c:pt>
              </c:strCache>
            </c:strRef>
          </c:cat>
          <c:val>
            <c:numRef>
              <c:f>'Reformulados '!$D$8:$D$23</c:f>
              <c:numCache>
                <c:formatCode>General</c:formatCode>
                <c:ptCount val="1"/>
                <c:pt idx="0">
                  <c:v>1</c:v>
                </c:pt>
              </c:numCache>
            </c:numRef>
          </c:val>
          <c:extLst>
            <c:ext xmlns:c16="http://schemas.microsoft.com/office/drawing/2014/chart" uri="{C3380CC4-5D6E-409C-BE32-E72D297353CC}">
              <c16:uniqueId val="{00000001-D4E0-42EC-BE40-3E6DAAF9EE18}"/>
            </c:ext>
          </c:extLst>
        </c:ser>
        <c:ser>
          <c:idx val="2"/>
          <c:order val="2"/>
          <c:tx>
            <c:strRef>
              <c:f>'Reformulados '!$E$7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'Reformulados '!$B$8:$B$23</c:f>
              <c:strCache>
                <c:ptCount val="1"/>
                <c:pt idx="0">
                  <c:v>Reformulados de Informes de Auditoria</c:v>
                </c:pt>
              </c:strCache>
            </c:strRef>
          </c:cat>
          <c:val>
            <c:numRef>
              <c:f>'Reformulados '!$E$8:$E$23</c:f>
              <c:numCache>
                <c:formatCode>General</c:formatCode>
                <c:ptCount val="1"/>
                <c:pt idx="0">
                  <c:v>1</c:v>
                </c:pt>
              </c:numCache>
            </c:numRef>
          </c:val>
          <c:extLst>
            <c:ext xmlns:c16="http://schemas.microsoft.com/office/drawing/2014/chart" uri="{C3380CC4-5D6E-409C-BE32-E72D297353CC}">
              <c16:uniqueId val="{00000002-D4E0-42EC-BE40-3E6DAAF9EE18}"/>
            </c:ext>
          </c:extLst>
        </c:ser>
        <c:ser>
          <c:idx val="3"/>
          <c:order val="3"/>
          <c:tx>
            <c:strRef>
              <c:f>'Reformulados '!$F$7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'Reformulados '!$B$8:$B$23</c:f>
              <c:strCache>
                <c:ptCount val="1"/>
                <c:pt idx="0">
                  <c:v>Reformulados de Informes de Auditoria</c:v>
                </c:pt>
              </c:strCache>
            </c:strRef>
          </c:cat>
          <c:val>
            <c:numRef>
              <c:f>'Reformulados '!$F$8:$F$23</c:f>
              <c:numCache>
                <c:formatCode>General</c:formatCode>
                <c:ptCount val="1"/>
                <c:pt idx="0">
                  <c:v>2</c:v>
                </c:pt>
              </c:numCache>
            </c:numRef>
          </c:val>
          <c:extLst>
            <c:ext xmlns:c16="http://schemas.microsoft.com/office/drawing/2014/chart" uri="{C3380CC4-5D6E-409C-BE32-E72D297353CC}">
              <c16:uniqueId val="{00000003-D4E0-42EC-BE40-3E6DAAF9EE18}"/>
            </c:ext>
          </c:extLst>
        </c:ser>
        <c:ser>
          <c:idx val="4"/>
          <c:order val="4"/>
          <c:tx>
            <c:strRef>
              <c:f>'Reformulados '!$G$7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'Reformulados '!$B$8:$B$23</c:f>
              <c:strCache>
                <c:ptCount val="1"/>
                <c:pt idx="0">
                  <c:v>Reformulados de Informes de Auditoria</c:v>
                </c:pt>
              </c:strCache>
            </c:strRef>
          </c:cat>
          <c:val>
            <c:numRef>
              <c:f>'Reformulados '!$G$8:$G$23</c:f>
              <c:numCache>
                <c:formatCode>General</c:formatCode>
                <c:ptCount val="1"/>
                <c:pt idx="0">
                  <c:v>1</c:v>
                </c:pt>
              </c:numCache>
            </c:numRef>
          </c:val>
          <c:extLst>
            <c:ext xmlns:c16="http://schemas.microsoft.com/office/drawing/2014/chart" uri="{C3380CC4-5D6E-409C-BE32-E72D297353CC}">
              <c16:uniqueId val="{00000004-D4E0-42EC-BE40-3E6DAAF9EE18}"/>
            </c:ext>
          </c:extLst>
        </c:ser>
        <c:ser>
          <c:idx val="5"/>
          <c:order val="5"/>
          <c:tx>
            <c:strRef>
              <c:f>'Reformulados '!$C$7</c:f>
              <c:strCache>
                <c:ptCount val="1"/>
                <c:pt idx="0">
                  <c:v>gestión 2021</c:v>
                </c:pt>
              </c:strCache>
            </c:strRef>
          </c:tx>
          <c:invertIfNegative val="0"/>
          <c:cat>
            <c:strRef>
              <c:f>'Reformulados '!$B$22</c:f>
              <c:strCache>
                <c:ptCount val="1"/>
                <c:pt idx="0">
                  <c:v>Reformulados de Informes de Auditoria</c:v>
                </c:pt>
              </c:strCache>
            </c:strRef>
          </c:cat>
          <c:val>
            <c:numRef>
              <c:f>'Reformulados '!$C$22</c:f>
              <c:numCache>
                <c:formatCode>General</c:formatCode>
                <c:ptCount val="1"/>
                <c:pt idx="0">
                  <c:v>1</c:v>
                </c:pt>
              </c:numCache>
            </c:numRef>
          </c:val>
          <c:extLst>
            <c:ext xmlns:c16="http://schemas.microsoft.com/office/drawing/2014/chart" uri="{C3380CC4-5D6E-409C-BE32-E72D297353CC}">
              <c16:uniqueId val="{00000005-D4E0-42EC-BE40-3E6DAAF9EE18}"/>
            </c:ext>
          </c:extLst>
        </c:ser>
        <c:ser>
          <c:idx val="6"/>
          <c:order val="6"/>
          <c:tx>
            <c:strRef>
              <c:f>'Reformulados '!$D$7</c:f>
              <c:strCache>
                <c:ptCount val="1"/>
                <c:pt idx="0">
                  <c:v>gestión 2022</c:v>
                </c:pt>
              </c:strCache>
            </c:strRef>
          </c:tx>
          <c:invertIfNegative val="0"/>
          <c:cat>
            <c:strRef>
              <c:f>'Reformulados '!$B$22</c:f>
              <c:strCache>
                <c:ptCount val="1"/>
                <c:pt idx="0">
                  <c:v>Reformulados de Informes de Auditoria</c:v>
                </c:pt>
              </c:strCache>
            </c:strRef>
          </c:cat>
          <c:val>
            <c:numRef>
              <c:f>'Reformulados '!$D$22</c:f>
              <c:numCache>
                <c:formatCode>General</c:formatCode>
                <c:ptCount val="1"/>
                <c:pt idx="0">
                  <c:v>1</c:v>
                </c:pt>
              </c:numCache>
            </c:numRef>
          </c:val>
          <c:extLst>
            <c:ext xmlns:c16="http://schemas.microsoft.com/office/drawing/2014/chart" uri="{C3380CC4-5D6E-409C-BE32-E72D297353CC}">
              <c16:uniqueId val="{00000006-D4E0-42EC-BE40-3E6DAAF9EE18}"/>
            </c:ext>
          </c:extLst>
        </c:ser>
        <c:ser>
          <c:idx val="7"/>
          <c:order val="7"/>
          <c:tx>
            <c:strRef>
              <c:f>'Reformulados '!$E$7</c:f>
              <c:strCache>
                <c:ptCount val="1"/>
                <c:pt idx="0">
                  <c:v>gestión 2023</c:v>
                </c:pt>
              </c:strCache>
            </c:strRef>
          </c:tx>
          <c:invertIfNegative val="0"/>
          <c:cat>
            <c:strRef>
              <c:f>'Reformulados '!$B$22</c:f>
              <c:strCache>
                <c:ptCount val="1"/>
                <c:pt idx="0">
                  <c:v>Reformulados de Informes de Auditoria</c:v>
                </c:pt>
              </c:strCache>
            </c:strRef>
          </c:cat>
          <c:val>
            <c:numRef>
              <c:f>'Reformulados '!$E$22</c:f>
              <c:numCache>
                <c:formatCode>General</c:formatCode>
                <c:ptCount val="1"/>
                <c:pt idx="0">
                  <c:v>1</c:v>
                </c:pt>
              </c:numCache>
            </c:numRef>
          </c:val>
          <c:extLst>
            <c:ext xmlns:c16="http://schemas.microsoft.com/office/drawing/2014/chart" uri="{C3380CC4-5D6E-409C-BE32-E72D297353CC}">
              <c16:uniqueId val="{00000007-D4E0-42EC-BE40-3E6DAAF9EE18}"/>
            </c:ext>
          </c:extLst>
        </c:ser>
        <c:ser>
          <c:idx val="8"/>
          <c:order val="8"/>
          <c:tx>
            <c:strRef>
              <c:f>'Reformulados '!$F$7</c:f>
              <c:strCache>
                <c:ptCount val="1"/>
                <c:pt idx="0">
                  <c:v>gestión 2024</c:v>
                </c:pt>
              </c:strCache>
            </c:strRef>
          </c:tx>
          <c:invertIfNegative val="0"/>
          <c:cat>
            <c:strRef>
              <c:f>'Reformulados '!$B$22</c:f>
              <c:strCache>
                <c:ptCount val="1"/>
                <c:pt idx="0">
                  <c:v>Reformulados de Informes de Auditoria</c:v>
                </c:pt>
              </c:strCache>
            </c:strRef>
          </c:cat>
          <c:val>
            <c:numRef>
              <c:f>'Reformulados '!$F$22</c:f>
              <c:numCache>
                <c:formatCode>General</c:formatCode>
                <c:ptCount val="1"/>
                <c:pt idx="0">
                  <c:v>2</c:v>
                </c:pt>
              </c:numCache>
            </c:numRef>
          </c:val>
          <c:extLst>
            <c:ext xmlns:c16="http://schemas.microsoft.com/office/drawing/2014/chart" uri="{C3380CC4-5D6E-409C-BE32-E72D297353CC}">
              <c16:uniqueId val="{00000008-D4E0-42EC-BE40-3E6DAAF9EE18}"/>
            </c:ext>
          </c:extLst>
        </c:ser>
        <c:ser>
          <c:idx val="9"/>
          <c:order val="9"/>
          <c:tx>
            <c:strRef>
              <c:f>'Reformulados '!$G$7</c:f>
              <c:strCache>
                <c:ptCount val="1"/>
                <c:pt idx="0">
                  <c:v>gestión 2025</c:v>
                </c:pt>
              </c:strCache>
            </c:strRef>
          </c:tx>
          <c:invertIfNegative val="0"/>
          <c:cat>
            <c:strRef>
              <c:f>'Reformulados '!$B$22</c:f>
              <c:strCache>
                <c:ptCount val="1"/>
                <c:pt idx="0">
                  <c:v>Reformulados de Informes de Auditoria</c:v>
                </c:pt>
              </c:strCache>
            </c:strRef>
          </c:cat>
          <c:val>
            <c:numRef>
              <c:f>'Reformulados '!$G$22</c:f>
              <c:numCache>
                <c:formatCode>General</c:formatCode>
                <c:ptCount val="1"/>
                <c:pt idx="0">
                  <c:v>1</c:v>
                </c:pt>
              </c:numCache>
            </c:numRef>
          </c:val>
          <c:extLst>
            <c:ext xmlns:c16="http://schemas.microsoft.com/office/drawing/2014/chart" uri="{C3380CC4-5D6E-409C-BE32-E72D297353CC}">
              <c16:uniqueId val="{00000009-D4E0-42EC-BE40-3E6DAAF9EE18}"/>
            </c:ext>
          </c:extLst>
        </c:ser>
        <c:dLbls>
          <c:showLegendKey val="0"/>
          <c:showVal val="0"/>
          <c:showCatName val="0"/>
          <c:showSerName val="0"/>
          <c:showPercent val="0"/>
          <c:showBubbleSize val="0"/>
        </c:dLbls>
        <c:gapWidth val="100"/>
        <c:overlap val="-24"/>
        <c:axId val="132301568"/>
        <c:axId val="132303104"/>
      </c:barChart>
      <c:catAx>
        <c:axId val="13230156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32303104"/>
        <c:crosses val="autoZero"/>
        <c:auto val="1"/>
        <c:lblAlgn val="ctr"/>
        <c:lblOffset val="100"/>
        <c:noMultiLvlLbl val="0"/>
      </c:catAx>
      <c:valAx>
        <c:axId val="1323031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323015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s-ES"/>
        </a:p>
      </c:txPr>
    </c:title>
    <c:autoTitleDeleted val="0"/>
    <c:plotArea>
      <c:layout/>
      <c:barChart>
        <c:barDir val="col"/>
        <c:grouping val="clustered"/>
        <c:varyColors val="0"/>
        <c:ser>
          <c:idx val="0"/>
          <c:order val="0"/>
          <c:tx>
            <c:strRef>
              <c:f>'Aud. Confiabilidad'!$C$7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Confiabilidad'!$B$8:$B$18</c:f>
              <c:strCache>
                <c:ptCount val="1"/>
                <c:pt idx="0">
                  <c:v>Informes de Examen de Confiabilidad</c:v>
                </c:pt>
              </c:strCache>
            </c:strRef>
          </c:cat>
          <c:val>
            <c:numRef>
              <c:f>'Aud. Confiabilidad'!$C$8:$C$18</c:f>
              <c:numCache>
                <c:formatCode>General</c:formatCode>
                <c:ptCount val="1"/>
                <c:pt idx="0">
                  <c:v>3</c:v>
                </c:pt>
              </c:numCache>
            </c:numRef>
          </c:val>
          <c:extLst>
            <c:ext xmlns:c16="http://schemas.microsoft.com/office/drawing/2014/chart" uri="{C3380CC4-5D6E-409C-BE32-E72D297353CC}">
              <c16:uniqueId val="{00000000-D573-42AE-AB48-7580CA5A546B}"/>
            </c:ext>
          </c:extLst>
        </c:ser>
        <c:ser>
          <c:idx val="1"/>
          <c:order val="1"/>
          <c:tx>
            <c:strRef>
              <c:f>'Aud. Confiabilidad'!$D$7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Confiabilidad'!$B$8:$B$18</c:f>
              <c:strCache>
                <c:ptCount val="1"/>
                <c:pt idx="0">
                  <c:v>Informes de Examen de Confiabilidad</c:v>
                </c:pt>
              </c:strCache>
            </c:strRef>
          </c:cat>
          <c:val>
            <c:numRef>
              <c:f>'Aud. Confiabilidad'!$D$8:$D$18</c:f>
              <c:numCache>
                <c:formatCode>General</c:formatCode>
                <c:ptCount val="1"/>
                <c:pt idx="0">
                  <c:v>5</c:v>
                </c:pt>
              </c:numCache>
            </c:numRef>
          </c:val>
          <c:extLst>
            <c:ext xmlns:c16="http://schemas.microsoft.com/office/drawing/2014/chart" uri="{C3380CC4-5D6E-409C-BE32-E72D297353CC}">
              <c16:uniqueId val="{00000001-D573-42AE-AB48-7580CA5A546B}"/>
            </c:ext>
          </c:extLst>
        </c:ser>
        <c:ser>
          <c:idx val="2"/>
          <c:order val="2"/>
          <c:tx>
            <c:strRef>
              <c:f>'Aud. Confiabilidad'!$E$7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Confiabilidad'!$B$8:$B$18</c:f>
              <c:strCache>
                <c:ptCount val="1"/>
                <c:pt idx="0">
                  <c:v>Informes de Examen de Confiabilidad</c:v>
                </c:pt>
              </c:strCache>
            </c:strRef>
          </c:cat>
          <c:val>
            <c:numRef>
              <c:f>'Aud. Confiabilidad'!$E$8:$E$18</c:f>
              <c:numCache>
                <c:formatCode>General</c:formatCode>
                <c:ptCount val="1"/>
                <c:pt idx="0">
                  <c:v>4</c:v>
                </c:pt>
              </c:numCache>
            </c:numRef>
          </c:val>
          <c:extLst>
            <c:ext xmlns:c16="http://schemas.microsoft.com/office/drawing/2014/chart" uri="{C3380CC4-5D6E-409C-BE32-E72D297353CC}">
              <c16:uniqueId val="{00000002-D573-42AE-AB48-7580CA5A546B}"/>
            </c:ext>
          </c:extLst>
        </c:ser>
        <c:ser>
          <c:idx val="3"/>
          <c:order val="3"/>
          <c:tx>
            <c:strRef>
              <c:f>'Aud. Confiabilidad'!$F$7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Confiabilidad'!$B$8:$B$18</c:f>
              <c:strCache>
                <c:ptCount val="1"/>
                <c:pt idx="0">
                  <c:v>Informes de Examen de Confiabilidad</c:v>
                </c:pt>
              </c:strCache>
            </c:strRef>
          </c:cat>
          <c:val>
            <c:numRef>
              <c:f>'Aud. Confiabilidad'!$F$8:$F$18</c:f>
              <c:numCache>
                <c:formatCode>General</c:formatCode>
                <c:ptCount val="1"/>
                <c:pt idx="0">
                  <c:v>4</c:v>
                </c:pt>
              </c:numCache>
            </c:numRef>
          </c:val>
          <c:extLst>
            <c:ext xmlns:c16="http://schemas.microsoft.com/office/drawing/2014/chart" uri="{C3380CC4-5D6E-409C-BE32-E72D297353CC}">
              <c16:uniqueId val="{00000003-D573-42AE-AB48-7580CA5A546B}"/>
            </c:ext>
          </c:extLst>
        </c:ser>
        <c:ser>
          <c:idx val="4"/>
          <c:order val="4"/>
          <c:tx>
            <c:strRef>
              <c:f>'Aud. Confiabilidad'!$G$7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 Confiabilidad'!$B$8:$B$18</c:f>
              <c:strCache>
                <c:ptCount val="1"/>
                <c:pt idx="0">
                  <c:v>Informes de Examen de Confiabilidad</c:v>
                </c:pt>
              </c:strCache>
            </c:strRef>
          </c:cat>
          <c:val>
            <c:numRef>
              <c:f>'Aud. Confiabilidad'!$G$8:$G$18</c:f>
              <c:numCache>
                <c:formatCode>General</c:formatCode>
                <c:ptCount val="1"/>
                <c:pt idx="0">
                  <c:v>4</c:v>
                </c:pt>
              </c:numCache>
            </c:numRef>
          </c:val>
          <c:extLst>
            <c:ext xmlns:c16="http://schemas.microsoft.com/office/drawing/2014/chart" uri="{C3380CC4-5D6E-409C-BE32-E72D297353CC}">
              <c16:uniqueId val="{00000004-D573-42AE-AB48-7580CA5A546B}"/>
            </c:ext>
          </c:extLst>
        </c:ser>
        <c:dLbls>
          <c:showLegendKey val="0"/>
          <c:showVal val="0"/>
          <c:showCatName val="0"/>
          <c:showSerName val="0"/>
          <c:showPercent val="0"/>
          <c:showBubbleSize val="0"/>
        </c:dLbls>
        <c:gapWidth val="100"/>
        <c:overlap val="-24"/>
        <c:axId val="163297920"/>
        <c:axId val="164162944"/>
      </c:barChart>
      <c:catAx>
        <c:axId val="16329792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4162944"/>
        <c:crosses val="autoZero"/>
        <c:auto val="1"/>
        <c:lblAlgn val="ctr"/>
        <c:lblOffset val="100"/>
        <c:noMultiLvlLbl val="0"/>
      </c:catAx>
      <c:valAx>
        <c:axId val="16416294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63297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s-ES"/>
        </a:p>
      </c:txPr>
    </c:title>
    <c:autoTitleDeleted val="0"/>
    <c:plotArea>
      <c:layout/>
      <c:barChart>
        <c:barDir val="col"/>
        <c:grouping val="clustered"/>
        <c:varyColors val="0"/>
        <c:ser>
          <c:idx val="0"/>
          <c:order val="0"/>
          <c:tx>
            <c:strRef>
              <c:f>'Auditorias Operacionales'!$C$7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'Auditorias Operacionales'!$B$8:$B$18</c:f>
              <c:strCache>
                <c:ptCount val="1"/>
                <c:pt idx="0">
                  <c:v>Auditorias Operacionales</c:v>
                </c:pt>
              </c:strCache>
            </c:strRef>
          </c:cat>
          <c:val>
            <c:numRef>
              <c:f>'Auditorias Operacionales'!$C$8:$C$18</c:f>
              <c:numCache>
                <c:formatCode>General</c:formatCode>
                <c:ptCount val="1"/>
                <c:pt idx="0">
                  <c:v>3</c:v>
                </c:pt>
              </c:numCache>
            </c:numRef>
          </c:val>
          <c:extLst>
            <c:ext xmlns:c16="http://schemas.microsoft.com/office/drawing/2014/chart" uri="{C3380CC4-5D6E-409C-BE32-E72D297353CC}">
              <c16:uniqueId val="{00000000-A6E2-48DD-887D-045576D10C44}"/>
            </c:ext>
          </c:extLst>
        </c:ser>
        <c:ser>
          <c:idx val="1"/>
          <c:order val="1"/>
          <c:tx>
            <c:strRef>
              <c:f>'Auditorias Operacionales'!$D$7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'Auditorias Operacionales'!$B$8:$B$18</c:f>
              <c:strCache>
                <c:ptCount val="1"/>
                <c:pt idx="0">
                  <c:v>Auditorias Operacionales</c:v>
                </c:pt>
              </c:strCache>
            </c:strRef>
          </c:cat>
          <c:val>
            <c:numRef>
              <c:f>'Auditorias Operacionales'!$D$8:$D$18</c:f>
              <c:numCache>
                <c:formatCode>General</c:formatCode>
                <c:ptCount val="1"/>
                <c:pt idx="0">
                  <c:v>2</c:v>
                </c:pt>
              </c:numCache>
            </c:numRef>
          </c:val>
          <c:extLst>
            <c:ext xmlns:c16="http://schemas.microsoft.com/office/drawing/2014/chart" uri="{C3380CC4-5D6E-409C-BE32-E72D297353CC}">
              <c16:uniqueId val="{00000001-A6E2-48DD-887D-045576D10C44}"/>
            </c:ext>
          </c:extLst>
        </c:ser>
        <c:ser>
          <c:idx val="2"/>
          <c:order val="2"/>
          <c:tx>
            <c:strRef>
              <c:f>'Auditorias Operacionales'!$E$7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'Auditorias Operacionales'!$B$8:$B$18</c:f>
              <c:strCache>
                <c:ptCount val="1"/>
                <c:pt idx="0">
                  <c:v>Auditorias Operacionales</c:v>
                </c:pt>
              </c:strCache>
            </c:strRef>
          </c:cat>
          <c:val>
            <c:numRef>
              <c:f>'Auditorias Operacionales'!$E$8:$E$18</c:f>
              <c:numCache>
                <c:formatCode>General</c:formatCode>
                <c:ptCount val="1"/>
                <c:pt idx="0">
                  <c:v>1</c:v>
                </c:pt>
              </c:numCache>
            </c:numRef>
          </c:val>
          <c:extLst>
            <c:ext xmlns:c16="http://schemas.microsoft.com/office/drawing/2014/chart" uri="{C3380CC4-5D6E-409C-BE32-E72D297353CC}">
              <c16:uniqueId val="{00000002-A6E2-48DD-887D-045576D10C44}"/>
            </c:ext>
          </c:extLst>
        </c:ser>
        <c:ser>
          <c:idx val="3"/>
          <c:order val="3"/>
          <c:tx>
            <c:strRef>
              <c:f>'Auditorias Operacionales'!$F$7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'Auditorias Operacionales'!$B$8:$B$18</c:f>
              <c:strCache>
                <c:ptCount val="1"/>
                <c:pt idx="0">
                  <c:v>Auditorias Operacionales</c:v>
                </c:pt>
              </c:strCache>
            </c:strRef>
          </c:cat>
          <c:val>
            <c:numRef>
              <c:f>'Auditorias Operacionales'!$F$8:$F$18</c:f>
              <c:numCache>
                <c:formatCode>General</c:formatCode>
                <c:ptCount val="1"/>
                <c:pt idx="0">
                  <c:v>1</c:v>
                </c:pt>
              </c:numCache>
            </c:numRef>
          </c:val>
          <c:extLst>
            <c:ext xmlns:c16="http://schemas.microsoft.com/office/drawing/2014/chart" uri="{C3380CC4-5D6E-409C-BE32-E72D297353CC}">
              <c16:uniqueId val="{00000003-A6E2-48DD-887D-045576D10C44}"/>
            </c:ext>
          </c:extLst>
        </c:ser>
        <c:ser>
          <c:idx val="4"/>
          <c:order val="4"/>
          <c:tx>
            <c:strRef>
              <c:f>'Auditorias Operacionales'!$G$7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'Auditorias Operacionales'!$B$8:$B$18</c:f>
              <c:strCache>
                <c:ptCount val="1"/>
                <c:pt idx="0">
                  <c:v>Auditorias Operacionales</c:v>
                </c:pt>
              </c:strCache>
            </c:strRef>
          </c:cat>
          <c:val>
            <c:numRef>
              <c:f>'Auditorias Operacionales'!$G$8:$G$18</c:f>
              <c:numCache>
                <c:formatCode>General</c:formatCode>
                <c:ptCount val="1"/>
                <c:pt idx="0">
                  <c:v>1</c:v>
                </c:pt>
              </c:numCache>
            </c:numRef>
          </c:val>
          <c:extLst>
            <c:ext xmlns:c16="http://schemas.microsoft.com/office/drawing/2014/chart" uri="{C3380CC4-5D6E-409C-BE32-E72D297353CC}">
              <c16:uniqueId val="{00000004-A6E2-48DD-887D-045576D10C44}"/>
            </c:ext>
          </c:extLst>
        </c:ser>
        <c:dLbls>
          <c:showLegendKey val="0"/>
          <c:showVal val="0"/>
          <c:showCatName val="0"/>
          <c:showSerName val="0"/>
          <c:showPercent val="0"/>
          <c:showBubbleSize val="0"/>
        </c:dLbls>
        <c:gapWidth val="100"/>
        <c:overlap val="-24"/>
        <c:axId val="61374464"/>
        <c:axId val="129906560"/>
      </c:barChart>
      <c:catAx>
        <c:axId val="6137446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906560"/>
        <c:crosses val="autoZero"/>
        <c:auto val="1"/>
        <c:lblAlgn val="ctr"/>
        <c:lblOffset val="100"/>
        <c:noMultiLvlLbl val="0"/>
      </c:catAx>
      <c:valAx>
        <c:axId val="129906560"/>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61374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'Revisión de Declaración Jurada'!$C$7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'Revisión de Declaración Jurada'!$B$8:$B$18</c:f>
              <c:strCache>
                <c:ptCount val="1"/>
                <c:pt idx="0">
                  <c:v>Revisión de Declaración Jurada</c:v>
                </c:pt>
              </c:strCache>
            </c:strRef>
          </c:cat>
          <c:val>
            <c:numRef>
              <c:f>'Revisión de Declaración Jurada'!$C$8:$C$18</c:f>
              <c:numCache>
                <c:formatCode>General</c:formatCode>
                <c:ptCount val="1"/>
                <c:pt idx="0">
                  <c:v>1</c:v>
                </c:pt>
              </c:numCache>
            </c:numRef>
          </c:val>
          <c:extLst>
            <c:ext xmlns:c16="http://schemas.microsoft.com/office/drawing/2014/chart" uri="{C3380CC4-5D6E-409C-BE32-E72D297353CC}">
              <c16:uniqueId val="{00000000-55C7-4D2F-BD6B-963532FC77BC}"/>
            </c:ext>
          </c:extLst>
        </c:ser>
        <c:ser>
          <c:idx val="1"/>
          <c:order val="1"/>
          <c:tx>
            <c:strRef>
              <c:f>'Revisión de Declaración Jurada'!$D$7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'Revisión de Declaración Jurada'!$B$8:$B$18</c:f>
              <c:strCache>
                <c:ptCount val="1"/>
                <c:pt idx="0">
                  <c:v>Revisión de Declaración Jurada</c:v>
                </c:pt>
              </c:strCache>
            </c:strRef>
          </c:cat>
          <c:val>
            <c:numRef>
              <c:f>'Revisión de Declaración Jurada'!$D$8:$D$18</c:f>
              <c:numCache>
                <c:formatCode>General</c:formatCode>
                <c:ptCount val="1"/>
                <c:pt idx="0">
                  <c:v>1</c:v>
                </c:pt>
              </c:numCache>
            </c:numRef>
          </c:val>
          <c:extLst>
            <c:ext xmlns:c16="http://schemas.microsoft.com/office/drawing/2014/chart" uri="{C3380CC4-5D6E-409C-BE32-E72D297353CC}">
              <c16:uniqueId val="{00000001-55C7-4D2F-BD6B-963532FC77BC}"/>
            </c:ext>
          </c:extLst>
        </c:ser>
        <c:ser>
          <c:idx val="2"/>
          <c:order val="2"/>
          <c:tx>
            <c:strRef>
              <c:f>'Revisión de Declaración Jurada'!$E$7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'Revisión de Declaración Jurada'!$B$8:$B$18</c:f>
              <c:strCache>
                <c:ptCount val="1"/>
                <c:pt idx="0">
                  <c:v>Revisión de Declaración Jurada</c:v>
                </c:pt>
              </c:strCache>
            </c:strRef>
          </c:cat>
          <c:val>
            <c:numRef>
              <c:f>'Revisión de Declaración Jurada'!$E$8:$E$18</c:f>
              <c:numCache>
                <c:formatCode>General</c:formatCode>
                <c:ptCount val="1"/>
                <c:pt idx="0">
                  <c:v>0</c:v>
                </c:pt>
              </c:numCache>
            </c:numRef>
          </c:val>
          <c:extLst>
            <c:ext xmlns:c16="http://schemas.microsoft.com/office/drawing/2014/chart" uri="{C3380CC4-5D6E-409C-BE32-E72D297353CC}">
              <c16:uniqueId val="{00000002-55C7-4D2F-BD6B-963532FC77BC}"/>
            </c:ext>
          </c:extLst>
        </c:ser>
        <c:ser>
          <c:idx val="3"/>
          <c:order val="3"/>
          <c:tx>
            <c:strRef>
              <c:f>'Revisión de Declaración Jurada'!$F$7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'Revisión de Declaración Jurada'!$B$8:$B$18</c:f>
              <c:strCache>
                <c:ptCount val="1"/>
                <c:pt idx="0">
                  <c:v>Revisión de Declaración Jurada</c:v>
                </c:pt>
              </c:strCache>
            </c:strRef>
          </c:cat>
          <c:val>
            <c:numRef>
              <c:f>'Revisión de Declaración Jurada'!$F$8:$F$18</c:f>
              <c:numCache>
                <c:formatCode>General</c:formatCode>
                <c:ptCount val="1"/>
                <c:pt idx="0">
                  <c:v>0</c:v>
                </c:pt>
              </c:numCache>
            </c:numRef>
          </c:val>
          <c:extLst>
            <c:ext xmlns:c16="http://schemas.microsoft.com/office/drawing/2014/chart" uri="{C3380CC4-5D6E-409C-BE32-E72D297353CC}">
              <c16:uniqueId val="{00000003-55C7-4D2F-BD6B-963532FC77BC}"/>
            </c:ext>
          </c:extLst>
        </c:ser>
        <c:ser>
          <c:idx val="4"/>
          <c:order val="4"/>
          <c:tx>
            <c:strRef>
              <c:f>'Revisión de Declaración Jurada'!$G$7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'Revisión de Declaración Jurada'!$B$8:$B$18</c:f>
              <c:strCache>
                <c:ptCount val="1"/>
                <c:pt idx="0">
                  <c:v>Revisión de Declaración Jurada</c:v>
                </c:pt>
              </c:strCache>
            </c:strRef>
          </c:cat>
          <c:val>
            <c:numRef>
              <c:f>'Revisión de Declaración Jurada'!$G$8:$G$18</c:f>
              <c:numCache>
                <c:formatCode>General</c:formatCode>
                <c:ptCount val="1"/>
                <c:pt idx="0">
                  <c:v>0</c:v>
                </c:pt>
              </c:numCache>
            </c:numRef>
          </c:val>
          <c:extLst>
            <c:ext xmlns:c16="http://schemas.microsoft.com/office/drawing/2014/chart" uri="{C3380CC4-5D6E-409C-BE32-E72D297353CC}">
              <c16:uniqueId val="{00000004-55C7-4D2F-BD6B-963532FC77BC}"/>
            </c:ext>
          </c:extLst>
        </c:ser>
        <c:dLbls>
          <c:showLegendKey val="0"/>
          <c:showVal val="0"/>
          <c:showCatName val="0"/>
          <c:showSerName val="0"/>
          <c:showPercent val="0"/>
          <c:showBubbleSize val="0"/>
        </c:dLbls>
        <c:gapWidth val="100"/>
        <c:overlap val="-24"/>
        <c:axId val="123230080"/>
        <c:axId val="123231616"/>
      </c:barChart>
      <c:catAx>
        <c:axId val="12323008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3231616"/>
        <c:crosses val="autoZero"/>
        <c:auto val="1"/>
        <c:lblAlgn val="ctr"/>
        <c:lblOffset val="100"/>
        <c:noMultiLvlLbl val="0"/>
      </c:catAx>
      <c:valAx>
        <c:axId val="12323161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3230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'Evaluaciones Técnicas'!$C$7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'Evaluaciones Técnicas'!$B$8:$B$18</c:f>
              <c:strCache>
                <c:ptCount val="1"/>
                <c:pt idx="0">
                  <c:v>Evaluaciones Técnicas</c:v>
                </c:pt>
              </c:strCache>
            </c:strRef>
          </c:cat>
          <c:val>
            <c:numRef>
              <c:f>'Evaluaciones Técnicas'!$C$8:$C$18</c:f>
              <c:numCache>
                <c:formatCode>General</c:formatCode>
                <c:ptCount val="1"/>
                <c:pt idx="0">
                  <c:v>2</c:v>
                </c:pt>
              </c:numCache>
            </c:numRef>
          </c:val>
          <c:extLst>
            <c:ext xmlns:c16="http://schemas.microsoft.com/office/drawing/2014/chart" uri="{C3380CC4-5D6E-409C-BE32-E72D297353CC}">
              <c16:uniqueId val="{00000000-D933-4D85-A90D-D01BBC5137C6}"/>
            </c:ext>
          </c:extLst>
        </c:ser>
        <c:ser>
          <c:idx val="1"/>
          <c:order val="1"/>
          <c:tx>
            <c:strRef>
              <c:f>'Evaluaciones Técnicas'!$D$7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'Evaluaciones Técnicas'!$B$8:$B$18</c:f>
              <c:strCache>
                <c:ptCount val="1"/>
                <c:pt idx="0">
                  <c:v>Evaluaciones Técnicas</c:v>
                </c:pt>
              </c:strCache>
            </c:strRef>
          </c:cat>
          <c:val>
            <c:numRef>
              <c:f>'Evaluaciones Técnicas'!$D$8:$D$18</c:f>
              <c:numCache>
                <c:formatCode>General</c:formatCode>
                <c:ptCount val="1"/>
                <c:pt idx="0">
                  <c:v>0</c:v>
                </c:pt>
              </c:numCache>
            </c:numRef>
          </c:val>
          <c:extLst>
            <c:ext xmlns:c16="http://schemas.microsoft.com/office/drawing/2014/chart" uri="{C3380CC4-5D6E-409C-BE32-E72D297353CC}">
              <c16:uniqueId val="{00000001-D933-4D85-A90D-D01BBC5137C6}"/>
            </c:ext>
          </c:extLst>
        </c:ser>
        <c:ser>
          <c:idx val="2"/>
          <c:order val="2"/>
          <c:tx>
            <c:strRef>
              <c:f>'Evaluaciones Técnicas'!$E$7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'Evaluaciones Técnicas'!$B$8:$B$18</c:f>
              <c:strCache>
                <c:ptCount val="1"/>
                <c:pt idx="0">
                  <c:v>Evaluaciones Técnicas</c:v>
                </c:pt>
              </c:strCache>
            </c:strRef>
          </c:cat>
          <c:val>
            <c:numRef>
              <c:f>'Evaluaciones Técnicas'!$E$8:$E$18</c:f>
              <c:numCache>
                <c:formatCode>General</c:formatCode>
                <c:ptCount val="1"/>
                <c:pt idx="0">
                  <c:v>0</c:v>
                </c:pt>
              </c:numCache>
            </c:numRef>
          </c:val>
          <c:extLst>
            <c:ext xmlns:c16="http://schemas.microsoft.com/office/drawing/2014/chart" uri="{C3380CC4-5D6E-409C-BE32-E72D297353CC}">
              <c16:uniqueId val="{00000002-D933-4D85-A90D-D01BBC5137C6}"/>
            </c:ext>
          </c:extLst>
        </c:ser>
        <c:ser>
          <c:idx val="3"/>
          <c:order val="3"/>
          <c:tx>
            <c:strRef>
              <c:f>'Evaluaciones Técnicas'!$F$7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'Evaluaciones Técnicas'!$B$8:$B$18</c:f>
              <c:strCache>
                <c:ptCount val="1"/>
                <c:pt idx="0">
                  <c:v>Evaluaciones Técnicas</c:v>
                </c:pt>
              </c:strCache>
            </c:strRef>
          </c:cat>
          <c:val>
            <c:numRef>
              <c:f>'Evaluaciones Técnicas'!$F$8:$F$18</c:f>
              <c:numCache>
                <c:formatCode>General</c:formatCode>
                <c:ptCount val="1"/>
                <c:pt idx="0">
                  <c:v>0</c:v>
                </c:pt>
              </c:numCache>
            </c:numRef>
          </c:val>
          <c:extLst>
            <c:ext xmlns:c16="http://schemas.microsoft.com/office/drawing/2014/chart" uri="{C3380CC4-5D6E-409C-BE32-E72D297353CC}">
              <c16:uniqueId val="{00000003-D933-4D85-A90D-D01BBC5137C6}"/>
            </c:ext>
          </c:extLst>
        </c:ser>
        <c:ser>
          <c:idx val="4"/>
          <c:order val="4"/>
          <c:tx>
            <c:strRef>
              <c:f>'Evaluaciones Técnicas'!$G$7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'Evaluaciones Técnicas'!$B$8:$B$18</c:f>
              <c:strCache>
                <c:ptCount val="1"/>
                <c:pt idx="0">
                  <c:v>Evaluaciones Técnicas</c:v>
                </c:pt>
              </c:strCache>
            </c:strRef>
          </c:cat>
          <c:val>
            <c:numRef>
              <c:f>'Evaluaciones Técnicas'!$G$8:$G$18</c:f>
              <c:numCache>
                <c:formatCode>General</c:formatCode>
                <c:ptCount val="1"/>
                <c:pt idx="0">
                  <c:v>0</c:v>
                </c:pt>
              </c:numCache>
            </c:numRef>
          </c:val>
          <c:extLst>
            <c:ext xmlns:c16="http://schemas.microsoft.com/office/drawing/2014/chart" uri="{C3380CC4-5D6E-409C-BE32-E72D297353CC}">
              <c16:uniqueId val="{00000004-D933-4D85-A90D-D01BBC5137C6}"/>
            </c:ext>
          </c:extLst>
        </c:ser>
        <c:dLbls>
          <c:showLegendKey val="0"/>
          <c:showVal val="0"/>
          <c:showCatName val="0"/>
          <c:showSerName val="0"/>
          <c:showPercent val="0"/>
          <c:showBubbleSize val="0"/>
        </c:dLbls>
        <c:gapWidth val="100"/>
        <c:overlap val="-24"/>
        <c:axId val="128403712"/>
        <c:axId val="132252416"/>
      </c:barChart>
      <c:catAx>
        <c:axId val="12840371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32252416"/>
        <c:crosses val="autoZero"/>
        <c:auto val="1"/>
        <c:lblAlgn val="ctr"/>
        <c:lblOffset val="100"/>
        <c:noMultiLvlLbl val="0"/>
      </c:catAx>
      <c:valAx>
        <c:axId val="13225241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8403712"/>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Relevamientos!$C$7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Relevamientos!$B$8:$B$18</c:f>
              <c:strCache>
                <c:ptCount val="1"/>
                <c:pt idx="0">
                  <c:v>Relevamientos</c:v>
                </c:pt>
              </c:strCache>
            </c:strRef>
          </c:cat>
          <c:val>
            <c:numRef>
              <c:f>Relevamientos!$C$8:$C$18</c:f>
              <c:numCache>
                <c:formatCode>General</c:formatCode>
                <c:ptCount val="1"/>
                <c:pt idx="0">
                  <c:v>89</c:v>
                </c:pt>
              </c:numCache>
            </c:numRef>
          </c:val>
          <c:extLst>
            <c:ext xmlns:c16="http://schemas.microsoft.com/office/drawing/2014/chart" uri="{C3380CC4-5D6E-409C-BE32-E72D297353CC}">
              <c16:uniqueId val="{00000000-4C5F-4688-BA43-4D5445CB7F52}"/>
            </c:ext>
          </c:extLst>
        </c:ser>
        <c:ser>
          <c:idx val="1"/>
          <c:order val="1"/>
          <c:tx>
            <c:strRef>
              <c:f>Relevamientos!$D$7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Relevamientos!$B$8:$B$18</c:f>
              <c:strCache>
                <c:ptCount val="1"/>
                <c:pt idx="0">
                  <c:v>Relevamientos</c:v>
                </c:pt>
              </c:strCache>
            </c:strRef>
          </c:cat>
          <c:val>
            <c:numRef>
              <c:f>Relevamientos!$D$8:$D$18</c:f>
              <c:numCache>
                <c:formatCode>General</c:formatCode>
                <c:ptCount val="1"/>
                <c:pt idx="0">
                  <c:v>14</c:v>
                </c:pt>
              </c:numCache>
            </c:numRef>
          </c:val>
          <c:extLst>
            <c:ext xmlns:c16="http://schemas.microsoft.com/office/drawing/2014/chart" uri="{C3380CC4-5D6E-409C-BE32-E72D297353CC}">
              <c16:uniqueId val="{00000001-4C5F-4688-BA43-4D5445CB7F52}"/>
            </c:ext>
          </c:extLst>
        </c:ser>
        <c:ser>
          <c:idx val="2"/>
          <c:order val="2"/>
          <c:tx>
            <c:strRef>
              <c:f>Relevamientos!$E$7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Relevamientos!$B$8:$B$18</c:f>
              <c:strCache>
                <c:ptCount val="1"/>
                <c:pt idx="0">
                  <c:v>Relevamientos</c:v>
                </c:pt>
              </c:strCache>
            </c:strRef>
          </c:cat>
          <c:val>
            <c:numRef>
              <c:f>Relevamientos!$E$8:$E$18</c:f>
              <c:numCache>
                <c:formatCode>General</c:formatCode>
                <c:ptCount val="1"/>
                <c:pt idx="0">
                  <c:v>7</c:v>
                </c:pt>
              </c:numCache>
            </c:numRef>
          </c:val>
          <c:extLst>
            <c:ext xmlns:c16="http://schemas.microsoft.com/office/drawing/2014/chart" uri="{C3380CC4-5D6E-409C-BE32-E72D297353CC}">
              <c16:uniqueId val="{00000002-4C5F-4688-BA43-4D5445CB7F52}"/>
            </c:ext>
          </c:extLst>
        </c:ser>
        <c:ser>
          <c:idx val="3"/>
          <c:order val="3"/>
          <c:tx>
            <c:strRef>
              <c:f>Relevamientos!$F$7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Relevamientos!$B$8:$B$18</c:f>
              <c:strCache>
                <c:ptCount val="1"/>
                <c:pt idx="0">
                  <c:v>Relevamientos</c:v>
                </c:pt>
              </c:strCache>
            </c:strRef>
          </c:cat>
          <c:val>
            <c:numRef>
              <c:f>Relevamientos!$F$8:$F$18</c:f>
              <c:numCache>
                <c:formatCode>General</c:formatCode>
                <c:ptCount val="1"/>
                <c:pt idx="0">
                  <c:v>34</c:v>
                </c:pt>
              </c:numCache>
            </c:numRef>
          </c:val>
          <c:extLst>
            <c:ext xmlns:c16="http://schemas.microsoft.com/office/drawing/2014/chart" uri="{C3380CC4-5D6E-409C-BE32-E72D297353CC}">
              <c16:uniqueId val="{00000003-4C5F-4688-BA43-4D5445CB7F52}"/>
            </c:ext>
          </c:extLst>
        </c:ser>
        <c:ser>
          <c:idx val="4"/>
          <c:order val="4"/>
          <c:tx>
            <c:strRef>
              <c:f>Relevamientos!$G$7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Relevamientos!$B$8:$B$18</c:f>
              <c:strCache>
                <c:ptCount val="1"/>
                <c:pt idx="0">
                  <c:v>Relevamientos</c:v>
                </c:pt>
              </c:strCache>
            </c:strRef>
          </c:cat>
          <c:val>
            <c:numRef>
              <c:f>Relevamientos!$G$8:$G$18</c:f>
              <c:numCache>
                <c:formatCode>General</c:formatCode>
                <c:ptCount val="1"/>
                <c:pt idx="0">
                  <c:v>34</c:v>
                </c:pt>
              </c:numCache>
            </c:numRef>
          </c:val>
          <c:extLst>
            <c:ext xmlns:c16="http://schemas.microsoft.com/office/drawing/2014/chart" uri="{C3380CC4-5D6E-409C-BE32-E72D297353CC}">
              <c16:uniqueId val="{00000004-4C5F-4688-BA43-4D5445CB7F52}"/>
            </c:ext>
          </c:extLst>
        </c:ser>
        <c:dLbls>
          <c:showLegendKey val="0"/>
          <c:showVal val="0"/>
          <c:showCatName val="0"/>
          <c:showSerName val="0"/>
          <c:showPercent val="0"/>
          <c:showBubbleSize val="0"/>
        </c:dLbls>
        <c:gapWidth val="100"/>
        <c:overlap val="-24"/>
        <c:axId val="129245184"/>
        <c:axId val="129246720"/>
      </c:barChart>
      <c:catAx>
        <c:axId val="12924518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246720"/>
        <c:crosses val="autoZero"/>
        <c:auto val="1"/>
        <c:lblAlgn val="ctr"/>
        <c:lblOffset val="100"/>
        <c:noMultiLvlLbl val="0"/>
      </c:catAx>
      <c:valAx>
        <c:axId val="129246720"/>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2451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Seguimientos!$C$7</c:f>
              <c:strCache>
                <c:ptCount val="1"/>
                <c:pt idx="0">
                  <c:v>gestion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Seguimientos!$B$8:$B$18</c:f>
              <c:strCache>
                <c:ptCount val="1"/>
                <c:pt idx="0">
                  <c:v>Seguimientos</c:v>
                </c:pt>
              </c:strCache>
            </c:strRef>
          </c:cat>
          <c:val>
            <c:numRef>
              <c:f>Seguimientos!$C$8:$C$18</c:f>
              <c:numCache>
                <c:formatCode>General</c:formatCode>
                <c:ptCount val="1"/>
                <c:pt idx="0">
                  <c:v>21</c:v>
                </c:pt>
              </c:numCache>
            </c:numRef>
          </c:val>
          <c:extLst>
            <c:ext xmlns:c16="http://schemas.microsoft.com/office/drawing/2014/chart" uri="{C3380CC4-5D6E-409C-BE32-E72D297353CC}">
              <c16:uniqueId val="{00000000-BAAC-4EB5-A690-A584726887E6}"/>
            </c:ext>
          </c:extLst>
        </c:ser>
        <c:ser>
          <c:idx val="1"/>
          <c:order val="1"/>
          <c:tx>
            <c:strRef>
              <c:f>Seguimientos!$D$7</c:f>
              <c:strCache>
                <c:ptCount val="1"/>
                <c:pt idx="0">
                  <c:v>gestion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Seguimientos!$B$8:$B$18</c:f>
              <c:strCache>
                <c:ptCount val="1"/>
                <c:pt idx="0">
                  <c:v>Seguimientos</c:v>
                </c:pt>
              </c:strCache>
            </c:strRef>
          </c:cat>
          <c:val>
            <c:numRef>
              <c:f>Seguimientos!$D$8:$D$18</c:f>
              <c:numCache>
                <c:formatCode>General</c:formatCode>
                <c:ptCount val="1"/>
                <c:pt idx="0">
                  <c:v>16</c:v>
                </c:pt>
              </c:numCache>
            </c:numRef>
          </c:val>
          <c:extLst>
            <c:ext xmlns:c16="http://schemas.microsoft.com/office/drawing/2014/chart" uri="{C3380CC4-5D6E-409C-BE32-E72D297353CC}">
              <c16:uniqueId val="{00000001-BAAC-4EB5-A690-A584726887E6}"/>
            </c:ext>
          </c:extLst>
        </c:ser>
        <c:ser>
          <c:idx val="2"/>
          <c:order val="2"/>
          <c:tx>
            <c:strRef>
              <c:f>Seguimientos!$E$7</c:f>
              <c:strCache>
                <c:ptCount val="1"/>
                <c:pt idx="0">
                  <c:v>gestion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Seguimientos!$B$8:$B$18</c:f>
              <c:strCache>
                <c:ptCount val="1"/>
                <c:pt idx="0">
                  <c:v>Seguimientos</c:v>
                </c:pt>
              </c:strCache>
            </c:strRef>
          </c:cat>
          <c:val>
            <c:numRef>
              <c:f>Seguimientos!$E$8:$E$18</c:f>
              <c:numCache>
                <c:formatCode>General</c:formatCode>
                <c:ptCount val="1"/>
                <c:pt idx="0">
                  <c:v>10</c:v>
                </c:pt>
              </c:numCache>
            </c:numRef>
          </c:val>
          <c:extLst>
            <c:ext xmlns:c16="http://schemas.microsoft.com/office/drawing/2014/chart" uri="{C3380CC4-5D6E-409C-BE32-E72D297353CC}">
              <c16:uniqueId val="{00000002-BAAC-4EB5-A690-A584726887E6}"/>
            </c:ext>
          </c:extLst>
        </c:ser>
        <c:ser>
          <c:idx val="3"/>
          <c:order val="3"/>
          <c:tx>
            <c:strRef>
              <c:f>Seguimientos!$F$7</c:f>
              <c:strCache>
                <c:ptCount val="1"/>
                <c:pt idx="0">
                  <c:v>gestion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Seguimientos!$B$8:$B$18</c:f>
              <c:strCache>
                <c:ptCount val="1"/>
                <c:pt idx="0">
                  <c:v>Seguimientos</c:v>
                </c:pt>
              </c:strCache>
            </c:strRef>
          </c:cat>
          <c:val>
            <c:numRef>
              <c:f>Seguimientos!$F$8:$F$18</c:f>
              <c:numCache>
                <c:formatCode>General</c:formatCode>
                <c:ptCount val="1"/>
                <c:pt idx="0">
                  <c:v>15</c:v>
                </c:pt>
              </c:numCache>
            </c:numRef>
          </c:val>
          <c:extLst>
            <c:ext xmlns:c16="http://schemas.microsoft.com/office/drawing/2014/chart" uri="{C3380CC4-5D6E-409C-BE32-E72D297353CC}">
              <c16:uniqueId val="{00000003-BAAC-4EB5-A690-A584726887E6}"/>
            </c:ext>
          </c:extLst>
        </c:ser>
        <c:ser>
          <c:idx val="4"/>
          <c:order val="4"/>
          <c:tx>
            <c:strRef>
              <c:f>Seguimientos!$G$7</c:f>
              <c:strCache>
                <c:ptCount val="1"/>
                <c:pt idx="0">
                  <c:v>gestion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Seguimientos!$B$8:$B$18</c:f>
              <c:strCache>
                <c:ptCount val="1"/>
                <c:pt idx="0">
                  <c:v>Seguimientos</c:v>
                </c:pt>
              </c:strCache>
            </c:strRef>
          </c:cat>
          <c:val>
            <c:numRef>
              <c:f>Seguimientos!$G$8:$G$18</c:f>
              <c:numCache>
                <c:formatCode>General</c:formatCode>
                <c:ptCount val="1"/>
                <c:pt idx="0">
                  <c:v>32</c:v>
                </c:pt>
              </c:numCache>
            </c:numRef>
          </c:val>
          <c:extLst>
            <c:ext xmlns:c16="http://schemas.microsoft.com/office/drawing/2014/chart" uri="{C3380CC4-5D6E-409C-BE32-E72D297353CC}">
              <c16:uniqueId val="{00000004-BAAC-4EB5-A690-A584726887E6}"/>
            </c:ext>
          </c:extLst>
        </c:ser>
        <c:dLbls>
          <c:showLegendKey val="0"/>
          <c:showVal val="0"/>
          <c:showCatName val="0"/>
          <c:showSerName val="0"/>
          <c:showPercent val="0"/>
          <c:showBubbleSize val="0"/>
        </c:dLbls>
        <c:gapWidth val="100"/>
        <c:overlap val="-24"/>
        <c:axId val="129256448"/>
        <c:axId val="129262336"/>
      </c:barChart>
      <c:catAx>
        <c:axId val="12925644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262336"/>
        <c:crosses val="autoZero"/>
        <c:auto val="1"/>
        <c:lblAlgn val="ctr"/>
        <c:lblOffset val="100"/>
        <c:noMultiLvlLbl val="0"/>
      </c:catAx>
      <c:valAx>
        <c:axId val="12926233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25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617340774408835E-2"/>
          <c:y val="0.15200437188753166"/>
          <c:w val="0.94296573845003162"/>
          <c:h val="0.77683915610255461"/>
        </c:manualLayout>
      </c:layout>
      <c:barChart>
        <c:barDir val="col"/>
        <c:grouping val="clustered"/>
        <c:varyColors val="0"/>
        <c:ser>
          <c:idx val="0"/>
          <c:order val="0"/>
          <c:tx>
            <c:strRef>
              <c:f>'Otros Informes'!$C$7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'Otros Informes'!$B$8:$B$18</c:f>
              <c:strCache>
                <c:ptCount val="1"/>
                <c:pt idx="0">
                  <c:v>Determinación de Costo/Beneficio</c:v>
                </c:pt>
              </c:strCache>
            </c:strRef>
          </c:cat>
          <c:val>
            <c:numRef>
              <c:f>'Otros Informes'!$C$8:$C$18</c:f>
              <c:numCache>
                <c:formatCode>General</c:formatCode>
                <c:ptCount val="1"/>
                <c:pt idx="0">
                  <c:v>11</c:v>
                </c:pt>
              </c:numCache>
            </c:numRef>
          </c:val>
          <c:extLst>
            <c:ext xmlns:c16="http://schemas.microsoft.com/office/drawing/2014/chart" uri="{C3380CC4-5D6E-409C-BE32-E72D297353CC}">
              <c16:uniqueId val="{00000000-AA26-44E8-909B-651E1F41870B}"/>
            </c:ext>
          </c:extLst>
        </c:ser>
        <c:ser>
          <c:idx val="1"/>
          <c:order val="1"/>
          <c:tx>
            <c:strRef>
              <c:f>'Otros Informes'!$D$7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'Otros Informes'!$B$8:$B$18</c:f>
              <c:strCache>
                <c:ptCount val="1"/>
                <c:pt idx="0">
                  <c:v>Determinación de Costo/Beneficio</c:v>
                </c:pt>
              </c:strCache>
            </c:strRef>
          </c:cat>
          <c:val>
            <c:numRef>
              <c:f>'Otros Informes'!$D$8:$D$18</c:f>
              <c:numCache>
                <c:formatCode>General</c:formatCode>
                <c:ptCount val="1"/>
                <c:pt idx="0">
                  <c:v>7</c:v>
                </c:pt>
              </c:numCache>
            </c:numRef>
          </c:val>
          <c:extLst>
            <c:ext xmlns:c16="http://schemas.microsoft.com/office/drawing/2014/chart" uri="{C3380CC4-5D6E-409C-BE32-E72D297353CC}">
              <c16:uniqueId val="{00000001-AA26-44E8-909B-651E1F41870B}"/>
            </c:ext>
          </c:extLst>
        </c:ser>
        <c:ser>
          <c:idx val="2"/>
          <c:order val="2"/>
          <c:tx>
            <c:strRef>
              <c:f>'Otros Informes'!$E$7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'Otros Informes'!$B$8:$B$18</c:f>
              <c:strCache>
                <c:ptCount val="1"/>
                <c:pt idx="0">
                  <c:v>Determinación de Costo/Beneficio</c:v>
                </c:pt>
              </c:strCache>
            </c:strRef>
          </c:cat>
          <c:val>
            <c:numRef>
              <c:f>'Otros Informes'!$E$8:$E$18</c:f>
              <c:numCache>
                <c:formatCode>General</c:formatCode>
                <c:ptCount val="1"/>
                <c:pt idx="0">
                  <c:v>2</c:v>
                </c:pt>
              </c:numCache>
            </c:numRef>
          </c:val>
          <c:extLst>
            <c:ext xmlns:c16="http://schemas.microsoft.com/office/drawing/2014/chart" uri="{C3380CC4-5D6E-409C-BE32-E72D297353CC}">
              <c16:uniqueId val="{00000002-AA26-44E8-909B-651E1F41870B}"/>
            </c:ext>
          </c:extLst>
        </c:ser>
        <c:ser>
          <c:idx val="3"/>
          <c:order val="3"/>
          <c:tx>
            <c:strRef>
              <c:f>'Otros Informes'!$F$7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'Otros Informes'!$B$8:$B$18</c:f>
              <c:strCache>
                <c:ptCount val="1"/>
                <c:pt idx="0">
                  <c:v>Determinación de Costo/Beneficio</c:v>
                </c:pt>
              </c:strCache>
            </c:strRef>
          </c:cat>
          <c:val>
            <c:numRef>
              <c:f>'Otros Informes'!$F$8:$F$18</c:f>
              <c:numCache>
                <c:formatCode>General</c:formatCode>
                <c:ptCount val="1"/>
                <c:pt idx="0">
                  <c:v>0</c:v>
                </c:pt>
              </c:numCache>
            </c:numRef>
          </c:val>
          <c:extLst>
            <c:ext xmlns:c16="http://schemas.microsoft.com/office/drawing/2014/chart" uri="{C3380CC4-5D6E-409C-BE32-E72D297353CC}">
              <c16:uniqueId val="{00000003-AA26-44E8-909B-651E1F41870B}"/>
            </c:ext>
          </c:extLst>
        </c:ser>
        <c:ser>
          <c:idx val="4"/>
          <c:order val="4"/>
          <c:tx>
            <c:strRef>
              <c:f>'Otros Informes'!$G$7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'Otros Informes'!$B$8:$B$18</c:f>
              <c:strCache>
                <c:ptCount val="1"/>
                <c:pt idx="0">
                  <c:v>Determinación de Costo/Beneficio</c:v>
                </c:pt>
              </c:strCache>
            </c:strRef>
          </c:cat>
          <c:val>
            <c:numRef>
              <c:f>'Otros Informes'!$G$8:$G$18</c:f>
              <c:numCache>
                <c:formatCode>General</c:formatCode>
                <c:ptCount val="1"/>
                <c:pt idx="0">
                  <c:v>0</c:v>
                </c:pt>
              </c:numCache>
            </c:numRef>
          </c:val>
          <c:extLst>
            <c:ext xmlns:c16="http://schemas.microsoft.com/office/drawing/2014/chart" uri="{C3380CC4-5D6E-409C-BE32-E72D297353CC}">
              <c16:uniqueId val="{00000004-AA26-44E8-909B-651E1F41870B}"/>
            </c:ext>
          </c:extLst>
        </c:ser>
        <c:dLbls>
          <c:showLegendKey val="0"/>
          <c:showVal val="0"/>
          <c:showCatName val="0"/>
          <c:showSerName val="0"/>
          <c:showPercent val="0"/>
          <c:showBubbleSize val="0"/>
        </c:dLbls>
        <c:gapWidth val="100"/>
        <c:overlap val="-24"/>
        <c:axId val="122157312"/>
        <c:axId val="123251712"/>
      </c:barChart>
      <c:catAx>
        <c:axId val="12215731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3251712"/>
        <c:crosses val="autoZero"/>
        <c:auto val="1"/>
        <c:lblAlgn val="ctr"/>
        <c:lblOffset val="100"/>
        <c:noMultiLvlLbl val="0"/>
      </c:catAx>
      <c:valAx>
        <c:axId val="123251712"/>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2157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s-ES"/>
        </a:p>
      </c:txPr>
    </c:title>
    <c:autoTitleDeleted val="0"/>
    <c:plotArea>
      <c:layout/>
      <c:barChart>
        <c:barDir val="col"/>
        <c:grouping val="clustered"/>
        <c:varyColors val="0"/>
        <c:ser>
          <c:idx val="0"/>
          <c:order val="0"/>
          <c:tx>
            <c:strRef>
              <c:f>'Notas Administrativas'!$C$7</c:f>
              <c:strCache>
                <c:ptCount val="1"/>
                <c:pt idx="0">
                  <c:v>gestión 2021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'Notas Administrativas'!$B$8:$B$18</c:f>
              <c:strCache>
                <c:ptCount val="1"/>
                <c:pt idx="0">
                  <c:v>Notas Administrativas</c:v>
                </c:pt>
              </c:strCache>
            </c:strRef>
          </c:cat>
          <c:val>
            <c:numRef>
              <c:f>'Notas Administrativas'!$C$8:$C$18</c:f>
              <c:numCache>
                <c:formatCode>General</c:formatCode>
                <c:ptCount val="1"/>
                <c:pt idx="0">
                  <c:v>1</c:v>
                </c:pt>
              </c:numCache>
            </c:numRef>
          </c:val>
          <c:extLst>
            <c:ext xmlns:c16="http://schemas.microsoft.com/office/drawing/2014/chart" uri="{C3380CC4-5D6E-409C-BE32-E72D297353CC}">
              <c16:uniqueId val="{00000000-BFC5-46D1-B558-6153399F3E74}"/>
            </c:ext>
          </c:extLst>
        </c:ser>
        <c:ser>
          <c:idx val="1"/>
          <c:order val="1"/>
          <c:tx>
            <c:strRef>
              <c:f>'Notas Administrativas'!$D$7</c:f>
              <c:strCache>
                <c:ptCount val="1"/>
                <c:pt idx="0">
                  <c:v>gestión 2022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'Notas Administrativas'!$B$8:$B$18</c:f>
              <c:strCache>
                <c:ptCount val="1"/>
                <c:pt idx="0">
                  <c:v>Notas Administrativas</c:v>
                </c:pt>
              </c:strCache>
            </c:strRef>
          </c:cat>
          <c:val>
            <c:numRef>
              <c:f>'Notas Administrativas'!$D$8:$D$18</c:f>
              <c:numCache>
                <c:formatCode>General</c:formatCode>
                <c:ptCount val="1"/>
                <c:pt idx="0">
                  <c:v>0</c:v>
                </c:pt>
              </c:numCache>
            </c:numRef>
          </c:val>
          <c:extLst>
            <c:ext xmlns:c16="http://schemas.microsoft.com/office/drawing/2014/chart" uri="{C3380CC4-5D6E-409C-BE32-E72D297353CC}">
              <c16:uniqueId val="{00000001-BFC5-46D1-B558-6153399F3E74}"/>
            </c:ext>
          </c:extLst>
        </c:ser>
        <c:ser>
          <c:idx val="2"/>
          <c:order val="2"/>
          <c:tx>
            <c:strRef>
              <c:f>'Notas Administrativas'!$E$7</c:f>
              <c:strCache>
                <c:ptCount val="1"/>
                <c:pt idx="0">
                  <c:v>gestión 2023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'Notas Administrativas'!$B$8:$B$18</c:f>
              <c:strCache>
                <c:ptCount val="1"/>
                <c:pt idx="0">
                  <c:v>Notas Administrativas</c:v>
                </c:pt>
              </c:strCache>
            </c:strRef>
          </c:cat>
          <c:val>
            <c:numRef>
              <c:f>'Notas Administrativas'!$E$8:$E$18</c:f>
              <c:numCache>
                <c:formatCode>General</c:formatCode>
                <c:ptCount val="1"/>
                <c:pt idx="0">
                  <c:v>4</c:v>
                </c:pt>
              </c:numCache>
            </c:numRef>
          </c:val>
          <c:extLst>
            <c:ext xmlns:c16="http://schemas.microsoft.com/office/drawing/2014/chart" uri="{C3380CC4-5D6E-409C-BE32-E72D297353CC}">
              <c16:uniqueId val="{00000002-BFC5-46D1-B558-6153399F3E74}"/>
            </c:ext>
          </c:extLst>
        </c:ser>
        <c:ser>
          <c:idx val="3"/>
          <c:order val="3"/>
          <c:tx>
            <c:strRef>
              <c:f>'Notas Administrativas'!$F$7</c:f>
              <c:strCache>
                <c:ptCount val="1"/>
                <c:pt idx="0">
                  <c:v>gestión 2024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'Notas Administrativas'!$B$8:$B$18</c:f>
              <c:strCache>
                <c:ptCount val="1"/>
                <c:pt idx="0">
                  <c:v>Notas Administrativas</c:v>
                </c:pt>
              </c:strCache>
            </c:strRef>
          </c:cat>
          <c:val>
            <c:numRef>
              <c:f>'Notas Administrativas'!$F$8:$F$18</c:f>
              <c:numCache>
                <c:formatCode>General</c:formatCode>
                <c:ptCount val="1"/>
                <c:pt idx="0">
                  <c:v>6</c:v>
                </c:pt>
              </c:numCache>
            </c:numRef>
          </c:val>
          <c:extLst>
            <c:ext xmlns:c16="http://schemas.microsoft.com/office/drawing/2014/chart" uri="{C3380CC4-5D6E-409C-BE32-E72D297353CC}">
              <c16:uniqueId val="{00000003-BFC5-46D1-B558-6153399F3E74}"/>
            </c:ext>
          </c:extLst>
        </c:ser>
        <c:ser>
          <c:idx val="4"/>
          <c:order val="4"/>
          <c:tx>
            <c:strRef>
              <c:f>'Notas Administrativas'!$G$7</c:f>
              <c:strCache>
                <c:ptCount val="1"/>
                <c:pt idx="0">
                  <c:v>gestión 2025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'Notas Administrativas'!$B$8:$B$18</c:f>
              <c:strCache>
                <c:ptCount val="1"/>
                <c:pt idx="0">
                  <c:v>Notas Administrativas</c:v>
                </c:pt>
              </c:strCache>
            </c:strRef>
          </c:cat>
          <c:val>
            <c:numRef>
              <c:f>'Notas Administrativas'!$G$8:$G$18</c:f>
              <c:numCache>
                <c:formatCode>General</c:formatCode>
                <c:ptCount val="1"/>
                <c:pt idx="0">
                  <c:v>2</c:v>
                </c:pt>
              </c:numCache>
            </c:numRef>
          </c:val>
          <c:extLst>
            <c:ext xmlns:c16="http://schemas.microsoft.com/office/drawing/2014/chart" uri="{C3380CC4-5D6E-409C-BE32-E72D297353CC}">
              <c16:uniqueId val="{00000004-BFC5-46D1-B558-6153399F3E74}"/>
            </c:ext>
          </c:extLst>
        </c:ser>
        <c:dLbls>
          <c:showLegendKey val="0"/>
          <c:showVal val="0"/>
          <c:showCatName val="0"/>
          <c:showSerName val="0"/>
          <c:showPercent val="0"/>
          <c:showBubbleSize val="0"/>
        </c:dLbls>
        <c:gapWidth val="100"/>
        <c:overlap val="-24"/>
        <c:axId val="127859328"/>
        <c:axId val="129949696"/>
      </c:barChart>
      <c:catAx>
        <c:axId val="12785932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9949696"/>
        <c:crosses val="autoZero"/>
        <c:auto val="1"/>
        <c:lblAlgn val="ctr"/>
        <c:lblOffset val="100"/>
        <c:noMultiLvlLbl val="0"/>
      </c:catAx>
      <c:valAx>
        <c:axId val="129949696"/>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crossAx val="127859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s-E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E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B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BO"/>
          </a:p>
        </p:txBody>
      </p:sp>
      <p:sp>
        <p:nvSpPr>
          <p:cNvPr id="4" name="Marcador de fecha 3"/>
          <p:cNvSpPr>
            <a:spLocks noGrp="1"/>
          </p:cNvSpPr>
          <p:nvPr>
            <p:ph type="dt" sz="half" idx="10"/>
          </p:nvPr>
        </p:nvSpPr>
        <p:spPr/>
        <p:txBody>
          <a:body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128045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BO"/>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fecha 3"/>
          <p:cNvSpPr>
            <a:spLocks noGrp="1"/>
          </p:cNvSpPr>
          <p:nvPr>
            <p:ph type="dt" sz="half" idx="10"/>
          </p:nvPr>
        </p:nvSpPr>
        <p:spPr/>
        <p:txBody>
          <a:body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312358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B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fecha 3"/>
          <p:cNvSpPr>
            <a:spLocks noGrp="1"/>
          </p:cNvSpPr>
          <p:nvPr>
            <p:ph type="dt" sz="half" idx="10"/>
          </p:nvPr>
        </p:nvSpPr>
        <p:spPr/>
        <p:txBody>
          <a:body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62395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BO"/>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fecha 3"/>
          <p:cNvSpPr>
            <a:spLocks noGrp="1"/>
          </p:cNvSpPr>
          <p:nvPr>
            <p:ph type="dt" sz="half" idx="10"/>
          </p:nvPr>
        </p:nvSpPr>
        <p:spPr/>
        <p:txBody>
          <a:body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166576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B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11"/>
          </p:nvPr>
        </p:nvSpPr>
        <p:spPr/>
        <p:txBody>
          <a:bodyPr/>
          <a:lstStyle/>
          <a:p>
            <a:endParaRPr lang="es-BO"/>
          </a:p>
        </p:txBody>
      </p:sp>
      <p:sp>
        <p:nvSpPr>
          <p:cNvPr id="6" name="Marcador de número de diapositiva 5"/>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417925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BO"/>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5" name="Marcador de fecha 4"/>
          <p:cNvSpPr>
            <a:spLocks noGrp="1"/>
          </p:cNvSpPr>
          <p:nvPr>
            <p:ph type="dt" sz="half" idx="10"/>
          </p:nvPr>
        </p:nvSpPr>
        <p:spPr/>
        <p:txBody>
          <a:bodyPr/>
          <a:lstStyle/>
          <a:p>
            <a:fld id="{E8EBB99C-1764-40B9-A4D4-B55CE38A9FEA}" type="datetimeFigureOut">
              <a:rPr lang="es-BO" smtClean="0"/>
              <a:pPr/>
              <a:t>21/4/2026</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3680848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B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7" name="Marcador de fecha 6"/>
          <p:cNvSpPr>
            <a:spLocks noGrp="1"/>
          </p:cNvSpPr>
          <p:nvPr>
            <p:ph type="dt" sz="half" idx="10"/>
          </p:nvPr>
        </p:nvSpPr>
        <p:spPr/>
        <p:txBody>
          <a:bodyPr/>
          <a:lstStyle/>
          <a:p>
            <a:fld id="{E8EBB99C-1764-40B9-A4D4-B55CE38A9FEA}" type="datetimeFigureOut">
              <a:rPr lang="es-BO" smtClean="0"/>
              <a:pPr/>
              <a:t>21/4/2026</a:t>
            </a:fld>
            <a:endParaRPr lang="es-BO"/>
          </a:p>
        </p:txBody>
      </p:sp>
      <p:sp>
        <p:nvSpPr>
          <p:cNvPr id="8" name="Marcador de pie de página 7"/>
          <p:cNvSpPr>
            <a:spLocks noGrp="1"/>
          </p:cNvSpPr>
          <p:nvPr>
            <p:ph type="ftr" sz="quarter" idx="11"/>
          </p:nvPr>
        </p:nvSpPr>
        <p:spPr/>
        <p:txBody>
          <a:bodyPr/>
          <a:lstStyle/>
          <a:p>
            <a:endParaRPr lang="es-BO"/>
          </a:p>
        </p:txBody>
      </p:sp>
      <p:sp>
        <p:nvSpPr>
          <p:cNvPr id="9" name="Marcador de número de diapositiva 8"/>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1051389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BO"/>
          </a:p>
        </p:txBody>
      </p:sp>
      <p:sp>
        <p:nvSpPr>
          <p:cNvPr id="3" name="Marcador de fecha 2"/>
          <p:cNvSpPr>
            <a:spLocks noGrp="1"/>
          </p:cNvSpPr>
          <p:nvPr>
            <p:ph type="dt" sz="half" idx="10"/>
          </p:nvPr>
        </p:nvSpPr>
        <p:spPr/>
        <p:txBody>
          <a:bodyPr/>
          <a:lstStyle/>
          <a:p>
            <a:fld id="{E8EBB99C-1764-40B9-A4D4-B55CE38A9FEA}" type="datetimeFigureOut">
              <a:rPr lang="es-BO" smtClean="0"/>
              <a:pPr/>
              <a:t>21/4/2026</a:t>
            </a:fld>
            <a:endParaRPr lang="es-BO"/>
          </a:p>
        </p:txBody>
      </p:sp>
      <p:sp>
        <p:nvSpPr>
          <p:cNvPr id="4" name="Marcador de pie de página 3"/>
          <p:cNvSpPr>
            <a:spLocks noGrp="1"/>
          </p:cNvSpPr>
          <p:nvPr>
            <p:ph type="ftr" sz="quarter" idx="11"/>
          </p:nvPr>
        </p:nvSpPr>
        <p:spPr/>
        <p:txBody>
          <a:bodyPr/>
          <a:lstStyle/>
          <a:p>
            <a:endParaRPr lang="es-BO"/>
          </a:p>
        </p:txBody>
      </p:sp>
      <p:sp>
        <p:nvSpPr>
          <p:cNvPr id="5" name="Marcador de número de diapositiva 4"/>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299063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8EBB99C-1764-40B9-A4D4-B55CE38A9FEA}" type="datetimeFigureOut">
              <a:rPr lang="es-BO" smtClean="0"/>
              <a:pPr/>
              <a:t>21/4/2026</a:t>
            </a:fld>
            <a:endParaRPr lang="es-BO"/>
          </a:p>
        </p:txBody>
      </p:sp>
      <p:sp>
        <p:nvSpPr>
          <p:cNvPr id="3" name="Marcador de pie de página 2"/>
          <p:cNvSpPr>
            <a:spLocks noGrp="1"/>
          </p:cNvSpPr>
          <p:nvPr>
            <p:ph type="ftr" sz="quarter" idx="11"/>
          </p:nvPr>
        </p:nvSpPr>
        <p:spPr/>
        <p:txBody>
          <a:bodyPr/>
          <a:lstStyle/>
          <a:p>
            <a:endParaRPr lang="es-BO"/>
          </a:p>
        </p:txBody>
      </p:sp>
      <p:sp>
        <p:nvSpPr>
          <p:cNvPr id="4" name="Marcador de número de diapositiva 3"/>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2730736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B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EBB99C-1764-40B9-A4D4-B55CE38A9FEA}" type="datetimeFigureOut">
              <a:rPr lang="es-BO" smtClean="0"/>
              <a:pPr/>
              <a:t>21/4/2026</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328525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B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B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8EBB99C-1764-40B9-A4D4-B55CE38A9FEA}" type="datetimeFigureOut">
              <a:rPr lang="es-BO" smtClean="0"/>
              <a:pPr/>
              <a:t>21/4/2026</a:t>
            </a:fld>
            <a:endParaRPr lang="es-BO"/>
          </a:p>
        </p:txBody>
      </p:sp>
      <p:sp>
        <p:nvSpPr>
          <p:cNvPr id="6" name="Marcador de pie de página 5"/>
          <p:cNvSpPr>
            <a:spLocks noGrp="1"/>
          </p:cNvSpPr>
          <p:nvPr>
            <p:ph type="ftr" sz="quarter" idx="11"/>
          </p:nvPr>
        </p:nvSpPr>
        <p:spPr/>
        <p:txBody>
          <a:bodyPr/>
          <a:lstStyle/>
          <a:p>
            <a:endParaRPr lang="es-BO"/>
          </a:p>
        </p:txBody>
      </p:sp>
      <p:sp>
        <p:nvSpPr>
          <p:cNvPr id="7" name="Marcador de número de diapositiva 6"/>
          <p:cNvSpPr>
            <a:spLocks noGrp="1"/>
          </p:cNvSpPr>
          <p:nvPr>
            <p:ph type="sldNum" sz="quarter" idx="12"/>
          </p:nvPr>
        </p:nvSpPr>
        <p:spPr/>
        <p:txBody>
          <a:bodyPr/>
          <a:lstStyle/>
          <a:p>
            <a:fld id="{B9369087-F428-4EE3-9FBF-BEBA8278EE50}" type="slidenum">
              <a:rPr lang="es-BO" smtClean="0"/>
              <a:pPr/>
              <a:t>‹Nº›</a:t>
            </a:fld>
            <a:endParaRPr lang="es-BO"/>
          </a:p>
        </p:txBody>
      </p:sp>
    </p:spTree>
    <p:extLst>
      <p:ext uri="{BB962C8B-B14F-4D97-AF65-F5344CB8AC3E}">
        <p14:creationId xmlns:p14="http://schemas.microsoft.com/office/powerpoint/2010/main" val="1046138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B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B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BB99C-1764-40B9-A4D4-B55CE38A9FEA}" type="datetimeFigureOut">
              <a:rPr lang="es-BO" smtClean="0"/>
              <a:pPr/>
              <a:t>21/4/2026</a:t>
            </a:fld>
            <a:endParaRPr lang="es-B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B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69087-F428-4EE3-9FBF-BEBA8278EE50}" type="slidenum">
              <a:rPr lang="es-BO" smtClean="0"/>
              <a:pPr/>
              <a:t>‹Nº›</a:t>
            </a:fld>
            <a:endParaRPr lang="es-BO"/>
          </a:p>
        </p:txBody>
      </p:sp>
    </p:spTree>
    <p:extLst>
      <p:ext uri="{BB962C8B-B14F-4D97-AF65-F5344CB8AC3E}">
        <p14:creationId xmlns:p14="http://schemas.microsoft.com/office/powerpoint/2010/main" val="3588504863"/>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8.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9.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10.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chart" Target="../charts/chart5.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ES" dirty="0">
                <a:solidFill>
                  <a:schemeClr val="bg1">
                    <a:lumMod val="50000"/>
                  </a:schemeClr>
                </a:solidFill>
                <a:latin typeface="Arial Black" panose="020B0A04020102020204" pitchFamily="34" charset="0"/>
              </a:rPr>
              <a:t>UNIDAD DE AUDITORÍA INTERNA</a:t>
            </a:r>
            <a:endParaRPr lang="es-BO" dirty="0">
              <a:solidFill>
                <a:schemeClr val="bg1">
                  <a:lumMod val="50000"/>
                </a:schemeClr>
              </a:solidFill>
            </a:endParaRPr>
          </a:p>
        </p:txBody>
      </p:sp>
      <p:sp>
        <p:nvSpPr>
          <p:cNvPr id="3" name="Subtítulo 2"/>
          <p:cNvSpPr>
            <a:spLocks noGrp="1"/>
          </p:cNvSpPr>
          <p:nvPr>
            <p:ph type="subTitle" idx="1"/>
          </p:nvPr>
        </p:nvSpPr>
        <p:spPr>
          <a:xfrm>
            <a:off x="1154954" y="4777380"/>
            <a:ext cx="9323323" cy="1100906"/>
          </a:xfrm>
        </p:spPr>
        <p:txBody>
          <a:bodyPr/>
          <a:lstStyle/>
          <a:p>
            <a:endParaRPr lang="es-BO" dirty="0"/>
          </a:p>
        </p:txBody>
      </p:sp>
      <p:pic>
        <p:nvPicPr>
          <p:cNvPr id="6" name="Imagen 5"/>
          <p:cNvPicPr>
            <a:picLocks noChangeAspect="1"/>
          </p:cNvPicPr>
          <p:nvPr/>
        </p:nvPicPr>
        <p:blipFill>
          <a:blip r:embed="rId2" cstate="print"/>
          <a:stretch>
            <a:fillRect/>
          </a:stretch>
        </p:blipFill>
        <p:spPr>
          <a:xfrm>
            <a:off x="7963824" y="4777379"/>
            <a:ext cx="3467584" cy="1409897"/>
          </a:xfrm>
          <a:prstGeom prst="rect">
            <a:avLst/>
          </a:prstGeom>
        </p:spPr>
      </p:pic>
      <p:pic>
        <p:nvPicPr>
          <p:cNvPr id="4" name="Imagen 3"/>
          <p:cNvPicPr>
            <a:picLocks noChangeAspect="1"/>
          </p:cNvPicPr>
          <p:nvPr/>
        </p:nvPicPr>
        <p:blipFill>
          <a:blip r:embed="rId3" cstate="print"/>
          <a:stretch>
            <a:fillRect/>
          </a:stretch>
        </p:blipFill>
        <p:spPr>
          <a:xfrm>
            <a:off x="870467" y="471328"/>
            <a:ext cx="1676789" cy="895475"/>
          </a:xfrm>
          <a:prstGeom prst="rect">
            <a:avLst/>
          </a:prstGeom>
        </p:spPr>
      </p:pic>
    </p:spTree>
    <p:extLst>
      <p:ext uri="{BB962C8B-B14F-4D97-AF65-F5344CB8AC3E}">
        <p14:creationId xmlns:p14="http://schemas.microsoft.com/office/powerpoint/2010/main" val="3818578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872836"/>
            <a:ext cx="10515600" cy="581891"/>
          </a:xfrm>
        </p:spPr>
        <p:txBody>
          <a:bodyPr>
            <a:normAutofit/>
          </a:bodyPr>
          <a:lstStyle/>
          <a:p>
            <a:r>
              <a:rPr lang="es-BO" sz="2000" b="1" dirty="0">
                <a:latin typeface="Arial Narrow" pitchFamily="34" charset="0"/>
              </a:rPr>
              <a:t>Relevamientos de Información</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495453" y="6129130"/>
            <a:ext cx="2696547" cy="728870"/>
          </a:xfrm>
          <a:prstGeom prst="rect">
            <a:avLst/>
          </a:prstGeom>
        </p:spPr>
      </p:pic>
      <p:graphicFrame>
        <p:nvGraphicFramePr>
          <p:cNvPr id="7" name="6 Tabla"/>
          <p:cNvGraphicFramePr>
            <a:graphicFrameLocks noGrp="1"/>
          </p:cNvGraphicFramePr>
          <p:nvPr/>
        </p:nvGraphicFramePr>
        <p:xfrm>
          <a:off x="940377" y="1410903"/>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Relevamientos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0" name="9 Tabla"/>
          <p:cNvGraphicFramePr>
            <a:graphicFrameLocks noGrp="1"/>
          </p:cNvGraphicFramePr>
          <p:nvPr/>
        </p:nvGraphicFramePr>
        <p:xfrm>
          <a:off x="2032000" y="1673564"/>
          <a:ext cx="8127999" cy="3509814"/>
        </p:xfrm>
        <a:graphic>
          <a:graphicData uri="http://schemas.openxmlformats.org/drawingml/2006/table">
            <a:tbl>
              <a:tblPr/>
              <a:tblGrid>
                <a:gridCol w="738909">
                  <a:extLst>
                    <a:ext uri="{9D8B030D-6E8A-4147-A177-3AD203B41FA5}">
                      <a16:colId xmlns:a16="http://schemas.microsoft.com/office/drawing/2014/main" val="20000"/>
                    </a:ext>
                  </a:extLst>
                </a:gridCol>
                <a:gridCol w="738909">
                  <a:extLst>
                    <a:ext uri="{9D8B030D-6E8A-4147-A177-3AD203B41FA5}">
                      <a16:colId xmlns:a16="http://schemas.microsoft.com/office/drawing/2014/main" val="20001"/>
                    </a:ext>
                  </a:extLst>
                </a:gridCol>
                <a:gridCol w="738909">
                  <a:extLst>
                    <a:ext uri="{9D8B030D-6E8A-4147-A177-3AD203B41FA5}">
                      <a16:colId xmlns:a16="http://schemas.microsoft.com/office/drawing/2014/main" val="20002"/>
                    </a:ext>
                  </a:extLst>
                </a:gridCol>
                <a:gridCol w="738909">
                  <a:extLst>
                    <a:ext uri="{9D8B030D-6E8A-4147-A177-3AD203B41FA5}">
                      <a16:colId xmlns:a16="http://schemas.microsoft.com/office/drawing/2014/main" val="20003"/>
                    </a:ext>
                  </a:extLst>
                </a:gridCol>
                <a:gridCol w="738909">
                  <a:extLst>
                    <a:ext uri="{9D8B030D-6E8A-4147-A177-3AD203B41FA5}">
                      <a16:colId xmlns:a16="http://schemas.microsoft.com/office/drawing/2014/main" val="20004"/>
                    </a:ext>
                  </a:extLst>
                </a:gridCol>
                <a:gridCol w="738909">
                  <a:extLst>
                    <a:ext uri="{9D8B030D-6E8A-4147-A177-3AD203B41FA5}">
                      <a16:colId xmlns:a16="http://schemas.microsoft.com/office/drawing/2014/main" val="20005"/>
                    </a:ext>
                  </a:extLst>
                </a:gridCol>
                <a:gridCol w="738909">
                  <a:extLst>
                    <a:ext uri="{9D8B030D-6E8A-4147-A177-3AD203B41FA5}">
                      <a16:colId xmlns:a16="http://schemas.microsoft.com/office/drawing/2014/main" val="20006"/>
                    </a:ext>
                  </a:extLst>
                </a:gridCol>
                <a:gridCol w="738909">
                  <a:extLst>
                    <a:ext uri="{9D8B030D-6E8A-4147-A177-3AD203B41FA5}">
                      <a16:colId xmlns:a16="http://schemas.microsoft.com/office/drawing/2014/main" val="20007"/>
                    </a:ext>
                  </a:extLst>
                </a:gridCol>
                <a:gridCol w="738909">
                  <a:extLst>
                    <a:ext uri="{9D8B030D-6E8A-4147-A177-3AD203B41FA5}">
                      <a16:colId xmlns:a16="http://schemas.microsoft.com/office/drawing/2014/main" val="20008"/>
                    </a:ext>
                  </a:extLst>
                </a:gridCol>
                <a:gridCol w="738909">
                  <a:extLst>
                    <a:ext uri="{9D8B030D-6E8A-4147-A177-3AD203B41FA5}">
                      <a16:colId xmlns:a16="http://schemas.microsoft.com/office/drawing/2014/main" val="20009"/>
                    </a:ext>
                  </a:extLst>
                </a:gridCol>
                <a:gridCol w="738909">
                  <a:extLst>
                    <a:ext uri="{9D8B030D-6E8A-4147-A177-3AD203B41FA5}">
                      <a16:colId xmlns:a16="http://schemas.microsoft.com/office/drawing/2014/main" val="20010"/>
                    </a:ext>
                  </a:extLst>
                </a:gridCol>
              </a:tblGrid>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84727">
                <a:tc>
                  <a:txBody>
                    <a:bodyPr/>
                    <a:lstStyle/>
                    <a:p>
                      <a:pPr algn="l" fontAlgn="b"/>
                      <a:endParaRPr lang="es-BO" sz="1100" b="0" i="0" u="none" strike="noStrike">
                        <a:solidFill>
                          <a:srgbClr val="000000"/>
                        </a:solidFill>
                        <a:latin typeface="Calibri"/>
                      </a:endParaRPr>
                    </a:p>
                  </a:txBody>
                  <a:tcPr marL="0" marR="0" marT="0" marB="0">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1"/>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369455">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extLst>
                  <a:ext uri="{0D108BD9-81ED-4DB2-BD59-A6C34878D82A}">
                    <a16:rowId xmlns:a16="http://schemas.microsoft.com/office/drawing/2014/main" val="1000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7"/>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8"/>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9"/>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0"/>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1"/>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2"/>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dirty="0">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7"/>
                  </a:ext>
                </a:extLst>
              </a:tr>
            </a:tbl>
          </a:graphicData>
        </a:graphic>
      </p:graphicFrame>
      <p:graphicFrame>
        <p:nvGraphicFramePr>
          <p:cNvPr id="11" name="10 Gráfico"/>
          <p:cNvGraphicFramePr>
            <a:graphicFrameLocks/>
          </p:cNvGraphicFramePr>
          <p:nvPr/>
        </p:nvGraphicFramePr>
        <p:xfrm>
          <a:off x="2362199" y="2419349"/>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678874"/>
            <a:ext cx="10515600" cy="692726"/>
          </a:xfrm>
        </p:spPr>
        <p:txBody>
          <a:bodyPr>
            <a:normAutofit/>
          </a:bodyPr>
          <a:lstStyle/>
          <a:p>
            <a:r>
              <a:rPr lang="es-BO" sz="2000" b="1" dirty="0">
                <a:latin typeface="Arial Narrow" pitchFamily="34" charset="0"/>
              </a:rPr>
              <a:t>Seguimientos</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884959" y="1563303"/>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gestion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gestion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gestion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gestion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gestion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Seguimientos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7 Gráfico"/>
          <p:cNvGraphicFramePr>
            <a:graphicFrameLocks/>
          </p:cNvGraphicFramePr>
          <p:nvPr/>
        </p:nvGraphicFramePr>
        <p:xfrm>
          <a:off x="2628900" y="2581274"/>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775855"/>
            <a:ext cx="10515600" cy="526472"/>
          </a:xfrm>
        </p:spPr>
        <p:txBody>
          <a:bodyPr>
            <a:normAutofit/>
          </a:bodyPr>
          <a:lstStyle/>
          <a:p>
            <a:r>
              <a:rPr lang="es-BO" sz="2000" b="1" dirty="0">
                <a:latin typeface="Arial Narrow" pitchFamily="34" charset="0"/>
              </a:rPr>
              <a:t>Costo Beneficio</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954232" y="1327775"/>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Determinación de Costo/Beneficio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7 Gráfico"/>
          <p:cNvGraphicFramePr>
            <a:graphicFrameLocks/>
          </p:cNvGraphicFramePr>
          <p:nvPr/>
        </p:nvGraphicFramePr>
        <p:xfrm>
          <a:off x="2438183" y="2276041"/>
          <a:ext cx="7786688" cy="355672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75195" y="845127"/>
            <a:ext cx="10515600" cy="554182"/>
          </a:xfrm>
        </p:spPr>
        <p:txBody>
          <a:bodyPr>
            <a:normAutofit/>
          </a:bodyPr>
          <a:lstStyle/>
          <a:p>
            <a:r>
              <a:rPr lang="es-BO" sz="2000" b="1" dirty="0">
                <a:latin typeface="Arial Narrow" pitchFamily="34" charset="0"/>
              </a:rPr>
              <a:t>Notas Administrativas</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1369868" y="1410903"/>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Notas Administrativas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6 Gráfico"/>
          <p:cNvGraphicFramePr>
            <a:graphicFrameLocks/>
          </p:cNvGraphicFramePr>
          <p:nvPr/>
        </p:nvGraphicFramePr>
        <p:xfrm>
          <a:off x="2535165" y="2165205"/>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720437"/>
            <a:ext cx="10515600" cy="609600"/>
          </a:xfrm>
        </p:spPr>
        <p:txBody>
          <a:bodyPr>
            <a:normAutofit/>
          </a:bodyPr>
          <a:lstStyle/>
          <a:p>
            <a:r>
              <a:rPr lang="es-BO" sz="2000" b="1" dirty="0">
                <a:latin typeface="Arial Narrow" pitchFamily="34" charset="0"/>
              </a:rPr>
              <a:t>Informes Circunstanciados</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912668" y="1468582"/>
          <a:ext cx="6210300" cy="596948"/>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406448">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Informes Circunstanciados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9" name="8 Gráfico"/>
          <p:cNvGraphicFramePr>
            <a:graphicFrameLocks/>
          </p:cNvGraphicFramePr>
          <p:nvPr/>
        </p:nvGraphicFramePr>
        <p:xfrm>
          <a:off x="3114675" y="2324099"/>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581890"/>
            <a:ext cx="10515600" cy="678873"/>
          </a:xfrm>
        </p:spPr>
        <p:txBody>
          <a:bodyPr>
            <a:normAutofit/>
          </a:bodyPr>
          <a:lstStyle/>
          <a:p>
            <a:r>
              <a:rPr lang="es-BO" sz="2000" b="1" dirty="0">
                <a:latin typeface="Arial Narrow" pitchFamily="34" charset="0"/>
              </a:rPr>
              <a:t>Auditoría de Proyectos de Inversión</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954232" y="1438612"/>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Auditoria de Proyectos de Inversión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9" name="8 Gráfico"/>
          <p:cNvGraphicFramePr>
            <a:graphicFrameLocks/>
          </p:cNvGraphicFramePr>
          <p:nvPr/>
        </p:nvGraphicFramePr>
        <p:xfrm>
          <a:off x="2543174" y="2609849"/>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748145"/>
            <a:ext cx="10515600" cy="581891"/>
          </a:xfrm>
        </p:spPr>
        <p:txBody>
          <a:bodyPr>
            <a:normAutofit/>
          </a:bodyPr>
          <a:lstStyle/>
          <a:p>
            <a:r>
              <a:rPr lang="es-BO" sz="2000" b="1" dirty="0">
                <a:latin typeface="Arial Narrow" pitchFamily="34" charset="0"/>
              </a:rPr>
              <a:t>Auditoría de Cumplimiento</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898813" y="1452466"/>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Auditoria de Cumplimiento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6 Tabla"/>
          <p:cNvGraphicFramePr>
            <a:graphicFrameLocks noGrp="1"/>
          </p:cNvGraphicFramePr>
          <p:nvPr/>
        </p:nvGraphicFramePr>
        <p:xfrm>
          <a:off x="2032000" y="1673564"/>
          <a:ext cx="8127999" cy="3509814"/>
        </p:xfrm>
        <a:graphic>
          <a:graphicData uri="http://schemas.openxmlformats.org/drawingml/2006/table">
            <a:tbl>
              <a:tblPr/>
              <a:tblGrid>
                <a:gridCol w="738909">
                  <a:extLst>
                    <a:ext uri="{9D8B030D-6E8A-4147-A177-3AD203B41FA5}">
                      <a16:colId xmlns:a16="http://schemas.microsoft.com/office/drawing/2014/main" val="20000"/>
                    </a:ext>
                  </a:extLst>
                </a:gridCol>
                <a:gridCol w="738909">
                  <a:extLst>
                    <a:ext uri="{9D8B030D-6E8A-4147-A177-3AD203B41FA5}">
                      <a16:colId xmlns:a16="http://schemas.microsoft.com/office/drawing/2014/main" val="20001"/>
                    </a:ext>
                  </a:extLst>
                </a:gridCol>
                <a:gridCol w="738909">
                  <a:extLst>
                    <a:ext uri="{9D8B030D-6E8A-4147-A177-3AD203B41FA5}">
                      <a16:colId xmlns:a16="http://schemas.microsoft.com/office/drawing/2014/main" val="20002"/>
                    </a:ext>
                  </a:extLst>
                </a:gridCol>
                <a:gridCol w="738909">
                  <a:extLst>
                    <a:ext uri="{9D8B030D-6E8A-4147-A177-3AD203B41FA5}">
                      <a16:colId xmlns:a16="http://schemas.microsoft.com/office/drawing/2014/main" val="20003"/>
                    </a:ext>
                  </a:extLst>
                </a:gridCol>
                <a:gridCol w="738909">
                  <a:extLst>
                    <a:ext uri="{9D8B030D-6E8A-4147-A177-3AD203B41FA5}">
                      <a16:colId xmlns:a16="http://schemas.microsoft.com/office/drawing/2014/main" val="20004"/>
                    </a:ext>
                  </a:extLst>
                </a:gridCol>
                <a:gridCol w="738909">
                  <a:extLst>
                    <a:ext uri="{9D8B030D-6E8A-4147-A177-3AD203B41FA5}">
                      <a16:colId xmlns:a16="http://schemas.microsoft.com/office/drawing/2014/main" val="20005"/>
                    </a:ext>
                  </a:extLst>
                </a:gridCol>
                <a:gridCol w="738909">
                  <a:extLst>
                    <a:ext uri="{9D8B030D-6E8A-4147-A177-3AD203B41FA5}">
                      <a16:colId xmlns:a16="http://schemas.microsoft.com/office/drawing/2014/main" val="20006"/>
                    </a:ext>
                  </a:extLst>
                </a:gridCol>
                <a:gridCol w="738909">
                  <a:extLst>
                    <a:ext uri="{9D8B030D-6E8A-4147-A177-3AD203B41FA5}">
                      <a16:colId xmlns:a16="http://schemas.microsoft.com/office/drawing/2014/main" val="20007"/>
                    </a:ext>
                  </a:extLst>
                </a:gridCol>
                <a:gridCol w="738909">
                  <a:extLst>
                    <a:ext uri="{9D8B030D-6E8A-4147-A177-3AD203B41FA5}">
                      <a16:colId xmlns:a16="http://schemas.microsoft.com/office/drawing/2014/main" val="20008"/>
                    </a:ext>
                  </a:extLst>
                </a:gridCol>
                <a:gridCol w="738909">
                  <a:extLst>
                    <a:ext uri="{9D8B030D-6E8A-4147-A177-3AD203B41FA5}">
                      <a16:colId xmlns:a16="http://schemas.microsoft.com/office/drawing/2014/main" val="20009"/>
                    </a:ext>
                  </a:extLst>
                </a:gridCol>
                <a:gridCol w="738909">
                  <a:extLst>
                    <a:ext uri="{9D8B030D-6E8A-4147-A177-3AD203B41FA5}">
                      <a16:colId xmlns:a16="http://schemas.microsoft.com/office/drawing/2014/main" val="20010"/>
                    </a:ext>
                  </a:extLst>
                </a:gridCol>
              </a:tblGrid>
              <a:tr h="184727">
                <a:tc>
                  <a:txBody>
                    <a:bodyPr/>
                    <a:lstStyle/>
                    <a:p>
                      <a:pPr algn="l" fontAlgn="b"/>
                      <a:endParaRPr lang="es-BO" sz="1100" b="0" i="0" u="none" strike="noStrike">
                        <a:solidFill>
                          <a:srgbClr val="000000"/>
                        </a:solidFill>
                        <a:latin typeface="Calibri"/>
                      </a:endParaRPr>
                    </a:p>
                  </a:txBody>
                  <a:tcPr marL="0" marR="0" marT="0" marB="0">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1"/>
                  </a:ext>
                </a:extLst>
              </a:tr>
              <a:tr h="369455">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extLst>
                  <a:ext uri="{0D108BD9-81ED-4DB2-BD59-A6C34878D82A}">
                    <a16:rowId xmlns:a16="http://schemas.microsoft.com/office/drawing/2014/main" val="10002"/>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7"/>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8"/>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9"/>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0"/>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1"/>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2"/>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dirty="0">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7"/>
                  </a:ext>
                </a:extLst>
              </a:tr>
            </a:tbl>
          </a:graphicData>
        </a:graphic>
      </p:graphicFrame>
      <p:graphicFrame>
        <p:nvGraphicFramePr>
          <p:cNvPr id="8" name="7 Gráfico"/>
          <p:cNvGraphicFramePr>
            <a:graphicFrameLocks/>
          </p:cNvGraphicFramePr>
          <p:nvPr/>
        </p:nvGraphicFramePr>
        <p:xfrm>
          <a:off x="2800350" y="2295524"/>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678874"/>
            <a:ext cx="10515600" cy="457199"/>
          </a:xfrm>
        </p:spPr>
        <p:txBody>
          <a:bodyPr>
            <a:normAutofit/>
          </a:bodyPr>
          <a:lstStyle/>
          <a:p>
            <a:r>
              <a:rPr lang="es-BO" sz="2000" b="1" dirty="0">
                <a:latin typeface="Arial Narrow" pitchFamily="34" charset="0"/>
              </a:rPr>
              <a:t>Reformulados</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5"/>
          <p:cNvPicPr>
            <a:picLocks noChangeAspect="1"/>
          </p:cNvPicPr>
          <p:nvPr/>
        </p:nvPicPr>
        <p:blipFill>
          <a:blip r:embed="rId3" cstate="print"/>
          <a:stretch>
            <a:fillRect/>
          </a:stretch>
        </p:blipFill>
        <p:spPr>
          <a:xfrm>
            <a:off x="9647853" y="6207967"/>
            <a:ext cx="2696547" cy="728870"/>
          </a:xfrm>
          <a:prstGeom prst="rect">
            <a:avLst/>
          </a:prstGeom>
        </p:spPr>
      </p:pic>
      <p:graphicFrame>
        <p:nvGraphicFramePr>
          <p:cNvPr id="6" name="5 Tabla"/>
          <p:cNvGraphicFramePr>
            <a:graphicFrameLocks noGrp="1"/>
          </p:cNvGraphicFramePr>
          <p:nvPr/>
        </p:nvGraphicFramePr>
        <p:xfrm>
          <a:off x="952500" y="1230793"/>
          <a:ext cx="6934200" cy="571500"/>
        </p:xfrm>
        <a:graphic>
          <a:graphicData uri="http://schemas.openxmlformats.org/drawingml/2006/table">
            <a:tbl>
              <a:tblPr/>
              <a:tblGrid>
                <a:gridCol w="31242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FF"/>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pt-BR" sz="1100" b="0" i="0" u="none" strike="noStrike">
                          <a:solidFill>
                            <a:srgbClr val="0000FF"/>
                          </a:solidFill>
                          <a:latin typeface="Calibri"/>
                        </a:rPr>
                        <a:t>Reformulados de Informes de Auditoria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6 Gráfico"/>
          <p:cNvGraphicFramePr>
            <a:graphicFrameLocks/>
          </p:cNvGraphicFramePr>
          <p:nvPr/>
        </p:nvGraphicFramePr>
        <p:xfrm>
          <a:off x="2202656" y="2376487"/>
          <a:ext cx="7786688" cy="2105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3493" y="737118"/>
            <a:ext cx="10515600" cy="1136765"/>
          </a:xfrm>
        </p:spPr>
        <p:txBody>
          <a:bodyPr>
            <a:normAutofit/>
          </a:bodyPr>
          <a:lstStyle/>
          <a:p>
            <a:r>
              <a:rPr lang="es-ES" sz="2200" b="1" dirty="0">
                <a:latin typeface="Arial Narrow" panose="020B0606020202030204" pitchFamily="34" charset="0"/>
              </a:rPr>
              <a:t>Gestión 2026 (01/01 al 06/04)</a:t>
            </a:r>
            <a:br>
              <a:rPr lang="es-ES" sz="2200" b="1" dirty="0">
                <a:latin typeface="Arial Narrow" panose="020B0606020202030204" pitchFamily="34" charset="0"/>
              </a:rPr>
            </a:br>
            <a:r>
              <a:rPr lang="es-ES" sz="2200" b="1" dirty="0">
                <a:latin typeface="Arial Narrow" panose="020B0606020202030204" pitchFamily="34" charset="0"/>
              </a:rPr>
              <a:t>Informes emitidos entre el 01 de enero al 06 de abril de 2026, en el marco del Programa Operativo Anual de la UAI, para la gestión 2026.</a:t>
            </a:r>
            <a:endParaRPr lang="es-BO" dirty="0"/>
          </a:p>
        </p:txBody>
      </p:sp>
      <p:sp>
        <p:nvSpPr>
          <p:cNvPr id="3" name="Marcador de texto 2"/>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6" name="Tabla 5"/>
          <p:cNvGraphicFramePr>
            <a:graphicFrameLocks noGrp="1"/>
          </p:cNvGraphicFramePr>
          <p:nvPr>
            <p:extLst>
              <p:ext uri="{D42A27DB-BD31-4B8C-83A1-F6EECF244321}">
                <p14:modId xmlns:p14="http://schemas.microsoft.com/office/powerpoint/2010/main" val="1999469010"/>
              </p:ext>
            </p:extLst>
          </p:nvPr>
        </p:nvGraphicFramePr>
        <p:xfrm>
          <a:off x="2817842" y="1873881"/>
          <a:ext cx="6932648" cy="4471208"/>
        </p:xfrm>
        <a:graphic>
          <a:graphicData uri="http://schemas.openxmlformats.org/drawingml/2006/table">
            <a:tbl>
              <a:tblPr firstRow="1" firstCol="1" bandRow="1"/>
              <a:tblGrid>
                <a:gridCol w="2033321">
                  <a:extLst>
                    <a:ext uri="{9D8B030D-6E8A-4147-A177-3AD203B41FA5}">
                      <a16:colId xmlns:a16="http://schemas.microsoft.com/office/drawing/2014/main" val="20000"/>
                    </a:ext>
                  </a:extLst>
                </a:gridCol>
                <a:gridCol w="2033321">
                  <a:extLst>
                    <a:ext uri="{9D8B030D-6E8A-4147-A177-3AD203B41FA5}">
                      <a16:colId xmlns:a16="http://schemas.microsoft.com/office/drawing/2014/main" val="20001"/>
                    </a:ext>
                  </a:extLst>
                </a:gridCol>
                <a:gridCol w="1305484">
                  <a:extLst>
                    <a:ext uri="{9D8B030D-6E8A-4147-A177-3AD203B41FA5}">
                      <a16:colId xmlns:a16="http://schemas.microsoft.com/office/drawing/2014/main" val="20002"/>
                    </a:ext>
                  </a:extLst>
                </a:gridCol>
                <a:gridCol w="1560522">
                  <a:extLst>
                    <a:ext uri="{9D8B030D-6E8A-4147-A177-3AD203B41FA5}">
                      <a16:colId xmlns:a16="http://schemas.microsoft.com/office/drawing/2014/main" val="20003"/>
                    </a:ext>
                  </a:extLst>
                </a:gridCol>
              </a:tblGrid>
              <a:tr h="93703">
                <a:tc>
                  <a:txBody>
                    <a:bodyPr/>
                    <a:lstStyle/>
                    <a:p>
                      <a:pPr marL="450215" indent="-450215" algn="just">
                        <a:spcAft>
                          <a:spcPts val="0"/>
                        </a:spcAft>
                      </a:pPr>
                      <a:r>
                        <a:rPr lang="es-ES" sz="600" b="1" dirty="0">
                          <a:effectLst/>
                          <a:latin typeface="Arial Narrow" panose="020B0606020202030204" pitchFamily="34" charset="0"/>
                          <a:ea typeface="Times New Roman" panose="02020603050405020304" pitchFamily="18" charset="0"/>
                          <a:cs typeface="Times New Roman" panose="02020603050405020304" pitchFamily="18" charset="0"/>
                        </a:rPr>
                        <a:t>Actividades Programadas</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Informes Emitidos</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Fecha de Emisión</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Resultados</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8908">
                <a:tc gridSpan="4">
                  <a:txBody>
                    <a:bodyPr/>
                    <a:lstStyle/>
                    <a:p>
                      <a:pPr marL="450215" indent="-450215" algn="just">
                        <a:spcAft>
                          <a:spcPts val="0"/>
                        </a:spcAft>
                      </a:pPr>
                      <a:r>
                        <a:rPr lang="es-BO" sz="600" b="1">
                          <a:effectLst/>
                          <a:latin typeface="Arial Narrow" panose="020B0606020202030204" pitchFamily="34" charset="0"/>
                          <a:ea typeface="Times New Roman" panose="02020603050405020304" pitchFamily="18" charset="0"/>
                          <a:cs typeface="Times New Roman" panose="02020603050405020304" pitchFamily="18" charset="0"/>
                        </a:rPr>
                        <a:t>Auditoría de Confiabilidad</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BO"/>
                    </a:p>
                  </a:txBody>
                  <a:tcPr/>
                </a:tc>
                <a:tc hMerge="1">
                  <a:txBody>
                    <a:bodyPr/>
                    <a:lstStyle/>
                    <a:p>
                      <a:endParaRPr lang="es-BO"/>
                    </a:p>
                  </a:txBody>
                  <a:tcPr/>
                </a:tc>
                <a:tc hMerge="1">
                  <a:txBody>
                    <a:bodyPr/>
                    <a:lstStyle/>
                    <a:p>
                      <a:endParaRPr lang="es-BO"/>
                    </a:p>
                  </a:txBody>
                  <a:tcPr/>
                </a:tc>
                <a:extLst>
                  <a:ext uri="{0D108BD9-81ED-4DB2-BD59-A6C34878D82A}">
                    <a16:rowId xmlns:a16="http://schemas.microsoft.com/office/drawing/2014/main" val="10001"/>
                  </a:ext>
                </a:extLst>
              </a:tr>
              <a:tr h="473444">
                <a:tc rowSpan="3">
                  <a:txBody>
                    <a:bodyPr/>
                    <a:lstStyle/>
                    <a:p>
                      <a:pPr algn="just">
                        <a:spcAft>
                          <a:spcPts val="0"/>
                        </a:spcAft>
                      </a:pPr>
                      <a:r>
                        <a:rPr lang="es-BO" sz="600" dirty="0">
                          <a:effectLst/>
                          <a:latin typeface="Arial Narrow" panose="020B0606020202030204" pitchFamily="34" charset="0"/>
                          <a:ea typeface="Times New Roman" panose="02020603050405020304" pitchFamily="18" charset="0"/>
                          <a:cs typeface="Times New Roman" panose="02020603050405020304" pitchFamily="18" charset="0"/>
                        </a:rPr>
                        <a:t>Auditoría de Confiabilidad de los Registros y Estados Financieros del Gobierno Autónomo Municipal de La Paz y sus entes controlados al 31/12/2025. </a:t>
                      </a:r>
                      <a:endParaRPr lang="es-BO" sz="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AIE -001/2026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Informe de Confiabilidad de Registros y Deficiencias de Control Interno – Gestión 2025</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15/01/2026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Confiable</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(Incluye 2 hallazgos de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3444">
                <a:tc vMerge="1">
                  <a:txBody>
                    <a:bodyPr/>
                    <a:lstStyle/>
                    <a:p>
                      <a:endParaRPr lang="es-BO"/>
                    </a:p>
                  </a:txBody>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AIE -003/2026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Informe de Confiabilidad de Estados Financieros del GAMLP y Deficiencias de Control Interno, al 31 de diciembre de 2025</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25/02/2026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Confiable</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(Incluye 6 hallazgos de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2352">
                <a:tc vMerge="1">
                  <a:txBody>
                    <a:bodyPr/>
                    <a:lstStyle/>
                    <a:p>
                      <a:endParaRPr lang="es-BO"/>
                    </a:p>
                  </a:txBody>
                  <a:tcPr/>
                </a:tc>
                <a:tc>
                  <a:txBody>
                    <a:bodyPr/>
                    <a:lstStyle/>
                    <a:p>
                      <a:pPr marL="450215" indent="-450215" algn="just">
                        <a:spcAft>
                          <a:spcPts val="0"/>
                        </a:spcAft>
                      </a:pPr>
                      <a:r>
                        <a:rPr lang="es-ES" sz="600" b="1" dirty="0">
                          <a:effectLst/>
                          <a:latin typeface="Arial Narrow" panose="020B0606020202030204" pitchFamily="34" charset="0"/>
                          <a:ea typeface="Times New Roman" panose="02020603050405020304" pitchFamily="18" charset="0"/>
                          <a:cs typeface="Times New Roman" panose="02020603050405020304" pitchFamily="18" charset="0"/>
                        </a:rPr>
                        <a:t>AIE -005/2026</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dirty="0">
                          <a:effectLst/>
                          <a:latin typeface="Arial Narrow" panose="020B0606020202030204" pitchFamily="34" charset="0"/>
                          <a:ea typeface="Times New Roman" panose="02020603050405020304" pitchFamily="18" charset="0"/>
                          <a:cs typeface="Times New Roman" panose="02020603050405020304" pitchFamily="18" charset="0"/>
                        </a:rPr>
                        <a:t>Informe de Confiabilidad de los Estados Financieros Consolidados  del GAMLP y sus Entes Controlados y Deficiencias de Control Interno – Gestión 2025 </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25/02/2026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Confiable</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(Incluye 3 hallazgos de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8908">
                <a:tc>
                  <a:txBody>
                    <a:bodyPr/>
                    <a:lstStyle/>
                    <a:p>
                      <a:pPr algn="just">
                        <a:spcAft>
                          <a:spcPts val="0"/>
                        </a:spcAft>
                      </a:pPr>
                      <a:r>
                        <a:rPr lang="es-BO" sz="600" b="1">
                          <a:effectLst/>
                          <a:latin typeface="Arial Narrow" panose="020B0606020202030204" pitchFamily="34" charset="0"/>
                          <a:ea typeface="Times New Roman" panose="02020603050405020304" pitchFamily="18" charset="0"/>
                          <a:cs typeface="Times New Roman" panose="02020603050405020304" pitchFamily="18" charset="0"/>
                        </a:rPr>
                        <a:t>Auditoria Operacional - IDH</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89074">
                <a:tc rowSpan="2">
                  <a:txBody>
                    <a:bodyPr/>
                    <a:lstStyle/>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Auditoría Operacional sobre el Cumplimiento del Programa Operativo Anual (POA) del Gobierno Autónomo Municipal de La Paz, ejecutado con recursos del Impuesto Directo a los Hidrocarburos (IDH), correspondiente a la gestión 2025.</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AIE -004/2026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Auditoría Operacional sobre el Cumplimiento del Programa Operativo Anual del Gobierno Autónomo Municipal de La Paz, ejecutado con Recursos del Impuesto a los Hidrocarburos (IDH) gestión 2025.</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25/02/2026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Eficaz</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67982">
                <a:tc vMerge="1">
                  <a:txBody>
                    <a:bodyPr/>
                    <a:lstStyle/>
                    <a:p>
                      <a:endParaRPr lang="es-BO"/>
                    </a:p>
                  </a:txBody>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AIE -004/2026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Auditoría Operacional sobre el Cumplimiento del Programa Operativo Anual del Gobierno Autónomo Municipal de La Paz, ejecutado con Recursos del Impuesto a los Hidrocarburos (IDH) gestión 2025 –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31/03//2026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Se Identificaron Deficiencias de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(Incluye 1 hallazgo de Control Interno)</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78908">
                <a:tc gridSpan="4">
                  <a:txBody>
                    <a:bodyPr/>
                    <a:lstStyle/>
                    <a:p>
                      <a:pPr marL="450215" indent="-450215" algn="just">
                        <a:spcAft>
                          <a:spcPts val="0"/>
                        </a:spcAft>
                      </a:pPr>
                      <a:r>
                        <a:rPr lang="es-BO" sz="600" b="1">
                          <a:effectLst/>
                          <a:latin typeface="Arial Narrow" panose="020B0606020202030204" pitchFamily="34" charset="0"/>
                          <a:ea typeface="Times New Roman" panose="02020603050405020304" pitchFamily="18" charset="0"/>
                          <a:cs typeface="Times New Roman" panose="02020603050405020304" pitchFamily="18" charset="0"/>
                        </a:rPr>
                        <a:t>Seguimientos a recomendaciones  de informes de auditoría</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BO"/>
                    </a:p>
                  </a:txBody>
                  <a:tcPr/>
                </a:tc>
                <a:tc hMerge="1">
                  <a:txBody>
                    <a:bodyPr/>
                    <a:lstStyle/>
                    <a:p>
                      <a:endParaRPr lang="es-BO"/>
                    </a:p>
                  </a:txBody>
                  <a:tcPr/>
                </a:tc>
                <a:tc hMerge="1">
                  <a:txBody>
                    <a:bodyPr/>
                    <a:lstStyle/>
                    <a:p>
                      <a:endParaRPr lang="es-BO"/>
                    </a:p>
                  </a:txBody>
                  <a:tcPr/>
                </a:tc>
                <a:extLst>
                  <a:ext uri="{0D108BD9-81ED-4DB2-BD59-A6C34878D82A}">
                    <a16:rowId xmlns:a16="http://schemas.microsoft.com/office/drawing/2014/main" val="10008"/>
                  </a:ext>
                </a:extLst>
              </a:tr>
              <a:tr h="946889">
                <a:tc>
                  <a:txBody>
                    <a:bodyPr/>
                    <a:lstStyle/>
                    <a:p>
                      <a:pPr algn="just">
                        <a:spcAft>
                          <a:spcPts val="0"/>
                        </a:spcAft>
                      </a:pPr>
                      <a:r>
                        <a:rPr lang="es-BO" sz="600">
                          <a:effectLst/>
                          <a:latin typeface="Arial Narrow" panose="020B0606020202030204" pitchFamily="34" charset="0"/>
                          <a:ea typeface="Times New Roman" panose="02020603050405020304" pitchFamily="18" charset="0"/>
                          <a:cs typeface="Times New Roman" panose="02020603050405020304" pitchFamily="18" charset="0"/>
                        </a:rPr>
                        <a:t>Segundo seguimiento a la recomendación reportada como no cumplida en el Informe Nº AIT-05/2025 del 06/02/2025 emergente del primer seguimiento al Informe Nº AIT-17/2023 del 26/12/2023, relativo al Control Interno emergente del Relevamiento de Información Específica del "Mejto. de Barrios Villa San Martín sector Quispe zona 21 de Enero, ejecutada bajo la Minuta de Contrato Nº GAMLP-2345/2013 (OBN-827/2013).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1">
                          <a:effectLst/>
                          <a:latin typeface="Arial Narrow" panose="020B0606020202030204" pitchFamily="34" charset="0"/>
                          <a:ea typeface="Times New Roman" panose="02020603050405020304" pitchFamily="18" charset="0"/>
                          <a:cs typeface="Times New Roman" panose="02020603050405020304" pitchFamily="18" charset="0"/>
                        </a:rPr>
                        <a:t>AIT -015/2026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450215" indent="-450215" algn="just">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ctr">
                        <a:spcAft>
                          <a:spcPts val="0"/>
                        </a:spcAft>
                      </a:pPr>
                      <a:r>
                        <a:rPr lang="es-ES" sz="600" b="0">
                          <a:effectLst/>
                          <a:latin typeface="Arial Narrow" panose="020B0606020202030204" pitchFamily="34" charset="0"/>
                          <a:ea typeface="Times New Roman" panose="02020603050405020304" pitchFamily="18" charset="0"/>
                          <a:cs typeface="Times New Roman" panose="02020603050405020304" pitchFamily="18" charset="0"/>
                        </a:rPr>
                        <a:t>06/04/2026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ctr">
                        <a:spcAft>
                          <a:spcPts val="0"/>
                        </a:spcAft>
                      </a:pPr>
                      <a:r>
                        <a:rPr lang="es-ES" sz="600" b="0" dirty="0">
                          <a:effectLst/>
                          <a:latin typeface="Arial Narrow" panose="020B0606020202030204" pitchFamily="34" charset="0"/>
                          <a:ea typeface="Times New Roman" panose="02020603050405020304" pitchFamily="18" charset="0"/>
                          <a:cs typeface="Times New Roman" panose="02020603050405020304" pitchFamily="18" charset="0"/>
                        </a:rPr>
                        <a:t>Recomendación No aplicable</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62" marR="435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05125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06757" y="815822"/>
            <a:ext cx="10515600" cy="737118"/>
          </a:xfrm>
        </p:spPr>
        <p:txBody>
          <a:bodyPr>
            <a:normAutofit/>
          </a:bodyPr>
          <a:lstStyle/>
          <a:p>
            <a:r>
              <a:rPr lang="es-ES" sz="2200" b="1" dirty="0">
                <a:latin typeface="Arial Narrow" panose="020B0606020202030204" pitchFamily="34" charset="0"/>
              </a:rPr>
              <a:t>Actividades iniciadas en el marco del Programa Operativo Anual de la UAI, para la gestión 2026, que al 06 de abril de 2026 se encuentran en proceso: </a:t>
            </a:r>
            <a:endParaRPr lang="es-BO" dirty="0"/>
          </a:p>
        </p:txBody>
      </p:sp>
      <p:sp>
        <p:nvSpPr>
          <p:cNvPr id="3" name="Marcador de texto 2"/>
          <p:cNvSpPr>
            <a:spLocks noGrp="1"/>
          </p:cNvSpPr>
          <p:nvPr>
            <p:ph type="body" idx="1"/>
          </p:nvPr>
        </p:nvSpPr>
        <p:spPr>
          <a:xfrm>
            <a:off x="831850" y="1698171"/>
            <a:ext cx="10515600" cy="4391479"/>
          </a:xfrm>
        </p:spPr>
        <p:txBody>
          <a:bodyPr/>
          <a:lstStyle/>
          <a:p>
            <a:endParaRPr lang="es-BO" dirty="0"/>
          </a:p>
        </p:txBody>
      </p:sp>
      <p:pic>
        <p:nvPicPr>
          <p:cNvPr id="5" name="Imagen 4"/>
          <p:cNvPicPr>
            <a:picLocks noChangeAspect="1"/>
          </p:cNvPicPr>
          <p:nvPr/>
        </p:nvPicPr>
        <p:blipFill>
          <a:blip r:embed="rId2" cstate="print"/>
          <a:stretch>
            <a:fillRect/>
          </a:stretch>
        </p:blipFill>
        <p:spPr>
          <a:xfrm>
            <a:off x="132172" y="105404"/>
            <a:ext cx="1682642" cy="731583"/>
          </a:xfrm>
          <a:prstGeom prst="rect">
            <a:avLst/>
          </a:prstGeom>
        </p:spPr>
      </p:pic>
      <p:pic>
        <p:nvPicPr>
          <p:cNvPr id="6" name="Imagen 5"/>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8" name="Tabla 7"/>
          <p:cNvGraphicFramePr>
            <a:graphicFrameLocks noGrp="1"/>
          </p:cNvGraphicFramePr>
          <p:nvPr>
            <p:extLst>
              <p:ext uri="{D42A27DB-BD31-4B8C-83A1-F6EECF244321}">
                <p14:modId xmlns:p14="http://schemas.microsoft.com/office/powerpoint/2010/main" val="2979709272"/>
              </p:ext>
            </p:extLst>
          </p:nvPr>
        </p:nvGraphicFramePr>
        <p:xfrm>
          <a:off x="1707502" y="1547407"/>
          <a:ext cx="8061649" cy="5126751"/>
        </p:xfrm>
        <a:graphic>
          <a:graphicData uri="http://schemas.openxmlformats.org/drawingml/2006/table">
            <a:tbl>
              <a:tblPr firstRow="1" firstCol="1" bandRow="1">
                <a:tableStyleId>{5C22544A-7EE6-4342-B048-85BDC9FD1C3A}</a:tableStyleId>
              </a:tblPr>
              <a:tblGrid>
                <a:gridCol w="428704">
                  <a:extLst>
                    <a:ext uri="{9D8B030D-6E8A-4147-A177-3AD203B41FA5}">
                      <a16:colId xmlns:a16="http://schemas.microsoft.com/office/drawing/2014/main" val="20000"/>
                    </a:ext>
                  </a:extLst>
                </a:gridCol>
                <a:gridCol w="4326379">
                  <a:extLst>
                    <a:ext uri="{9D8B030D-6E8A-4147-A177-3AD203B41FA5}">
                      <a16:colId xmlns:a16="http://schemas.microsoft.com/office/drawing/2014/main" val="20001"/>
                    </a:ext>
                  </a:extLst>
                </a:gridCol>
                <a:gridCol w="3306566">
                  <a:extLst>
                    <a:ext uri="{9D8B030D-6E8A-4147-A177-3AD203B41FA5}">
                      <a16:colId xmlns:a16="http://schemas.microsoft.com/office/drawing/2014/main" val="20002"/>
                    </a:ext>
                  </a:extLst>
                </a:gridCol>
              </a:tblGrid>
              <a:tr h="234740">
                <a:tc>
                  <a:txBody>
                    <a:bodyPr/>
                    <a:lstStyle/>
                    <a:p>
                      <a:pPr marL="450215" indent="-450215" algn="ctr">
                        <a:spcAft>
                          <a:spcPts val="0"/>
                        </a:spcAft>
                      </a:pPr>
                      <a:r>
                        <a:rPr lang="es-ES" sz="600" dirty="0">
                          <a:effectLst/>
                        </a:rPr>
                        <a:t>Nº</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tc>
                <a:tc>
                  <a:txBody>
                    <a:bodyPr/>
                    <a:lstStyle/>
                    <a:p>
                      <a:pPr marL="450215" indent="-450215" algn="ctr">
                        <a:spcAft>
                          <a:spcPts val="0"/>
                        </a:spcAft>
                      </a:pPr>
                      <a:r>
                        <a:rPr lang="es-ES" sz="600">
                          <a:effectLst/>
                        </a:rPr>
                        <a:t>Actividades Programadas</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ctr">
                        <a:spcAft>
                          <a:spcPts val="0"/>
                        </a:spcAft>
                      </a:pPr>
                      <a:r>
                        <a:rPr lang="es-ES" sz="600">
                          <a:effectLst/>
                        </a:rPr>
                        <a:t>Estado Actual</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0"/>
                  </a:ext>
                </a:extLst>
              </a:tr>
              <a:tr h="229313">
                <a:tc>
                  <a:txBody>
                    <a:bodyPr/>
                    <a:lstStyle/>
                    <a:p>
                      <a:pPr algn="ctr">
                        <a:spcAft>
                          <a:spcPts val="0"/>
                        </a:spcAft>
                      </a:pPr>
                      <a:r>
                        <a:rPr lang="es-BO" sz="600">
                          <a:effectLst/>
                        </a:rPr>
                        <a:t>1</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Pronunciamiento sobre la implementación del Sistema Único de Salud, Universal y Gratuito (SUS), en el Municipio de La Paz, gestión 2025.</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a:t>
                      </a:r>
                      <a:endParaRPr lang="es-BO" sz="600">
                        <a:effectLst/>
                      </a:endParaRPr>
                    </a:p>
                    <a:p>
                      <a:pPr marL="450215" indent="-450215" algn="just">
                        <a:spcAft>
                          <a:spcPts val="0"/>
                        </a:spcAft>
                      </a:pPr>
                      <a:r>
                        <a:rPr lang="es-ES" sz="600">
                          <a:effectLst/>
                        </a:rPr>
                        <a:t>(De acuerdo al POA de la UAI, su culminación se encuentra programada para mayo 2026) </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1"/>
                  </a:ext>
                </a:extLst>
              </a:tr>
              <a:tr h="382188">
                <a:tc>
                  <a:txBody>
                    <a:bodyPr/>
                    <a:lstStyle/>
                    <a:p>
                      <a:pPr algn="ctr">
                        <a:spcAft>
                          <a:spcPts val="0"/>
                        </a:spcAft>
                      </a:pPr>
                      <a:r>
                        <a:rPr lang="es-BO" sz="600">
                          <a:effectLst/>
                        </a:rPr>
                        <a:t>2</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Auditoría de Cumplimiento de la obra ejecutada (Centro Social Villa Sagrado Corazón de Jesús) en predio que no cuenta con Derecho Propietario a nombre del GAMLP (Emisión de un Informe).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 (Área Técnica UAI)</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01/04/2026</a:t>
                      </a:r>
                      <a:endParaRPr lang="es-BO" sz="600">
                        <a:effectLst/>
                      </a:endParaRPr>
                    </a:p>
                    <a:p>
                      <a:pPr marL="450215" indent="-450215" algn="just">
                        <a:spcAft>
                          <a:spcPts val="0"/>
                        </a:spcAft>
                      </a:pPr>
                      <a:r>
                        <a:rPr lang="es-ES" sz="600">
                          <a:effectLst/>
                        </a:rPr>
                        <a:t>Final: 15/05/2026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2"/>
                  </a:ext>
                </a:extLst>
              </a:tr>
              <a:tr h="382188">
                <a:tc>
                  <a:txBody>
                    <a:bodyPr/>
                    <a:lstStyle/>
                    <a:p>
                      <a:pPr algn="ctr">
                        <a:spcAft>
                          <a:spcPts val="0"/>
                        </a:spcAft>
                      </a:pPr>
                      <a:r>
                        <a:rPr lang="es-BO" sz="600">
                          <a:effectLst/>
                        </a:rPr>
                        <a:t>3</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Auditoría de Cumplimiento del Mejoramiento de Barrios Villa San Martín Vicente Poma, zona 21 de Enero, ejecutada mediante Contrato Nº GAMLP-2346/2013 (OBN-828-2013) (Emisión de un Informe).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dirty="0">
                          <a:effectLst/>
                        </a:rPr>
                        <a:t>En Proceso – Área Técnica UAI</a:t>
                      </a:r>
                      <a:endParaRPr lang="es-BO" sz="600" dirty="0">
                        <a:effectLst/>
                      </a:endParaRPr>
                    </a:p>
                    <a:p>
                      <a:pPr marL="450215" indent="-450215" algn="just">
                        <a:spcAft>
                          <a:spcPts val="0"/>
                        </a:spcAft>
                      </a:pPr>
                      <a:r>
                        <a:rPr lang="es-ES" sz="600" dirty="0">
                          <a:effectLst/>
                        </a:rPr>
                        <a:t>De acuerdo al POA de la UAI, el plazo de ejecución es el siguiente:</a:t>
                      </a:r>
                      <a:endParaRPr lang="es-BO" sz="600" dirty="0">
                        <a:effectLst/>
                      </a:endParaRPr>
                    </a:p>
                    <a:p>
                      <a:pPr marL="450215" indent="-450215" algn="just">
                        <a:spcAft>
                          <a:spcPts val="0"/>
                        </a:spcAft>
                      </a:pPr>
                      <a:r>
                        <a:rPr lang="es-ES" sz="600" dirty="0">
                          <a:effectLst/>
                        </a:rPr>
                        <a:t>Inicio: 15/07/2026</a:t>
                      </a:r>
                      <a:endParaRPr lang="es-BO" sz="600" dirty="0">
                        <a:effectLst/>
                      </a:endParaRPr>
                    </a:p>
                    <a:p>
                      <a:pPr marL="450215" indent="-450215" algn="just">
                        <a:spcAft>
                          <a:spcPts val="0"/>
                        </a:spcAft>
                      </a:pPr>
                      <a:r>
                        <a:rPr lang="es-ES" sz="600" dirty="0">
                          <a:effectLst/>
                        </a:rPr>
                        <a:t>Final: 15/10/2026</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3"/>
                  </a:ext>
                </a:extLst>
              </a:tr>
              <a:tr h="458626">
                <a:tc>
                  <a:txBody>
                    <a:bodyPr/>
                    <a:lstStyle/>
                    <a:p>
                      <a:pPr algn="ctr">
                        <a:spcAft>
                          <a:spcPts val="0"/>
                        </a:spcAft>
                      </a:pPr>
                      <a:r>
                        <a:rPr lang="es-BO" sz="600">
                          <a:effectLst/>
                        </a:rPr>
                        <a:t>4</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Segundo seguimiento a las recomendaciones reportadas como no cumplidas en el Informe Nº AIT-24/2024 del 02/12/2024 emergente del primer seguimiento al Informe Nº AIT-24/2022 del 22/12/2022, relativo a la Auditoría de Proyectos de Inversión Pública sobre la eficacia de los procesos asociados a la preinversión de proyectos de inversión pública mayores a cargo del GAMLP.</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16/03//2026</a:t>
                      </a:r>
                      <a:endParaRPr lang="es-BO" sz="600">
                        <a:effectLst/>
                      </a:endParaRPr>
                    </a:p>
                    <a:p>
                      <a:pPr marL="450215" indent="-450215" algn="just">
                        <a:spcAft>
                          <a:spcPts val="0"/>
                        </a:spcAft>
                      </a:pPr>
                      <a:r>
                        <a:rPr lang="es-ES" sz="600">
                          <a:effectLst/>
                        </a:rPr>
                        <a:t>Final: 10/04/2026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4"/>
                  </a:ext>
                </a:extLst>
              </a:tr>
              <a:tr h="382188">
                <a:tc>
                  <a:txBody>
                    <a:bodyPr/>
                    <a:lstStyle/>
                    <a:p>
                      <a:pPr algn="ctr">
                        <a:spcAft>
                          <a:spcPts val="0"/>
                        </a:spcAft>
                      </a:pPr>
                      <a:r>
                        <a:rPr lang="es-BO" sz="600">
                          <a:effectLst/>
                        </a:rPr>
                        <a:t>5</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Primer seguimiento a recomendaciones reportadas en el Informe Nº AIE-001/2025 del 10/01/2025, referido al  Informe de Confiabilidad de Registros y Deficiencias de Control Interno – Gestión 2024 resultante de la Auditoría de Confiabilidad de los Registros y Estados Financieros.</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 </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16/03/2026</a:t>
                      </a:r>
                      <a:endParaRPr lang="es-BO" sz="600">
                        <a:effectLst/>
                      </a:endParaRPr>
                    </a:p>
                    <a:p>
                      <a:pPr marL="450215" indent="-450215" algn="just">
                        <a:spcAft>
                          <a:spcPts val="0"/>
                        </a:spcAft>
                      </a:pPr>
                      <a:r>
                        <a:rPr lang="es-ES" sz="600">
                          <a:effectLst/>
                        </a:rPr>
                        <a:t>Final: 30/04/2026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5"/>
                  </a:ext>
                </a:extLst>
              </a:tr>
              <a:tr h="382188">
                <a:tc>
                  <a:txBody>
                    <a:bodyPr/>
                    <a:lstStyle/>
                    <a:p>
                      <a:pPr algn="ctr">
                        <a:spcAft>
                          <a:spcPts val="0"/>
                        </a:spcAft>
                      </a:pPr>
                      <a:r>
                        <a:rPr lang="es-BO" sz="600">
                          <a:effectLst/>
                        </a:rPr>
                        <a:t>6</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Primer seguimiento a recomendaciones reportadas en el  Informe Nº AIE-006/2025 del 24/02/2025, referido al Informe de Confiabilidad de Estados Financieros del GAMLP y Deficiencias de Control Interno – Gestión 2024 resultante de la Auditoría de Confiabilidad de los Registros y Estados Financieros.</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 </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16/03/2026</a:t>
                      </a:r>
                      <a:endParaRPr lang="es-BO" sz="600">
                        <a:effectLst/>
                      </a:endParaRPr>
                    </a:p>
                    <a:p>
                      <a:pPr marL="450215" indent="-450215" algn="just">
                        <a:spcAft>
                          <a:spcPts val="0"/>
                        </a:spcAft>
                      </a:pPr>
                      <a:r>
                        <a:rPr lang="es-ES" sz="600">
                          <a:effectLst/>
                        </a:rPr>
                        <a:t>Final: 30/04/2026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6"/>
                  </a:ext>
                </a:extLst>
              </a:tr>
              <a:tr h="382188">
                <a:tc>
                  <a:txBody>
                    <a:bodyPr/>
                    <a:lstStyle/>
                    <a:p>
                      <a:pPr algn="ctr">
                        <a:spcAft>
                          <a:spcPts val="0"/>
                        </a:spcAft>
                      </a:pPr>
                      <a:r>
                        <a:rPr lang="es-BO" sz="600">
                          <a:effectLst/>
                        </a:rPr>
                        <a:t>7</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dirty="0">
                          <a:effectLst/>
                        </a:rPr>
                        <a:t>Primer seguimiento a recomendaciones reportadas en el Informe Nº AIE-007/2025 del 24/02/2025, referido al Informe de Confiabilidad de Estados Financieros Consolidados GAMLP y entes controlados, y Deficiencias de Control Interno – Gestión 2024 resultante de la Auditoría de Confiabilidad de los Registros y Estados Financieros.</a:t>
                      </a:r>
                      <a:endParaRPr lang="es-BO" sz="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 </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16/03/2026</a:t>
                      </a:r>
                      <a:endParaRPr lang="es-BO" sz="600">
                        <a:effectLst/>
                      </a:endParaRPr>
                    </a:p>
                    <a:p>
                      <a:pPr marL="450215" indent="-450215" algn="just">
                        <a:spcAft>
                          <a:spcPts val="0"/>
                        </a:spcAft>
                      </a:pPr>
                      <a:r>
                        <a:rPr lang="es-ES" sz="600">
                          <a:effectLst/>
                        </a:rPr>
                        <a:t>Final: 30/04/2026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7"/>
                  </a:ext>
                </a:extLst>
              </a:tr>
              <a:tr h="535064">
                <a:tc>
                  <a:txBody>
                    <a:bodyPr/>
                    <a:lstStyle/>
                    <a:p>
                      <a:pPr algn="ctr">
                        <a:spcAft>
                          <a:spcPts val="0"/>
                        </a:spcAft>
                      </a:pPr>
                      <a:r>
                        <a:rPr lang="es-BO" sz="600">
                          <a:effectLst/>
                        </a:rPr>
                        <a:t>8</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dirty="0">
                          <a:effectLst/>
                        </a:rPr>
                        <a:t>Segundo seguimiento a las recomendaciones reportadas como no cumplidas en el Informe Nº AIE-031/2025 del 30/06/2025 emergentes del primer seguimiento al Informe Nº AIE-001/2024 del 15/01/2024, relativo al Informe de Confiabilidad de Estados Financieros del GAMLP y Deficiencias de Control Interno – Gestión 2023 resultante de la Auditoría de Confiabilidad de los Registros y Estados Financieros.</a:t>
                      </a:r>
                      <a:endParaRPr lang="es-BO" sz="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a:effectLst/>
                        </a:rPr>
                        <a:t>En Proceso </a:t>
                      </a:r>
                      <a:endParaRPr lang="es-BO" sz="600">
                        <a:effectLst/>
                      </a:endParaRPr>
                    </a:p>
                    <a:p>
                      <a:pPr marL="450215" indent="-450215" algn="just">
                        <a:spcAft>
                          <a:spcPts val="0"/>
                        </a:spcAft>
                      </a:pPr>
                      <a:r>
                        <a:rPr lang="es-ES" sz="600">
                          <a:effectLst/>
                        </a:rPr>
                        <a:t>De acuerdo al POA de la UAI, el plazo de ejecución es el siguiente:</a:t>
                      </a:r>
                      <a:endParaRPr lang="es-BO" sz="600">
                        <a:effectLst/>
                      </a:endParaRPr>
                    </a:p>
                    <a:p>
                      <a:pPr marL="450215" indent="-450215" algn="just">
                        <a:spcAft>
                          <a:spcPts val="0"/>
                        </a:spcAft>
                      </a:pPr>
                      <a:r>
                        <a:rPr lang="es-ES" sz="600">
                          <a:effectLst/>
                        </a:rPr>
                        <a:t>Inicio: 16/03/2026</a:t>
                      </a:r>
                      <a:endParaRPr lang="es-BO" sz="600">
                        <a:effectLst/>
                      </a:endParaRPr>
                    </a:p>
                    <a:p>
                      <a:pPr marL="450215" indent="-450215" algn="just">
                        <a:spcAft>
                          <a:spcPts val="0"/>
                        </a:spcAft>
                      </a:pPr>
                      <a:r>
                        <a:rPr lang="es-ES" sz="600">
                          <a:effectLst/>
                        </a:rPr>
                        <a:t>Final: 30/04/2026</a:t>
                      </a:r>
                      <a:endParaRPr lang="es-BO" sz="6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8"/>
                  </a:ext>
                </a:extLst>
              </a:tr>
              <a:tr h="611502">
                <a:tc>
                  <a:txBody>
                    <a:bodyPr/>
                    <a:lstStyle/>
                    <a:p>
                      <a:pPr algn="ctr">
                        <a:spcAft>
                          <a:spcPts val="0"/>
                        </a:spcAft>
                      </a:pPr>
                      <a:r>
                        <a:rPr lang="es-BO" sz="600">
                          <a:effectLst/>
                        </a:rPr>
                        <a:t>9</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dirty="0">
                          <a:effectLst/>
                        </a:rPr>
                        <a:t>Segundo seguimiento a la recomendación reportada como no cumplida en el Informe Nº AIE-026/2025 del 26/05/2025 emergentes del primer seguimiento al Informe Nº AIE-005/2024 del 26/02/2024, relativo al Informe de Confiabilidad de Estados Financieros del GAMLP y sus entes controlados, y Deficiencias de Control Interno – Gestión 2023 resultante de la Auditoría de Confiabilidad de los Registros y Estados Financieros.</a:t>
                      </a:r>
                    </a:p>
                    <a:p>
                      <a:pPr algn="just">
                        <a:spcAft>
                          <a:spcPts val="0"/>
                        </a:spcAft>
                      </a:pPr>
                      <a:r>
                        <a:rPr lang="es-BO" sz="600" dirty="0">
                          <a:effectLst/>
                        </a:rPr>
                        <a:t> </a:t>
                      </a:r>
                      <a:endParaRPr lang="es-BO" sz="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dirty="0">
                          <a:effectLst/>
                        </a:rPr>
                        <a:t>En Proceso </a:t>
                      </a:r>
                      <a:endParaRPr lang="es-BO" sz="600" dirty="0">
                        <a:effectLst/>
                      </a:endParaRPr>
                    </a:p>
                    <a:p>
                      <a:pPr marL="450215" indent="-450215" algn="just">
                        <a:spcAft>
                          <a:spcPts val="0"/>
                        </a:spcAft>
                      </a:pPr>
                      <a:r>
                        <a:rPr lang="es-ES" sz="600" dirty="0">
                          <a:effectLst/>
                        </a:rPr>
                        <a:t>De acuerdo al POA de la UAI, el plazo de ejecución es el siguiente:</a:t>
                      </a:r>
                      <a:endParaRPr lang="es-BO" sz="600" dirty="0">
                        <a:effectLst/>
                      </a:endParaRPr>
                    </a:p>
                    <a:p>
                      <a:pPr marL="450215" indent="-450215" algn="just">
                        <a:spcAft>
                          <a:spcPts val="0"/>
                        </a:spcAft>
                      </a:pPr>
                      <a:r>
                        <a:rPr lang="es-ES" sz="600" dirty="0">
                          <a:effectLst/>
                        </a:rPr>
                        <a:t>Inicio: 16/03/2026</a:t>
                      </a:r>
                      <a:endParaRPr lang="es-BO" sz="600" dirty="0">
                        <a:effectLst/>
                      </a:endParaRPr>
                    </a:p>
                    <a:p>
                      <a:pPr marL="450215" indent="-450215" algn="just">
                        <a:spcAft>
                          <a:spcPts val="0"/>
                        </a:spcAft>
                      </a:pPr>
                      <a:r>
                        <a:rPr lang="es-ES" sz="600" dirty="0">
                          <a:effectLst/>
                        </a:rPr>
                        <a:t>Final: 30/04/2026</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09"/>
                  </a:ext>
                </a:extLst>
              </a:tr>
              <a:tr h="535064">
                <a:tc>
                  <a:txBody>
                    <a:bodyPr/>
                    <a:lstStyle/>
                    <a:p>
                      <a:pPr algn="ctr">
                        <a:spcAft>
                          <a:spcPts val="0"/>
                        </a:spcAft>
                      </a:pPr>
                      <a:r>
                        <a:rPr lang="es-BO" sz="600">
                          <a:effectLst/>
                        </a:rPr>
                        <a:t>10</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Primer seguimiento a recomendaciones reportadas en el Informe Nº AIE-010/2025 del 31/03/2025, relativo a la Auditoría Operacional sobre el Cumplimiento del Programa Operativo Anual del Gobierno Autónomo Municipal de La Paz (GAMLP), ejecutado con Recursos del Impuesto Directo a los Hidrocarburos (IDH) gestión 2024 – Control Interno.</a:t>
                      </a:r>
                    </a:p>
                    <a:p>
                      <a:pPr algn="just">
                        <a:spcAft>
                          <a:spcPts val="0"/>
                        </a:spcAft>
                      </a:pPr>
                      <a:r>
                        <a:rPr lang="es-BO" sz="600">
                          <a:effectLst/>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dirty="0">
                          <a:effectLst/>
                        </a:rPr>
                        <a:t>En Proceso </a:t>
                      </a:r>
                      <a:endParaRPr lang="es-BO" sz="600" dirty="0">
                        <a:effectLst/>
                      </a:endParaRPr>
                    </a:p>
                    <a:p>
                      <a:pPr marL="450215" indent="-450215" algn="just">
                        <a:spcAft>
                          <a:spcPts val="0"/>
                        </a:spcAft>
                      </a:pPr>
                      <a:r>
                        <a:rPr lang="es-ES" sz="600" dirty="0">
                          <a:effectLst/>
                        </a:rPr>
                        <a:t>De acuerdo al POA de la UAI, el plazo de ejecución es el siguiente:</a:t>
                      </a:r>
                      <a:endParaRPr lang="es-BO" sz="600" dirty="0">
                        <a:effectLst/>
                      </a:endParaRPr>
                    </a:p>
                    <a:p>
                      <a:pPr marL="450215" indent="-450215" algn="just">
                        <a:spcAft>
                          <a:spcPts val="0"/>
                        </a:spcAft>
                      </a:pPr>
                      <a:r>
                        <a:rPr lang="es-ES" sz="600" dirty="0">
                          <a:effectLst/>
                        </a:rPr>
                        <a:t>Inicio: 16/03/2026</a:t>
                      </a:r>
                      <a:endParaRPr lang="es-BO" sz="600" dirty="0">
                        <a:effectLst/>
                      </a:endParaRPr>
                    </a:p>
                    <a:p>
                      <a:pPr marL="450215" indent="-450215" algn="just">
                        <a:spcAft>
                          <a:spcPts val="0"/>
                        </a:spcAft>
                      </a:pPr>
                      <a:r>
                        <a:rPr lang="es-ES" sz="600" dirty="0">
                          <a:effectLst/>
                        </a:rPr>
                        <a:t>Final: 30/04/2026</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10"/>
                  </a:ext>
                </a:extLst>
              </a:tr>
              <a:tr h="611502">
                <a:tc>
                  <a:txBody>
                    <a:bodyPr/>
                    <a:lstStyle/>
                    <a:p>
                      <a:pPr algn="ctr">
                        <a:spcAft>
                          <a:spcPts val="0"/>
                        </a:spcAft>
                      </a:pPr>
                      <a:r>
                        <a:rPr lang="es-BO" sz="600">
                          <a:effectLst/>
                        </a:rPr>
                        <a:t>11</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algn="just">
                        <a:spcAft>
                          <a:spcPts val="0"/>
                        </a:spcAft>
                      </a:pPr>
                      <a:r>
                        <a:rPr lang="es-BO" sz="600">
                          <a:effectLst/>
                        </a:rPr>
                        <a:t>Segundo seguimiento a las recomendaciones reportadas como no cumplidas en el Informe Nº AIE-015/2025 del 30/04/2025 emergentes del primer seguimiento al Informe Nº AIE-008/2024 del 16/04/2024, relativo a la Auditoría Operacional sobre el Cumplimiento del Programa Operativo Anual del Gobierno Autónomo Municipal de La Paz (GAMLP), ejecutado con Recursos del Impuesto Directo a los Hidrocarburos (IDH) gestión 2024 – Control Interno.</a:t>
                      </a:r>
                    </a:p>
                    <a:p>
                      <a:pPr algn="just">
                        <a:spcAft>
                          <a:spcPts val="0"/>
                        </a:spcAft>
                      </a:pPr>
                      <a:r>
                        <a:rPr lang="es-BO" sz="600">
                          <a:effectLst/>
                        </a:rPr>
                        <a:t> </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tc>
                  <a:txBody>
                    <a:bodyPr/>
                    <a:lstStyle/>
                    <a:p>
                      <a:pPr marL="450215" indent="-450215" algn="just">
                        <a:spcAft>
                          <a:spcPts val="0"/>
                        </a:spcAft>
                      </a:pPr>
                      <a:r>
                        <a:rPr lang="es-ES" sz="600" dirty="0">
                          <a:effectLst/>
                        </a:rPr>
                        <a:t>En Proceso </a:t>
                      </a:r>
                      <a:endParaRPr lang="es-BO" sz="600" dirty="0">
                        <a:effectLst/>
                      </a:endParaRPr>
                    </a:p>
                    <a:p>
                      <a:pPr marL="450215" indent="-450215" algn="just">
                        <a:spcAft>
                          <a:spcPts val="0"/>
                        </a:spcAft>
                      </a:pPr>
                      <a:r>
                        <a:rPr lang="es-ES" sz="600" dirty="0">
                          <a:effectLst/>
                        </a:rPr>
                        <a:t>De acuerdo al POA de la UAI, el plazo de ejecución es el siguiente:</a:t>
                      </a:r>
                      <a:endParaRPr lang="es-BO" sz="600" dirty="0">
                        <a:effectLst/>
                      </a:endParaRPr>
                    </a:p>
                    <a:p>
                      <a:pPr marL="450215" indent="-450215" algn="just">
                        <a:spcAft>
                          <a:spcPts val="0"/>
                        </a:spcAft>
                      </a:pPr>
                      <a:r>
                        <a:rPr lang="es-ES" sz="600" dirty="0">
                          <a:effectLst/>
                        </a:rPr>
                        <a:t>Inicio: 16/03/2026</a:t>
                      </a:r>
                      <a:endParaRPr lang="es-BO" sz="600" dirty="0">
                        <a:effectLst/>
                      </a:endParaRPr>
                    </a:p>
                    <a:p>
                      <a:pPr marL="450215" indent="-450215" algn="just">
                        <a:spcAft>
                          <a:spcPts val="0"/>
                        </a:spcAft>
                      </a:pPr>
                      <a:r>
                        <a:rPr lang="es-ES" sz="600" dirty="0">
                          <a:effectLst/>
                        </a:rPr>
                        <a:t>Final: 30/04/2026</a:t>
                      </a:r>
                      <a:endParaRPr lang="es-BO" sz="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656" marR="37656"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87493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03311" y="1660849"/>
            <a:ext cx="9404723" cy="1373880"/>
          </a:xfrm>
        </p:spPr>
        <p:txBody>
          <a:bodyPr>
            <a:normAutofit/>
          </a:bodyPr>
          <a:lstStyle/>
          <a:p>
            <a:r>
              <a:rPr lang="es-ES" sz="2000" dirty="0">
                <a:latin typeface="Arial Narrow" panose="020B0606020202030204" pitchFamily="34" charset="0"/>
              </a:rPr>
              <a:t>Ejercer el control gubernamental interno posterior en el Gobierno Autónomo Municipal de La Paz, en el marco de lo establecido por el artículo 15 de la Ley Nº 1178 de Administración y Control Gubernamentales y sus decretos reglamentarios.</a:t>
            </a:r>
            <a:br>
              <a:rPr lang="es-ES" sz="2400" b="1" dirty="0">
                <a:latin typeface="Arial Narrow" panose="020B0606020202030204" pitchFamily="34" charset="0"/>
              </a:rPr>
            </a:br>
            <a:endParaRPr lang="es-BO" sz="2800" dirty="0">
              <a:latin typeface="Arial Narrow" panose="020B0606020202030204" pitchFamily="34" charset="0"/>
            </a:endParaRPr>
          </a:p>
        </p:txBody>
      </p:sp>
      <p:sp>
        <p:nvSpPr>
          <p:cNvPr id="3" name="Marcador de contenido 2"/>
          <p:cNvSpPr>
            <a:spLocks noGrp="1"/>
          </p:cNvSpPr>
          <p:nvPr>
            <p:ph idx="1"/>
          </p:nvPr>
        </p:nvSpPr>
        <p:spPr>
          <a:xfrm>
            <a:off x="1103312" y="1248130"/>
            <a:ext cx="8946541" cy="1459017"/>
          </a:xfrm>
        </p:spPr>
        <p:txBody>
          <a:bodyPr>
            <a:normAutofit/>
          </a:bodyPr>
          <a:lstStyle/>
          <a:p>
            <a:pPr marL="0" indent="0">
              <a:buNone/>
            </a:pPr>
            <a:r>
              <a:rPr lang="es-ES" sz="2000" b="1" dirty="0">
                <a:latin typeface="Arial Narrow" panose="020B0606020202030204" pitchFamily="34" charset="0"/>
              </a:rPr>
              <a:t>OBJETIVO</a:t>
            </a:r>
            <a:endParaRPr lang="es-BO" sz="2000" b="1" dirty="0">
              <a:latin typeface="Arial Narrow" panose="020B0606020202030204" pitchFamily="34" charset="0"/>
            </a:endParaRPr>
          </a:p>
        </p:txBody>
      </p:sp>
      <p:sp>
        <p:nvSpPr>
          <p:cNvPr id="4" name="Título 1"/>
          <p:cNvSpPr txBox="1">
            <a:spLocks/>
          </p:cNvSpPr>
          <p:nvPr/>
        </p:nvSpPr>
        <p:spPr>
          <a:xfrm>
            <a:off x="1154955" y="1447800"/>
            <a:ext cx="8825658" cy="3329581"/>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s-BO" dirty="0">
              <a:solidFill>
                <a:schemeClr val="bg1">
                  <a:lumMod val="50000"/>
                </a:schemeClr>
              </a:solidFill>
            </a:endParaRPr>
          </a:p>
        </p:txBody>
      </p:sp>
      <p:pic>
        <p:nvPicPr>
          <p:cNvPr id="5" name="Imagen 4"/>
          <p:cNvPicPr>
            <a:picLocks noChangeAspect="1"/>
          </p:cNvPicPr>
          <p:nvPr/>
        </p:nvPicPr>
        <p:blipFill>
          <a:blip r:embed="rId2" cstate="print"/>
          <a:stretch>
            <a:fillRect/>
          </a:stretch>
        </p:blipFill>
        <p:spPr>
          <a:xfrm>
            <a:off x="9495453" y="6055567"/>
            <a:ext cx="2696547" cy="728870"/>
          </a:xfrm>
          <a:prstGeom prst="rect">
            <a:avLst/>
          </a:prstGeom>
        </p:spPr>
      </p:pic>
      <p:pic>
        <p:nvPicPr>
          <p:cNvPr id="6" name="Imagen 5"/>
          <p:cNvPicPr>
            <a:picLocks noChangeAspect="1"/>
          </p:cNvPicPr>
          <p:nvPr/>
        </p:nvPicPr>
        <p:blipFill>
          <a:blip r:embed="rId3" cstate="print"/>
          <a:stretch>
            <a:fillRect/>
          </a:stretch>
        </p:blipFill>
        <p:spPr>
          <a:xfrm>
            <a:off x="264917" y="352656"/>
            <a:ext cx="1676789" cy="729696"/>
          </a:xfrm>
          <a:prstGeom prst="rect">
            <a:avLst/>
          </a:prstGeom>
        </p:spPr>
      </p:pic>
      <p:sp>
        <p:nvSpPr>
          <p:cNvPr id="8" name="Título 1"/>
          <p:cNvSpPr txBox="1">
            <a:spLocks/>
          </p:cNvSpPr>
          <p:nvPr/>
        </p:nvSpPr>
        <p:spPr>
          <a:xfrm>
            <a:off x="1154956" y="3378644"/>
            <a:ext cx="8825657" cy="418915"/>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000" b="1" dirty="0">
                <a:latin typeface="Arial Narrow" panose="020B0606020202030204" pitchFamily="34" charset="0"/>
              </a:rPr>
              <a:t>PRINCIPALES FUNCIONES</a:t>
            </a:r>
            <a:endParaRPr lang="es-BO" sz="2000" dirty="0"/>
          </a:p>
        </p:txBody>
      </p:sp>
      <p:sp>
        <p:nvSpPr>
          <p:cNvPr id="9" name="Marcador de texto 2"/>
          <p:cNvSpPr txBox="1">
            <a:spLocks/>
          </p:cNvSpPr>
          <p:nvPr/>
        </p:nvSpPr>
        <p:spPr>
          <a:xfrm>
            <a:off x="601705" y="3930360"/>
            <a:ext cx="9708224" cy="174265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just">
              <a:buNone/>
            </a:pPr>
            <a:r>
              <a:rPr lang="es-ES" dirty="0">
                <a:latin typeface="Arial Narrow" panose="020B0606020202030204" pitchFamily="34" charset="0"/>
              </a:rPr>
              <a:t>Ejecutar Auditorías (Confiabilidad, Operativas, Cumplimiento, Proyectos de Inversión Pública, Tecnologías de Información y Comunicación), Evaluaciones Técnicas, Seguimientos a la Implantación de las Recomendaciones de Informes de Auditoría y Relevamientos de Información en el Gobierno Autónomo Municipal de La Paz, en el Marco de las Normas de Auditoría Gubernamental Aprobadas por la Contraloría General del Estado.</a:t>
            </a:r>
            <a:br>
              <a:rPr lang="es-BO" dirty="0">
                <a:latin typeface="Arial Narrow" panose="020B0606020202030204" pitchFamily="34" charset="0"/>
              </a:rPr>
            </a:br>
            <a:endParaRPr lang="es-BO" dirty="0"/>
          </a:p>
        </p:txBody>
      </p:sp>
    </p:spTree>
    <p:extLst>
      <p:ext uri="{BB962C8B-B14F-4D97-AF65-F5344CB8AC3E}">
        <p14:creationId xmlns:p14="http://schemas.microsoft.com/office/powerpoint/2010/main" val="3735696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653144"/>
            <a:ext cx="10515600" cy="765110"/>
          </a:xfrm>
        </p:spPr>
        <p:txBody>
          <a:bodyPr>
            <a:normAutofit fontScale="90000"/>
          </a:bodyPr>
          <a:lstStyle/>
          <a:p>
            <a:pPr algn="just"/>
            <a:br>
              <a:rPr lang="es-ES" sz="2200" b="1" dirty="0">
                <a:latin typeface="Arial Narrow" panose="020B0606020202030204" pitchFamily="34" charset="0"/>
              </a:rPr>
            </a:br>
            <a:br>
              <a:rPr lang="es-ES" sz="2200" b="1" dirty="0">
                <a:latin typeface="Arial Narrow" panose="020B0606020202030204" pitchFamily="34" charset="0"/>
              </a:rPr>
            </a:br>
            <a:br>
              <a:rPr lang="es-ES" sz="2200" b="1" dirty="0">
                <a:latin typeface="Arial Narrow" panose="020B0606020202030204" pitchFamily="34" charset="0"/>
              </a:rPr>
            </a:br>
            <a:r>
              <a:rPr lang="es-ES" sz="2200" b="1" dirty="0">
                <a:latin typeface="Arial Narrow" panose="020B0606020202030204" pitchFamily="34" charset="0"/>
              </a:rPr>
              <a:t>Actividades que en el periodo comprendido entre el 01 de enero al 06 de abril de la gestión 2026, se encuentran en proceso de ejecución en el tiempo destinado a </a:t>
            </a:r>
            <a:r>
              <a:rPr lang="es-ES" sz="2200" b="1" u="sng" dirty="0">
                <a:latin typeface="Arial Narrow" panose="020B0606020202030204" pitchFamily="34" charset="0"/>
              </a:rPr>
              <a:t>Horas No Programadas</a:t>
            </a:r>
            <a:r>
              <a:rPr lang="es-ES" sz="2200" b="1" dirty="0">
                <a:latin typeface="Arial Narrow" panose="020B0606020202030204" pitchFamily="34" charset="0"/>
              </a:rPr>
              <a:t> </a:t>
            </a:r>
            <a:endParaRPr lang="es-BO" dirty="0"/>
          </a:p>
        </p:txBody>
      </p:sp>
      <p:sp>
        <p:nvSpPr>
          <p:cNvPr id="3" name="Marcador de texto 2"/>
          <p:cNvSpPr>
            <a:spLocks noGrp="1"/>
          </p:cNvSpPr>
          <p:nvPr>
            <p:ph type="body" idx="1"/>
          </p:nvPr>
        </p:nvSpPr>
        <p:spPr/>
        <p:txBody>
          <a:bodyPr/>
          <a:lstStyle/>
          <a:p>
            <a:endParaRPr lang="es-BO"/>
          </a:p>
        </p:txBody>
      </p:sp>
      <p:pic>
        <p:nvPicPr>
          <p:cNvPr id="6" name="Imagen 5"/>
          <p:cNvPicPr>
            <a:picLocks noChangeAspect="1"/>
          </p:cNvPicPr>
          <p:nvPr/>
        </p:nvPicPr>
        <p:blipFill>
          <a:blip r:embed="rId2" cstate="print"/>
          <a:stretch>
            <a:fillRect/>
          </a:stretch>
        </p:blipFill>
        <p:spPr>
          <a:xfrm>
            <a:off x="132172" y="105404"/>
            <a:ext cx="1682642" cy="731583"/>
          </a:xfrm>
          <a:prstGeom prst="rect">
            <a:avLst/>
          </a:prstGeom>
        </p:spPr>
      </p:pic>
      <p:pic>
        <p:nvPicPr>
          <p:cNvPr id="7" name="Imagen 6"/>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8" name="Tabla 7"/>
          <p:cNvGraphicFramePr>
            <a:graphicFrameLocks noGrp="1"/>
          </p:cNvGraphicFramePr>
          <p:nvPr>
            <p:extLst>
              <p:ext uri="{D42A27DB-BD31-4B8C-83A1-F6EECF244321}">
                <p14:modId xmlns:p14="http://schemas.microsoft.com/office/powerpoint/2010/main" val="858713607"/>
              </p:ext>
            </p:extLst>
          </p:nvPr>
        </p:nvGraphicFramePr>
        <p:xfrm>
          <a:off x="2491273" y="1576871"/>
          <a:ext cx="7324530" cy="4581335"/>
        </p:xfrm>
        <a:graphic>
          <a:graphicData uri="http://schemas.openxmlformats.org/drawingml/2006/table">
            <a:tbl>
              <a:tblPr firstRow="1" firstCol="1" bandRow="1">
                <a:tableStyleId>{5C22544A-7EE6-4342-B048-85BDC9FD1C3A}</a:tableStyleId>
              </a:tblPr>
              <a:tblGrid>
                <a:gridCol w="512576">
                  <a:extLst>
                    <a:ext uri="{9D8B030D-6E8A-4147-A177-3AD203B41FA5}">
                      <a16:colId xmlns:a16="http://schemas.microsoft.com/office/drawing/2014/main" val="20000"/>
                    </a:ext>
                  </a:extLst>
                </a:gridCol>
                <a:gridCol w="3396255">
                  <a:extLst>
                    <a:ext uri="{9D8B030D-6E8A-4147-A177-3AD203B41FA5}">
                      <a16:colId xmlns:a16="http://schemas.microsoft.com/office/drawing/2014/main" val="20001"/>
                    </a:ext>
                  </a:extLst>
                </a:gridCol>
                <a:gridCol w="1878856">
                  <a:extLst>
                    <a:ext uri="{9D8B030D-6E8A-4147-A177-3AD203B41FA5}">
                      <a16:colId xmlns:a16="http://schemas.microsoft.com/office/drawing/2014/main" val="20002"/>
                    </a:ext>
                  </a:extLst>
                </a:gridCol>
                <a:gridCol w="1536843">
                  <a:extLst>
                    <a:ext uri="{9D8B030D-6E8A-4147-A177-3AD203B41FA5}">
                      <a16:colId xmlns:a16="http://schemas.microsoft.com/office/drawing/2014/main" val="20003"/>
                    </a:ext>
                  </a:extLst>
                </a:gridCol>
              </a:tblGrid>
              <a:tr h="222157">
                <a:tc>
                  <a:txBody>
                    <a:bodyPr/>
                    <a:lstStyle/>
                    <a:p>
                      <a:pPr marL="180340" indent="-180340" algn="ctr">
                        <a:spcAft>
                          <a:spcPts val="0"/>
                        </a:spcAft>
                      </a:pPr>
                      <a:r>
                        <a:rPr lang="es-ES" sz="500" dirty="0">
                          <a:effectLst/>
                        </a:rPr>
                        <a:t>Nº</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80340" indent="-180340" algn="ctr">
                        <a:spcAft>
                          <a:spcPts val="0"/>
                        </a:spcAft>
                      </a:pPr>
                      <a:r>
                        <a:rPr lang="es-ES" sz="500">
                          <a:effectLst/>
                        </a:rPr>
                        <a:t>Actividad</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80340" indent="-180340" algn="ctr">
                        <a:spcAft>
                          <a:spcPts val="0"/>
                        </a:spcAft>
                      </a:pPr>
                      <a:r>
                        <a:rPr lang="es-ES" sz="500">
                          <a:effectLst/>
                        </a:rPr>
                        <a:t>Instrucción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80340" indent="-180340" algn="ctr">
                        <a:spcAft>
                          <a:spcPts val="0"/>
                        </a:spcAft>
                      </a:pPr>
                      <a:r>
                        <a:rPr lang="es-ES" sz="500">
                          <a:effectLst/>
                        </a:rPr>
                        <a:t>Estado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0"/>
                  </a:ext>
                </a:extLst>
              </a:tr>
              <a:tr h="355247">
                <a:tc>
                  <a:txBody>
                    <a:bodyPr/>
                    <a:lstStyle/>
                    <a:p>
                      <a:pPr marL="180340" indent="-180340" algn="ctr">
                        <a:spcAft>
                          <a:spcPts val="0"/>
                        </a:spcAft>
                      </a:pPr>
                      <a:r>
                        <a:rPr lang="es-ES" sz="500">
                          <a:effectLst/>
                        </a:rPr>
                        <a:t>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Relevamiento de Información Específica respecto a Multas Expuestas en el Estado de ejecución Presupuestaria de Gastos partida 854 “Multas” de la gestión 2012 (Orden de Despacho N° 504/2013 del 18/06/2013)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314/2019 del 29/07/2019</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80340" indent="-18034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1"/>
                  </a:ext>
                </a:extLst>
              </a:tr>
              <a:tr h="284198">
                <a:tc>
                  <a:txBody>
                    <a:bodyPr/>
                    <a:lstStyle/>
                    <a:p>
                      <a:pPr marL="180340" indent="-180340" algn="ctr">
                        <a:spcAft>
                          <a:spcPts val="0"/>
                        </a:spcAft>
                      </a:pPr>
                      <a:r>
                        <a:rPr lang="es-ES" sz="500">
                          <a:effectLst/>
                        </a:rPr>
                        <a:t>2</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Relevamiento de Información Específica sobre Servicio de Apoyo Técnico Administrativo Sección Administrativa Financiera SMSID 2021 (Orden de Despacho N° 622/2021 del 04/11/2021)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084/2024 del 26/03/2024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Informe Borrador para Supervisión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2"/>
                  </a:ext>
                </a:extLst>
              </a:tr>
              <a:tr h="213149">
                <a:tc>
                  <a:txBody>
                    <a:bodyPr/>
                    <a:lstStyle/>
                    <a:p>
                      <a:pPr marL="180340" indent="-180340" algn="ctr">
                        <a:spcAft>
                          <a:spcPts val="0"/>
                        </a:spcAft>
                      </a:pPr>
                      <a:r>
                        <a:rPr lang="es-ES" sz="500">
                          <a:effectLst/>
                        </a:rPr>
                        <a:t>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Auditoría de Cumplimiento a los faltantes de materiales en el Almacén de la Zona Sur, Gestiones 2016, 2017 y 2018</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051/2026 del 12/03/2026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80340" indent="-18034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3"/>
                  </a:ext>
                </a:extLst>
              </a:tr>
              <a:tr h="213149">
                <a:tc>
                  <a:txBody>
                    <a:bodyPr/>
                    <a:lstStyle/>
                    <a:p>
                      <a:pPr marL="450215" indent="-450215" algn="ctr">
                        <a:spcAft>
                          <a:spcPts val="0"/>
                        </a:spcAft>
                      </a:pPr>
                      <a:r>
                        <a:rPr lang="es-ES" sz="500">
                          <a:effectLst/>
                        </a:rPr>
                        <a:t>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Relevamiento de Información Específico relativo al Activo Fijo – Cámara Fotográfica no dvuelto al Gobierno Municipal de La Paz, por Adalid Flores Flores</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086/2024 del 26/03/2024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Informe Borrador para Supervisión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4"/>
                  </a:ext>
                </a:extLst>
              </a:tr>
              <a:tr h="497346">
                <a:tc>
                  <a:txBody>
                    <a:bodyPr/>
                    <a:lstStyle/>
                    <a:p>
                      <a:pPr marL="450215" indent="-450215" algn="ctr">
                        <a:spcAft>
                          <a:spcPts val="0"/>
                        </a:spcAft>
                      </a:pPr>
                      <a:r>
                        <a:rPr lang="es-ES" sz="500" dirty="0">
                          <a:effectLst/>
                        </a:rPr>
                        <a:t>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Relevamiento de Información Específica respecto al Registro indebido en el Sistema RUAT de la Transferencia Especial, total propiedad única de un inmueble que se encuentra en copropiedad, relacionado al pago del Impuesto Municipal de Transferencias Onerosas de Bienes Inmuebles (Orden de Despacho N° 269/2025 del 17/06/2025)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132/2025 del 18/08/2025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5"/>
                  </a:ext>
                </a:extLst>
              </a:tr>
              <a:tr h="327493">
                <a:tc>
                  <a:txBody>
                    <a:bodyPr/>
                    <a:lstStyle/>
                    <a:p>
                      <a:pPr marL="450215" indent="-450215" algn="ctr">
                        <a:spcAft>
                          <a:spcPts val="0"/>
                        </a:spcAft>
                      </a:pPr>
                      <a:r>
                        <a:rPr lang="es-ES" sz="500">
                          <a:effectLst/>
                        </a:rPr>
                        <a:t>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Nota CITE SEC CDEF CM N° 023/2025 del Concejo Municipal- Inicio Auditoria sobre Donación equipos médicos s/g Ordenanza Municipal GAMLP N° 251/2018- Equipos de tomografía Hospital Municipal la Portada.</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Informe Borrador en Supervisión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6"/>
                  </a:ext>
                </a:extLst>
              </a:tr>
              <a:tr h="323792">
                <a:tc>
                  <a:txBody>
                    <a:bodyPr/>
                    <a:lstStyle/>
                    <a:p>
                      <a:pPr marL="450215" indent="-450215" algn="ctr">
                        <a:spcAft>
                          <a:spcPts val="0"/>
                        </a:spcAft>
                      </a:pPr>
                      <a:r>
                        <a:rPr lang="es-ES" sz="500">
                          <a:effectLst/>
                        </a:rPr>
                        <a:t>7</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Orden de Despacho No 008/2026- Inicio proceso interno en atención a Informe Legal GAMLPIATM/SAF N° 0304/2025 de 29/12/25-Registro indebido de exención del 50% alícuotas del del lMPVAT funcionarios Bryan Mauricio Álvarez García.</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7"/>
                  </a:ext>
                </a:extLst>
              </a:tr>
              <a:tr h="355247">
                <a:tc>
                  <a:txBody>
                    <a:bodyPr/>
                    <a:lstStyle/>
                    <a:p>
                      <a:pPr marL="450215" indent="-450215" algn="ctr">
                        <a:spcAft>
                          <a:spcPts val="0"/>
                        </a:spcAft>
                      </a:pPr>
                      <a:r>
                        <a:rPr lang="es-ES" sz="500">
                          <a:effectLst/>
                        </a:rPr>
                        <a:t>8</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Orden de Despacho N° 113/2025- Concesión de Servicios de Aseo Urbano en la Ladera Este y Macrodistritos Rurales del Municipio de La Paz en atención a nota MJTIL-UIACEP-NE 102/2025 de 11/02/2025 del Ministerio de Justicia y Transparencia.</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8"/>
                  </a:ext>
                </a:extLst>
              </a:tr>
              <a:tr h="284198">
                <a:tc>
                  <a:txBody>
                    <a:bodyPr/>
                    <a:lstStyle/>
                    <a:p>
                      <a:pPr marL="450215" indent="-450215" algn="ctr">
                        <a:spcAft>
                          <a:spcPts val="0"/>
                        </a:spcAft>
                      </a:pPr>
                      <a:r>
                        <a:rPr lang="es-ES" sz="500">
                          <a:effectLst/>
                        </a:rPr>
                        <a:t>9</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spcAft>
                          <a:spcPts val="0"/>
                        </a:spcAft>
                      </a:pPr>
                      <a:r>
                        <a:rPr lang="es-ES" sz="500">
                          <a:effectLst/>
                        </a:rPr>
                        <a:t>Orden de Despacho N° 12/2026- Inicio proceso interno en atención a Informe Legal GAMLPIATM/SAF N° 031372025 de 30/12/2025 Liquidación Incorrecta del IMPVAT- Fernando Adolfo Montaño Maceda.</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Asignado para su inicio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09"/>
                  </a:ext>
                </a:extLst>
              </a:tr>
              <a:tr h="284198">
                <a:tc>
                  <a:txBody>
                    <a:bodyPr/>
                    <a:lstStyle/>
                    <a:p>
                      <a:pPr marL="450215" indent="-450215" algn="ctr">
                        <a:spcAft>
                          <a:spcPts val="0"/>
                        </a:spcAft>
                      </a:pPr>
                      <a:r>
                        <a:rPr lang="es-ES" sz="500">
                          <a:effectLst/>
                        </a:rPr>
                        <a:t>10</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spcAft>
                          <a:spcPts val="0"/>
                        </a:spcAft>
                      </a:pPr>
                      <a:r>
                        <a:rPr lang="es-ES" sz="500">
                          <a:effectLst/>
                        </a:rPr>
                        <a:t>Orden de Despacho N° 009/2026- Inicio proceso interno en atención a Informe Legal exención del 100% alícuotas del RUAT funcionarios Mary Roxana Gutiérrez Rivera, Heidi Magnelly Acevedo Narvaez.</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Asignado para su inicio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10"/>
                  </a:ext>
                </a:extLst>
              </a:tr>
              <a:tr h="257924">
                <a:tc>
                  <a:txBody>
                    <a:bodyPr/>
                    <a:lstStyle/>
                    <a:p>
                      <a:pPr marL="450215" indent="-450215" algn="ctr">
                        <a:spcAft>
                          <a:spcPts val="0"/>
                        </a:spcAft>
                      </a:pPr>
                      <a:r>
                        <a:rPr lang="es-ES" sz="500">
                          <a:effectLst/>
                        </a:rPr>
                        <a:t>11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spcAft>
                          <a:spcPts val="0"/>
                        </a:spcAft>
                      </a:pPr>
                      <a:r>
                        <a:rPr lang="es-ES" sz="500">
                          <a:effectLst/>
                        </a:rPr>
                        <a:t>Orden de Despacho N° 014/2026 Inicio proceso interno en atención a Informe Legal GAMLPIATM/SAF N° 0314/2025 caso funcionaria Mary Roxana Gutiérrez Rivera.</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Asignado para su inicio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11"/>
                  </a:ext>
                </a:extLst>
              </a:tr>
              <a:tr h="355247">
                <a:tc>
                  <a:txBody>
                    <a:bodyPr/>
                    <a:lstStyle/>
                    <a:p>
                      <a:pPr marL="450215" indent="-450215" algn="ctr">
                        <a:spcAft>
                          <a:spcPts val="0"/>
                        </a:spcAft>
                      </a:pPr>
                      <a:r>
                        <a:rPr lang="es-ES" sz="500">
                          <a:effectLst/>
                        </a:rPr>
                        <a:t>12</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Orden de Despacho N° 007/2026- Inicio proceso interno en atención a Informe Legal GAMLPIATM/SAF N° 0303/2025 de 29/12/25 - Omisión Cobro multa Incumplimiento de deberes Formales (MIDF) funcionaria Cinthya Camila Mendoza Aquirre.</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Memorándum N° 006/2026 del 05/01/2026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Asignado para su inicio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12"/>
                  </a:ext>
                </a:extLst>
              </a:tr>
              <a:tr h="323792">
                <a:tc>
                  <a:txBody>
                    <a:bodyPr/>
                    <a:lstStyle/>
                    <a:p>
                      <a:pPr marL="450215" indent="-450215" algn="ctr">
                        <a:spcAft>
                          <a:spcPts val="0"/>
                        </a:spcAft>
                      </a:pPr>
                      <a:r>
                        <a:rPr lang="es-ES" sz="500">
                          <a:effectLst/>
                        </a:rPr>
                        <a:t>13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Relevamiento de Información Específica Beneficios Sociales, Cancelados fuera del Plazo establecido por Disposiciones Legales Vigentes, emergentes de Ordenes de Despacho Nº 147/2021; 148/2021; 211/2021 y 228/2021</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dirty="0">
                          <a:effectLst/>
                        </a:rPr>
                        <a:t>Memorándum N° 131/2025 del 18/08/2025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a:effectLst/>
                        </a:rPr>
                        <a:t>En Proceso</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13"/>
                  </a:ext>
                </a:extLst>
              </a:tr>
              <a:tr h="284198">
                <a:tc>
                  <a:txBody>
                    <a:bodyPr/>
                    <a:lstStyle/>
                    <a:p>
                      <a:pPr marL="450215" indent="-450215" algn="ctr">
                        <a:spcAft>
                          <a:spcPts val="0"/>
                        </a:spcAft>
                      </a:pPr>
                      <a:r>
                        <a:rPr lang="es-ES" sz="500">
                          <a:effectLst/>
                        </a:rPr>
                        <a:t>14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algn="just">
                        <a:spcAft>
                          <a:spcPts val="0"/>
                        </a:spcAft>
                      </a:pPr>
                      <a:r>
                        <a:rPr lang="es-ES" sz="500">
                          <a:effectLst/>
                        </a:rPr>
                        <a:t>Sueldos Devengados emergente de Procesos Laborales atendidos ante el Ministerio de Trabajo, Empleo y Previsión Social (Administración Tributaria Municipal, Sub Alcaldía San Antonio)</a:t>
                      </a:r>
                      <a:endParaRPr lang="es-BO" sz="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450215" indent="-450215" algn="just">
                        <a:spcAft>
                          <a:spcPts val="0"/>
                        </a:spcAft>
                      </a:pPr>
                      <a:r>
                        <a:rPr lang="es-ES" sz="500">
                          <a:effectLst/>
                        </a:rPr>
                        <a:t>Orden de Despacho N° 176/2024 del 24/04/2024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tc>
                  <a:txBody>
                    <a:bodyPr/>
                    <a:lstStyle/>
                    <a:p>
                      <a:pPr marL="16510" indent="-16510" algn="just">
                        <a:spcAft>
                          <a:spcPts val="0"/>
                        </a:spcAft>
                      </a:pPr>
                      <a:r>
                        <a:rPr lang="es-ES" sz="500" dirty="0">
                          <a:effectLst/>
                        </a:rPr>
                        <a:t>En Proceso</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254" marR="39254" marT="0" marB="0" anchor="ct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301745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6" y="519750"/>
            <a:ext cx="8825657" cy="711892"/>
          </a:xfrm>
        </p:spPr>
        <p:txBody>
          <a:bodyPr>
            <a:normAutofit/>
          </a:bodyPr>
          <a:lstStyle/>
          <a:p>
            <a:r>
              <a:rPr lang="es-ES" sz="2000" b="1" dirty="0">
                <a:latin typeface="Arial Narrow" panose="020B0606020202030204" pitchFamily="34" charset="0"/>
              </a:rPr>
              <a:t>ACTIVIDADES SUSPENDIDAS AL 06/04/2026</a:t>
            </a:r>
            <a:endParaRPr lang="es-BO" sz="2000" b="1" dirty="0">
              <a:latin typeface="Arial Narrow" panose="020B0606020202030204" pitchFamily="34" charset="0"/>
            </a:endParaRPr>
          </a:p>
        </p:txBody>
      </p:sp>
      <p:sp>
        <p:nvSpPr>
          <p:cNvPr id="3" name="Marcador de texto 2"/>
          <p:cNvSpPr>
            <a:spLocks noGrp="1"/>
          </p:cNvSpPr>
          <p:nvPr>
            <p:ph type="body" idx="1"/>
          </p:nvPr>
        </p:nvSpPr>
        <p:spPr>
          <a:xfrm>
            <a:off x="1154955" y="2817952"/>
            <a:ext cx="8825658" cy="2976357"/>
          </a:xfrm>
        </p:spPr>
        <p:txBody>
          <a:bodyPr/>
          <a:lstStyle/>
          <a:p>
            <a:endParaRPr lang="es-BO" dirty="0"/>
          </a:p>
        </p:txBody>
      </p:sp>
      <p:graphicFrame>
        <p:nvGraphicFramePr>
          <p:cNvPr id="4" name="Tabla 3"/>
          <p:cNvGraphicFramePr>
            <a:graphicFrameLocks noGrp="1"/>
          </p:cNvGraphicFramePr>
          <p:nvPr>
            <p:extLst>
              <p:ext uri="{D42A27DB-BD31-4B8C-83A1-F6EECF244321}">
                <p14:modId xmlns:p14="http://schemas.microsoft.com/office/powerpoint/2010/main" val="3727810175"/>
              </p:ext>
            </p:extLst>
          </p:nvPr>
        </p:nvGraphicFramePr>
        <p:xfrm>
          <a:off x="2696548" y="1231643"/>
          <a:ext cx="6568749" cy="5493165"/>
        </p:xfrm>
        <a:graphic>
          <a:graphicData uri="http://schemas.openxmlformats.org/drawingml/2006/table">
            <a:tbl>
              <a:tblPr firstRow="1" firstCol="1" bandRow="1"/>
              <a:tblGrid>
                <a:gridCol w="509062">
                  <a:extLst>
                    <a:ext uri="{9D8B030D-6E8A-4147-A177-3AD203B41FA5}">
                      <a16:colId xmlns:a16="http://schemas.microsoft.com/office/drawing/2014/main" val="20000"/>
                    </a:ext>
                  </a:extLst>
                </a:gridCol>
                <a:gridCol w="2695141">
                  <a:extLst>
                    <a:ext uri="{9D8B030D-6E8A-4147-A177-3AD203B41FA5}">
                      <a16:colId xmlns:a16="http://schemas.microsoft.com/office/drawing/2014/main" val="20001"/>
                    </a:ext>
                  </a:extLst>
                </a:gridCol>
                <a:gridCol w="1738350">
                  <a:extLst>
                    <a:ext uri="{9D8B030D-6E8A-4147-A177-3AD203B41FA5}">
                      <a16:colId xmlns:a16="http://schemas.microsoft.com/office/drawing/2014/main" val="20002"/>
                    </a:ext>
                  </a:extLst>
                </a:gridCol>
                <a:gridCol w="1626196">
                  <a:extLst>
                    <a:ext uri="{9D8B030D-6E8A-4147-A177-3AD203B41FA5}">
                      <a16:colId xmlns:a16="http://schemas.microsoft.com/office/drawing/2014/main" val="20003"/>
                    </a:ext>
                  </a:extLst>
                </a:gridCol>
              </a:tblGrid>
              <a:tr h="181458">
                <a:tc>
                  <a:txBody>
                    <a:bodyPr/>
                    <a:lstStyle/>
                    <a:p>
                      <a:pPr marL="180340" indent="-180340" algn="ctr">
                        <a:spcAft>
                          <a:spcPts val="0"/>
                        </a:spcAft>
                      </a:pPr>
                      <a:r>
                        <a:rPr lang="es-ES" sz="700" b="1" dirty="0">
                          <a:effectLst/>
                          <a:latin typeface="Arial Narrow" panose="020B0606020202030204" pitchFamily="34" charset="0"/>
                          <a:ea typeface="Times New Roman" panose="02020603050405020304" pitchFamily="18" charset="0"/>
                          <a:cs typeface="Times New Roman" panose="02020603050405020304" pitchFamily="18" charset="0"/>
                        </a:rPr>
                        <a:t>Nº</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1">
                          <a:effectLst/>
                          <a:latin typeface="Arial Narrow" panose="020B0606020202030204" pitchFamily="34" charset="0"/>
                          <a:ea typeface="Times New Roman" panose="02020603050405020304" pitchFamily="18" charset="0"/>
                          <a:cs typeface="Times New Roman" panose="02020603050405020304" pitchFamily="18" charset="0"/>
                        </a:rPr>
                        <a:t>Actividad</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1">
                          <a:effectLst/>
                          <a:latin typeface="Arial Narrow" panose="020B0606020202030204" pitchFamily="34" charset="0"/>
                          <a:ea typeface="Times New Roman" panose="02020603050405020304" pitchFamily="18" charset="0"/>
                          <a:cs typeface="Times New Roman" panose="02020603050405020304" pitchFamily="18" charset="0"/>
                        </a:rPr>
                        <a:t>Instrucción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1">
                          <a:effectLst/>
                          <a:latin typeface="Arial Narrow" panose="020B0606020202030204" pitchFamily="34" charset="0"/>
                          <a:ea typeface="Times New Roman" panose="02020603050405020304" pitchFamily="18" charset="0"/>
                          <a:cs typeface="Times New Roman" panose="02020603050405020304" pitchFamily="18" charset="0"/>
                        </a:rPr>
                        <a:t>Fecha de instrucción</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0956">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Auditoría de Cumplimiento de la Normativa Legal de Exención del Registro de Asistencia Diario del Personal del GAMLP correspondiente a las gestiones 2020 y 2021 (Auditoría No Programada)</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Memorándum 232/2023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06/12/2023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21146">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2</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originado en la falta de remisión por la Dirección de Administración General al Asesor Tributario de 3 Recibos de Alquiler para su Declaración en los Libros de Compras IVA en la gestión 2019 </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15240"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En atención a Informe DGAJ – DPJ N° 374/2023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26/05/2023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15443">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Específica respecto al Registro indebido en el Sistema RUAT de la Transferencia Especial, total propiedad única de un inmueble que se encuentra en copropiedad, relacionado al pago del Impuesto Municipal de Transferencias Onerosas de Bienes Inmuebles</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Orden de Despacho N° 269/2025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17/06/2025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0572">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específica respecto a la indebida Exención Tributaria del Contribuyente “Casa Argentina”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Orden de Despacho N° 275/2025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25/06/2025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31719">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Auditoria de Cumplimiento </a:t>
                      </a:r>
                      <a:r>
                        <a:rPr lang="es-ES" sz="700" b="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en relación a si el pago de interés a favor de la Empresa ALVAFLOR S.R.L. constituye daño económico al GAMLP, como consecuencia de la indebida retención de recursos por la mala aplicación de multas, según lo determinado por el Laudo Arbitral Nº 01/2015 de fecha 30 de julio de 2015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Memorándum N° 145/2025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03/10/2025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09266">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en consideración a Informe DJ Nº 908/2024, Caso Ejecución de la Boleta de Garantía por Incumplimiento de Contrato Nº 0011580</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005/2025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08/01/2025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50956">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7</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en consideración a Informe DGRH AL 2158/2025 Caso José Quispe Luna, Caso Ejecución de la Boleta de Garantía por Incumplimiento de Contrato Nº 0011580</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496/2025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23/12/2025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237064">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8</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Sueldos Devengados emergente de Procesos Laborales atendidos ante el Ministerio de Trabajo, Empleo y Previsión Social</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260/2021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034/2023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352/2023</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022/2024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261/2024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297/2024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465/2024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489/2024</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481/2025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028/2026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030/2026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040/2026</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30/04/2021</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24/01/2023</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07/09/2023</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18/01/2024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24/06/2024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15/07/2024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12/12/2024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18/12/2024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05/12/2024</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05/02/2026</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09/02/2026</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05/03/2026</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09266">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9</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Auditoría Operativa a las Unidades Organizacionales de la Directiva del Concejo Municipal. Presidencia, Vicepresidencia, Secretaría y todas sus respectivas Direcciones</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09266">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10</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Informe Circunstanciado respecto a los Activos no Devueltos que se encuentran aun asignados al ex funcionario Municipal Jorge Dennis Alipaz Parada</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Cite: DESP.GAMLP N°0472/2025</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18/02/2025</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50956">
                <a:tc>
                  <a:txBody>
                    <a:bodyPr/>
                    <a:lstStyle/>
                    <a:p>
                      <a:pPr marL="450215" indent="-450215" algn="ctr">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11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Cuentas por Cobrar a Largo Plazo y recomendaciones emanadas del Informe DGAJ-DAL N° 350/2021. SMFIN/AL/N° 79721, GAMLP/ATM/UNDL N°26/21 y GAMLP/SMDE N°18/21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Orden de Despacho Nº 541/2021</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7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20/09/2021</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40382">
                <a:tc>
                  <a:txBody>
                    <a:bodyPr/>
                    <a:lstStyle/>
                    <a:p>
                      <a:pPr marL="450215" indent="-450215"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12</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0215"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Específica referente a cuentas por Cobrar a Largo Plazo</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5240"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Orden de Despacho Nº 524/2021</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5240" indent="-450215" algn="just">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 </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0340" indent="-180340" algn="ctr">
                        <a:spcAft>
                          <a:spcPts val="0"/>
                        </a:spcAft>
                      </a:pPr>
                      <a:r>
                        <a:rPr lang="es-ES" sz="700" b="0" dirty="0">
                          <a:effectLst/>
                          <a:latin typeface="Arial Narrow" panose="020B0606020202030204" pitchFamily="34" charset="0"/>
                          <a:ea typeface="Times New Roman" panose="02020603050405020304" pitchFamily="18" charset="0"/>
                          <a:cs typeface="Times New Roman" panose="02020603050405020304" pitchFamily="18" charset="0"/>
                        </a:rPr>
                        <a:t>10/09/2021</a:t>
                      </a:r>
                      <a:endParaRPr lang="es-BO" sz="7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0918" marR="4091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pic>
        <p:nvPicPr>
          <p:cNvPr id="5" name="Imagen 4"/>
          <p:cNvPicPr>
            <a:picLocks noChangeAspect="1"/>
          </p:cNvPicPr>
          <p:nvPr/>
        </p:nvPicPr>
        <p:blipFill>
          <a:blip r:embed="rId2" cstate="print"/>
          <a:stretch>
            <a:fillRect/>
          </a:stretch>
        </p:blipFill>
        <p:spPr>
          <a:xfrm>
            <a:off x="132172" y="105404"/>
            <a:ext cx="1682642" cy="731583"/>
          </a:xfrm>
          <a:prstGeom prst="rect">
            <a:avLst/>
          </a:prstGeom>
        </p:spPr>
      </p:pic>
      <p:pic>
        <p:nvPicPr>
          <p:cNvPr id="6" name="Imagen 5"/>
          <p:cNvPicPr>
            <a:picLocks noChangeAspect="1"/>
          </p:cNvPicPr>
          <p:nvPr/>
        </p:nvPicPr>
        <p:blipFill>
          <a:blip r:embed="rId3" cstate="print"/>
          <a:stretch>
            <a:fillRect/>
          </a:stretch>
        </p:blipFill>
        <p:spPr>
          <a:xfrm>
            <a:off x="9495453" y="6055567"/>
            <a:ext cx="2696547" cy="728870"/>
          </a:xfrm>
          <a:prstGeom prst="rect">
            <a:avLst/>
          </a:prstGeom>
        </p:spPr>
      </p:pic>
    </p:spTree>
    <p:extLst>
      <p:ext uri="{BB962C8B-B14F-4D97-AF65-F5344CB8AC3E}">
        <p14:creationId xmlns:p14="http://schemas.microsoft.com/office/powerpoint/2010/main" val="3452539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94318" y="802433"/>
            <a:ext cx="9473681" cy="864574"/>
          </a:xfrm>
        </p:spPr>
        <p:txBody>
          <a:bodyPr>
            <a:normAutofit/>
          </a:bodyPr>
          <a:lstStyle/>
          <a:p>
            <a:r>
              <a:rPr lang="es-ES" sz="2000" b="1" dirty="0">
                <a:latin typeface="Arial Narrow" panose="020B0606020202030204" pitchFamily="34" charset="0"/>
              </a:rPr>
              <a:t>Requerimientos efectuados en gestiones anteriores pendientes de culminación por el Área Técnica de la UAI </a:t>
            </a:r>
            <a:endParaRPr lang="es-BO" sz="2000" b="1" dirty="0">
              <a:latin typeface="Arial Narrow" panose="020B0606020202030204" pitchFamily="34" charset="0"/>
            </a:endParaRPr>
          </a:p>
        </p:txBody>
      </p:sp>
      <p:sp>
        <p:nvSpPr>
          <p:cNvPr id="3" name="Subtítulo 2"/>
          <p:cNvSpPr>
            <a:spLocks noGrp="1"/>
          </p:cNvSpPr>
          <p:nvPr>
            <p:ph type="subTitle" idx="1"/>
          </p:nvPr>
        </p:nvSpPr>
        <p:spPr>
          <a:xfrm>
            <a:off x="1524000" y="2509935"/>
            <a:ext cx="9144000" cy="3275045"/>
          </a:xfrm>
        </p:spPr>
        <p:txBody>
          <a:bodyPr/>
          <a:lstStyle/>
          <a:p>
            <a:endParaRPr lang="es-BO" dirty="0"/>
          </a:p>
        </p:txBody>
      </p:sp>
      <p:graphicFrame>
        <p:nvGraphicFramePr>
          <p:cNvPr id="4" name="Tabla 3"/>
          <p:cNvGraphicFramePr>
            <a:graphicFrameLocks noGrp="1"/>
          </p:cNvGraphicFramePr>
          <p:nvPr>
            <p:extLst>
              <p:ext uri="{D42A27DB-BD31-4B8C-83A1-F6EECF244321}">
                <p14:modId xmlns:p14="http://schemas.microsoft.com/office/powerpoint/2010/main" val="3286856042"/>
              </p:ext>
            </p:extLst>
          </p:nvPr>
        </p:nvGraphicFramePr>
        <p:xfrm>
          <a:off x="2827176" y="1825626"/>
          <a:ext cx="6764693" cy="4109463"/>
        </p:xfrm>
        <a:graphic>
          <a:graphicData uri="http://schemas.openxmlformats.org/drawingml/2006/table">
            <a:tbl>
              <a:tblPr firstRow="1" firstCol="1" lastRow="1" lastCol="1" bandRow="1" bandCol="1"/>
              <a:tblGrid>
                <a:gridCol w="559441">
                  <a:extLst>
                    <a:ext uri="{9D8B030D-6E8A-4147-A177-3AD203B41FA5}">
                      <a16:colId xmlns:a16="http://schemas.microsoft.com/office/drawing/2014/main" val="20000"/>
                    </a:ext>
                  </a:extLst>
                </a:gridCol>
                <a:gridCol w="6205252">
                  <a:extLst>
                    <a:ext uri="{9D8B030D-6E8A-4147-A177-3AD203B41FA5}">
                      <a16:colId xmlns:a16="http://schemas.microsoft.com/office/drawing/2014/main" val="20001"/>
                    </a:ext>
                  </a:extLst>
                </a:gridCol>
              </a:tblGrid>
              <a:tr h="113984">
                <a:tc>
                  <a:txBody>
                    <a:bodyPr/>
                    <a:lstStyle/>
                    <a:p>
                      <a:pPr algn="ctr">
                        <a:lnSpc>
                          <a:spcPct val="106000"/>
                        </a:lnSpc>
                        <a:spcAft>
                          <a:spcPts val="0"/>
                        </a:spcAft>
                      </a:pPr>
                      <a:r>
                        <a:rPr lang="es-ES" sz="700" b="1" dirty="0">
                          <a:effectLst/>
                          <a:latin typeface="Arial Narrow" panose="020B0606020202030204" pitchFamily="34" charset="0"/>
                          <a:ea typeface="Times New Roman" panose="02020603050405020304" pitchFamily="18" charset="0"/>
                          <a:cs typeface="Times New Roman" panose="02020603050405020304" pitchFamily="18" charset="0"/>
                        </a:rPr>
                        <a:t>Nº</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6000"/>
                        </a:lnSpc>
                        <a:spcAft>
                          <a:spcPts val="0"/>
                        </a:spcAft>
                      </a:pPr>
                      <a:r>
                        <a:rPr lang="es-ES" sz="700" b="1">
                          <a:effectLst/>
                          <a:latin typeface="Arial Narrow" panose="020B0606020202030204" pitchFamily="34" charset="0"/>
                          <a:ea typeface="Times New Roman" panose="02020603050405020304" pitchFamily="18" charset="0"/>
                          <a:cs typeface="Times New Roman" panose="02020603050405020304" pitchFamily="18" charset="0"/>
                        </a:rPr>
                        <a:t>Descripción de los trabajos</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Relevamiento de Informe de la Construcción Puente Vehicular </a:t>
                      </a:r>
                      <a:r>
                        <a:rPr lang="es-ES" sz="700" dirty="0" err="1">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Jachakora</a:t>
                      </a:r>
                      <a:r>
                        <a:rPr lang="es-ES" sz="7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 ejecutada bajo el Contrato de Obra Nº GMLP-1936/2009. </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2</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del Plan de Asfaltos Avenida </a:t>
                      </a:r>
                      <a:r>
                        <a:rPr lang="es-ES" sz="700" dirty="0" err="1">
                          <a:effectLst/>
                          <a:latin typeface="Arial Narrow" panose="020B0606020202030204" pitchFamily="34" charset="0"/>
                          <a:ea typeface="Times New Roman" panose="02020603050405020304" pitchFamily="18" charset="0"/>
                          <a:cs typeface="Times New Roman" panose="02020603050405020304" pitchFamily="18" charset="0"/>
                        </a:rPr>
                        <a:t>Apumalla</a:t>
                      </a: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 Fase II Zona Villa Victoria, ejecutada bajo el Contrato de Obra Nº 2061-06.</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3</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 la Construcción Colegio Mallasilla Fase II ejecutada bajo el Contrato Nº 097/06.</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4</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 la Conclusión Avenida Apumalla, ejecutada bajo el Contrato Nº 1261-07.</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13984">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5</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del Plan de Asfaltos Avenida Apumalla (LPA-089/2006).</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13984">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6</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 la Planimetría “Alto Gramadal”.</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92962">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7</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de las Graderías calle Kishuara – Litoral.</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2530">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8</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de </a:t>
                      </a: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la Construcción Ampliación Hospital de la Mujer ejecutada por la Empresa Constructora Alto </a:t>
                      </a:r>
                      <a:r>
                        <a:rPr lang="es-ES" sz="700" dirty="0" err="1">
                          <a:effectLst/>
                          <a:latin typeface="Arial Narrow" panose="020B0606020202030204" pitchFamily="34" charset="0"/>
                          <a:ea typeface="Times New Roman" panose="02020603050405020304" pitchFamily="18" charset="0"/>
                          <a:cs typeface="Times New Roman" panose="02020603050405020304" pitchFamily="18" charset="0"/>
                        </a:rPr>
                        <a:t>Ltda</a:t>
                      </a: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 bajo el Contrato Nº 013/07 del 29 de enero de 2007.</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9</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sobre la c</a:t>
                      </a:r>
                      <a:r>
                        <a:rPr lang="es-ES" sz="700">
                          <a:effectLst/>
                          <a:latin typeface="Arial Narrow" panose="020B0606020202030204" pitchFamily="34" charset="0"/>
                          <a:ea typeface="Times New Roman" panose="02020603050405020304" pitchFamily="18" charset="0"/>
                          <a:cs typeface="Times New Roman" panose="02020603050405020304" pitchFamily="18" charset="0"/>
                        </a:rPr>
                        <a:t>aída de los tinglados en la zona Villa La Merced y el Barrio Minasa y el posible hundimiento del techo del hospital La Merced.</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10</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de la Consultoría Nº 172/07 obtención de certificados catastrales.</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11</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de la Captación </a:t>
                      </a:r>
                      <a:r>
                        <a:rPr lang="es-ES" sz="700">
                          <a:effectLst/>
                          <a:latin typeface="Arial Narrow" panose="020B0606020202030204" pitchFamily="34" charset="0"/>
                          <a:ea typeface="Times New Roman" panose="02020603050405020304" pitchFamily="18" charset="0"/>
                          <a:cs typeface="Times New Roman" panose="02020603050405020304" pitchFamily="18" charset="0"/>
                        </a:rPr>
                        <a:t>de aguas subterráneas en la zona Hansa Anutha ejecutada bajo el Contrato de Obra Nº GAMLP – 2347/2013.</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41951">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12</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Programación de Relevamiento de Información de la </a:t>
                      </a: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“Remodelación de la Unidad de Terapia Intensiva Pediátrica” ejecutada bajo el Contrato Nº 060/2009 (señala </a:t>
                      </a:r>
                      <a:r>
                        <a:rPr lang="es-ES" sz="700" dirty="0" err="1">
                          <a:effectLst/>
                          <a:latin typeface="Arial Narrow" panose="020B0606020202030204" pitchFamily="34" charset="0"/>
                          <a:ea typeface="Times New Roman" panose="02020603050405020304" pitchFamily="18" charset="0"/>
                          <a:cs typeface="Times New Roman" panose="02020603050405020304" pitchFamily="18" charset="0"/>
                        </a:rPr>
                        <a:t>Refuncionalización</a:t>
                      </a: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 de la Unidad de Terapia Intensiva e instalación eléctrica).</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13</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 la </a:t>
                      </a:r>
                      <a:r>
                        <a:rPr lang="es-ES" sz="700">
                          <a:effectLst/>
                          <a:latin typeface="Arial Narrow" panose="020B0606020202030204" pitchFamily="34" charset="0"/>
                          <a:ea typeface="Times New Roman" panose="02020603050405020304" pitchFamily="18" charset="0"/>
                          <a:cs typeface="Times New Roman" panose="02020603050405020304" pitchFamily="18" charset="0"/>
                        </a:rPr>
                        <a:t>“Construcción Sede Social Chinchaya, Comunidad Chinchaya” ejecutada bajo el Contrato 685/07.</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14</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de las Obras complementarias para el barrio Villa Alto Pura Pura, ejecutada bajo el Contrato de Obra Nº GAMLP1886/2014</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27967">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15</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específico de la fase de preinversión de la Construcción Hospital Municipal de Segundo Nivel San Antonio.</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13984">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16</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Informe sobre la Auditoría a la Construcción del Edifico de la Subalcaldía Centro.</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341951">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17</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a:effectLst/>
                          <a:latin typeface="Arial Narrow" panose="020B0606020202030204" pitchFamily="34" charset="0"/>
                          <a:ea typeface="Tahoma" panose="020B0604030504040204" pitchFamily="34" charset="0"/>
                          <a:cs typeface="Times New Roman" panose="02020603050405020304" pitchFamily="18" charset="0"/>
                        </a:rPr>
                        <a:t>Relevamiento de información específico respecto a las denuncias de trámites de permiso de construcción, aprobación de planos as built, fraccionamiento y proceso de regularización, consignado en el Informe SMP-DDAT Nº 062/2024 del 01 de julio de 2024.</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341951">
                <a:tc>
                  <a:txBody>
                    <a:bodyPr/>
                    <a:lstStyle/>
                    <a:p>
                      <a:pPr algn="ctr">
                        <a:lnSpc>
                          <a:spcPct val="106000"/>
                        </a:lnSpc>
                        <a:spcAft>
                          <a:spcPts val="0"/>
                        </a:spcAft>
                      </a:pPr>
                      <a:r>
                        <a:rPr lang="es-ES" sz="700">
                          <a:effectLst/>
                          <a:latin typeface="Arial Narrow" panose="020B0606020202030204" pitchFamily="34" charset="0"/>
                          <a:ea typeface="Times New Roman" panose="02020603050405020304" pitchFamily="18" charset="0"/>
                          <a:cs typeface="Times New Roman" panose="02020603050405020304" pitchFamily="18" charset="0"/>
                        </a:rPr>
                        <a:t>18</a:t>
                      </a:r>
                      <a:endParaRPr lang="es-BO"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6000"/>
                        </a:lnSpc>
                        <a:spcAft>
                          <a:spcPts val="0"/>
                        </a:spcAft>
                      </a:pPr>
                      <a:r>
                        <a:rPr lang="es-ES" sz="700" dirty="0">
                          <a:effectLst/>
                          <a:latin typeface="Arial Narrow" panose="020B0606020202030204" pitchFamily="34" charset="0"/>
                          <a:ea typeface="Times New Roman" panose="02020603050405020304" pitchFamily="18" charset="0"/>
                          <a:cs typeface="Times New Roman" panose="02020603050405020304" pitchFamily="18" charset="0"/>
                        </a:rPr>
                        <a:t>Relevamiento de información específica sobre el procedimiento técnico - legal en cuanto a la emisión, aprobación y promulgación del Decreto Municipal Nº 034/2023, así como su aplicación en el período que estuvo vigente.</a:t>
                      </a:r>
                      <a:endParaRPr lang="es-BO"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21" marR="639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pic>
        <p:nvPicPr>
          <p:cNvPr id="5" name="Imagen 4"/>
          <p:cNvPicPr>
            <a:picLocks noChangeAspect="1"/>
          </p:cNvPicPr>
          <p:nvPr/>
        </p:nvPicPr>
        <p:blipFill>
          <a:blip r:embed="rId2" cstate="print"/>
          <a:stretch>
            <a:fillRect/>
          </a:stretch>
        </p:blipFill>
        <p:spPr>
          <a:xfrm>
            <a:off x="132172" y="105404"/>
            <a:ext cx="1682642" cy="731583"/>
          </a:xfrm>
          <a:prstGeom prst="rect">
            <a:avLst/>
          </a:prstGeom>
        </p:spPr>
      </p:pic>
      <p:pic>
        <p:nvPicPr>
          <p:cNvPr id="6" name="Imagen 5"/>
          <p:cNvPicPr>
            <a:picLocks noChangeAspect="1"/>
          </p:cNvPicPr>
          <p:nvPr/>
        </p:nvPicPr>
        <p:blipFill>
          <a:blip r:embed="rId3" cstate="print"/>
          <a:stretch>
            <a:fillRect/>
          </a:stretch>
        </p:blipFill>
        <p:spPr>
          <a:xfrm>
            <a:off x="9495453" y="6055567"/>
            <a:ext cx="2696547" cy="728870"/>
          </a:xfrm>
          <a:prstGeom prst="rect">
            <a:avLst/>
          </a:prstGeom>
        </p:spPr>
      </p:pic>
    </p:spTree>
    <p:extLst>
      <p:ext uri="{BB962C8B-B14F-4D97-AF65-F5344CB8AC3E}">
        <p14:creationId xmlns:p14="http://schemas.microsoft.com/office/powerpoint/2010/main" val="123618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66923" y="749904"/>
            <a:ext cx="8825657" cy="417786"/>
          </a:xfrm>
        </p:spPr>
        <p:txBody>
          <a:bodyPr/>
          <a:lstStyle/>
          <a:p>
            <a:r>
              <a:rPr lang="es-ES" sz="2000" b="1" dirty="0">
                <a:latin typeface="Arial Narrow" panose="020B0606020202030204" pitchFamily="34" charset="0"/>
              </a:rPr>
              <a:t>ESTRUCTURA DE LA UNIDAD</a:t>
            </a:r>
            <a:endParaRPr lang="es-BO" sz="2000" b="1" dirty="0">
              <a:latin typeface="Arial Narrow" panose="020B0606020202030204" pitchFamily="34" charset="0"/>
            </a:endParaRPr>
          </a:p>
        </p:txBody>
      </p:sp>
      <p:sp>
        <p:nvSpPr>
          <p:cNvPr id="3" name="Marcador de texto 2"/>
          <p:cNvSpPr>
            <a:spLocks noGrp="1"/>
          </p:cNvSpPr>
          <p:nvPr>
            <p:ph type="body" idx="1"/>
          </p:nvPr>
        </p:nvSpPr>
        <p:spPr>
          <a:xfrm>
            <a:off x="1558213" y="4627983"/>
            <a:ext cx="1922105" cy="305010"/>
          </a:xfrm>
        </p:spPr>
        <p:txBody>
          <a:bodyPr>
            <a:normAutofit fontScale="25000" lnSpcReduction="20000"/>
          </a:bodyPr>
          <a:lstStyle/>
          <a:p>
            <a:pPr algn="just"/>
            <a:r>
              <a:rPr lang="es-ES" cap="none" dirty="0">
                <a:latin typeface="Arial Narrow" panose="020B0606020202030204" pitchFamily="34" charset="0"/>
              </a:rPr>
              <a:t>.</a:t>
            </a:r>
            <a:br>
              <a:rPr lang="es-BO" cap="none" dirty="0">
                <a:latin typeface="Arial Narrow" panose="020B0606020202030204" pitchFamily="34" charset="0"/>
              </a:rPr>
            </a:br>
            <a:r>
              <a:rPr lang="es-BO" sz="5600" b="1" cap="none" dirty="0">
                <a:solidFill>
                  <a:schemeClr val="tx1"/>
                </a:solidFill>
                <a:latin typeface="Arial Narrow" panose="020B0606020202030204" pitchFamily="34" charset="0"/>
              </a:rPr>
              <a:t>PERSONAL EVENTUAL</a:t>
            </a:r>
            <a:endParaRPr lang="es-BO" sz="5600" b="1" cap="none" dirty="0">
              <a:solidFill>
                <a:schemeClr val="tx1"/>
              </a:solidFill>
            </a:endParaRPr>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7" name="Tabla 6"/>
          <p:cNvGraphicFramePr>
            <a:graphicFrameLocks noGrp="1"/>
          </p:cNvGraphicFramePr>
          <p:nvPr>
            <p:extLst>
              <p:ext uri="{D42A27DB-BD31-4B8C-83A1-F6EECF244321}">
                <p14:modId xmlns:p14="http://schemas.microsoft.com/office/powerpoint/2010/main" val="1298245060"/>
              </p:ext>
            </p:extLst>
          </p:nvPr>
        </p:nvGraphicFramePr>
        <p:xfrm>
          <a:off x="3480318" y="4873783"/>
          <a:ext cx="5150498" cy="1732280"/>
        </p:xfrm>
        <a:graphic>
          <a:graphicData uri="http://schemas.openxmlformats.org/drawingml/2006/table">
            <a:tbl>
              <a:tblPr firstRow="1" firstCol="1" bandRow="1">
                <a:tableStyleId>{5C22544A-7EE6-4342-B048-85BDC9FD1C3A}</a:tableStyleId>
              </a:tblPr>
              <a:tblGrid>
                <a:gridCol w="1808070">
                  <a:extLst>
                    <a:ext uri="{9D8B030D-6E8A-4147-A177-3AD203B41FA5}">
                      <a16:colId xmlns:a16="http://schemas.microsoft.com/office/drawing/2014/main" val="20000"/>
                    </a:ext>
                  </a:extLst>
                </a:gridCol>
                <a:gridCol w="2944123">
                  <a:extLst>
                    <a:ext uri="{9D8B030D-6E8A-4147-A177-3AD203B41FA5}">
                      <a16:colId xmlns:a16="http://schemas.microsoft.com/office/drawing/2014/main" val="20001"/>
                    </a:ext>
                  </a:extLst>
                </a:gridCol>
                <a:gridCol w="398305">
                  <a:extLst>
                    <a:ext uri="{9D8B030D-6E8A-4147-A177-3AD203B41FA5}">
                      <a16:colId xmlns:a16="http://schemas.microsoft.com/office/drawing/2014/main" val="20002"/>
                    </a:ext>
                  </a:extLst>
                </a:gridCol>
              </a:tblGrid>
              <a:tr h="373433">
                <a:tc>
                  <a:txBody>
                    <a:bodyPr/>
                    <a:lstStyle/>
                    <a:p>
                      <a:pPr>
                        <a:lnSpc>
                          <a:spcPct val="107000"/>
                        </a:lnSpc>
                        <a:spcAft>
                          <a:spcPts val="0"/>
                        </a:spcAft>
                      </a:pPr>
                      <a:r>
                        <a:rPr lang="es-BO" sz="900" dirty="0">
                          <a:effectLst/>
                        </a:rPr>
                        <a:t>Profesional II</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Encargado de Comisión</a:t>
                      </a:r>
                      <a:endParaRPr lang="es-BO" sz="1000">
                        <a:effectLst/>
                      </a:endParaRPr>
                    </a:p>
                    <a:p>
                      <a:pPr>
                        <a:lnSpc>
                          <a:spcPct val="107000"/>
                        </a:lnSpc>
                        <a:spcAft>
                          <a:spcPts val="0"/>
                        </a:spcAft>
                      </a:pPr>
                      <a:r>
                        <a:rPr lang="es-BO" sz="900">
                          <a:effectLst/>
                        </a:rPr>
                        <a:t>Del 05/01/26 Al 31/03/26</a:t>
                      </a:r>
                      <a:endParaRPr lang="es-BO" sz="1000">
                        <a:effectLst/>
                      </a:endParaRPr>
                    </a:p>
                    <a:p>
                      <a:pPr>
                        <a:lnSpc>
                          <a:spcPct val="107000"/>
                        </a:lnSpc>
                        <a:spcAft>
                          <a:spcPts val="0"/>
                        </a:spcAft>
                      </a:pPr>
                      <a:r>
                        <a:rPr lang="es-BO" sz="900">
                          <a:effectLst/>
                        </a:rPr>
                        <a:t>Adenda Del 01/04/26 Al 30/09/26</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0"/>
                  </a:ext>
                </a:extLst>
              </a:tr>
              <a:tr h="388571">
                <a:tc>
                  <a:txBody>
                    <a:bodyPr/>
                    <a:lstStyle/>
                    <a:p>
                      <a:pPr>
                        <a:lnSpc>
                          <a:spcPct val="107000"/>
                        </a:lnSpc>
                        <a:spcAft>
                          <a:spcPts val="0"/>
                        </a:spcAft>
                      </a:pPr>
                      <a:r>
                        <a:rPr lang="es-BO" sz="900" dirty="0">
                          <a:effectLst/>
                        </a:rPr>
                        <a:t>Asistente IX</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Asistente de Auditoria</a:t>
                      </a:r>
                      <a:br>
                        <a:rPr lang="es-BO" sz="900">
                          <a:effectLst/>
                        </a:rPr>
                      </a:br>
                      <a:r>
                        <a:rPr lang="es-BO" sz="900">
                          <a:effectLst/>
                        </a:rPr>
                        <a:t>Del 06/01/26 Al 31/03/26</a:t>
                      </a:r>
                      <a:br>
                        <a:rPr lang="es-BO" sz="900">
                          <a:effectLst/>
                        </a:rPr>
                      </a:br>
                      <a:r>
                        <a:rPr lang="es-BO" sz="900">
                          <a:effectLst/>
                        </a:rPr>
                        <a:t>Adenda Del 01/04/26 Al 07/05/26</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388571">
                <a:tc>
                  <a:txBody>
                    <a:bodyPr/>
                    <a:lstStyle/>
                    <a:p>
                      <a:pPr>
                        <a:lnSpc>
                          <a:spcPct val="107000"/>
                        </a:lnSpc>
                        <a:spcAft>
                          <a:spcPts val="0"/>
                        </a:spcAft>
                      </a:pPr>
                      <a:r>
                        <a:rPr lang="es-BO" sz="900">
                          <a:effectLst/>
                        </a:rPr>
                        <a:t>Asistente IX</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Asistente de Auditoria</a:t>
                      </a:r>
                      <a:br>
                        <a:rPr lang="es-BO" sz="900">
                          <a:effectLst/>
                        </a:rPr>
                      </a:br>
                      <a:r>
                        <a:rPr lang="es-BO" sz="900">
                          <a:effectLst/>
                        </a:rPr>
                        <a:t>Del 06/01/26 Al 31/03/26</a:t>
                      </a:r>
                      <a:br>
                        <a:rPr lang="es-BO" sz="900">
                          <a:effectLst/>
                        </a:rPr>
                      </a:br>
                      <a:r>
                        <a:rPr lang="es-BO" sz="900">
                          <a:effectLst/>
                        </a:rPr>
                        <a:t>Adenda Del 01/04/26 Al 07/05/26</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388571">
                <a:tc>
                  <a:txBody>
                    <a:bodyPr/>
                    <a:lstStyle/>
                    <a:p>
                      <a:pPr>
                        <a:lnSpc>
                          <a:spcPct val="107000"/>
                        </a:lnSpc>
                        <a:spcAft>
                          <a:spcPts val="0"/>
                        </a:spcAft>
                      </a:pPr>
                      <a:r>
                        <a:rPr lang="es-BO" sz="900">
                          <a:effectLst/>
                        </a:rPr>
                        <a:t>Asistente IX</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a:effectLst/>
                        </a:rPr>
                        <a:t>Asistente de Auditoria</a:t>
                      </a:r>
                      <a:br>
                        <a:rPr lang="es-BO" sz="900">
                          <a:effectLst/>
                        </a:rPr>
                      </a:br>
                      <a:r>
                        <a:rPr lang="es-BO" sz="900">
                          <a:effectLst/>
                        </a:rPr>
                        <a:t>Del 14/01/26 Al 31/03/26</a:t>
                      </a:r>
                      <a:br>
                        <a:rPr lang="es-BO" sz="900">
                          <a:effectLst/>
                        </a:rPr>
                      </a:br>
                      <a:r>
                        <a:rPr lang="es-BO" sz="900">
                          <a:effectLst/>
                        </a:rPr>
                        <a:t>Adenda Del 01/04/26 Al 13/05/26</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nSpc>
                          <a:spcPct val="107000"/>
                        </a:lnSpc>
                        <a:spcAft>
                          <a:spcPts val="0"/>
                        </a:spcAft>
                      </a:pPr>
                      <a:r>
                        <a:rPr lang="es-BO" sz="9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bl>
          </a:graphicData>
        </a:graphic>
      </p:graphicFrame>
      <p:graphicFrame>
        <p:nvGraphicFramePr>
          <p:cNvPr id="9" name="Tabla 8"/>
          <p:cNvGraphicFramePr>
            <a:graphicFrameLocks noGrp="1"/>
          </p:cNvGraphicFramePr>
          <p:nvPr>
            <p:extLst>
              <p:ext uri="{D42A27DB-BD31-4B8C-83A1-F6EECF244321}">
                <p14:modId xmlns:p14="http://schemas.microsoft.com/office/powerpoint/2010/main" val="3850517841"/>
              </p:ext>
            </p:extLst>
          </p:nvPr>
        </p:nvGraphicFramePr>
        <p:xfrm>
          <a:off x="3657600" y="1152965"/>
          <a:ext cx="6021590" cy="3447804"/>
        </p:xfrm>
        <a:graphic>
          <a:graphicData uri="http://schemas.openxmlformats.org/drawingml/2006/table">
            <a:tbl>
              <a:tblPr firstRow="1" firstCol="1" bandRow="1">
                <a:tableStyleId>{5C22544A-7EE6-4342-B048-85BDC9FD1C3A}</a:tableStyleId>
              </a:tblPr>
              <a:tblGrid>
                <a:gridCol w="1747992">
                  <a:extLst>
                    <a:ext uri="{9D8B030D-6E8A-4147-A177-3AD203B41FA5}">
                      <a16:colId xmlns:a16="http://schemas.microsoft.com/office/drawing/2014/main" val="20000"/>
                    </a:ext>
                  </a:extLst>
                </a:gridCol>
                <a:gridCol w="2774295">
                  <a:extLst>
                    <a:ext uri="{9D8B030D-6E8A-4147-A177-3AD203B41FA5}">
                      <a16:colId xmlns:a16="http://schemas.microsoft.com/office/drawing/2014/main" val="20001"/>
                    </a:ext>
                  </a:extLst>
                </a:gridCol>
                <a:gridCol w="798605">
                  <a:extLst>
                    <a:ext uri="{9D8B030D-6E8A-4147-A177-3AD203B41FA5}">
                      <a16:colId xmlns:a16="http://schemas.microsoft.com/office/drawing/2014/main" val="20002"/>
                    </a:ext>
                  </a:extLst>
                </a:gridCol>
                <a:gridCol w="700698">
                  <a:extLst>
                    <a:ext uri="{9D8B030D-6E8A-4147-A177-3AD203B41FA5}">
                      <a16:colId xmlns:a16="http://schemas.microsoft.com/office/drawing/2014/main" val="20003"/>
                    </a:ext>
                  </a:extLst>
                </a:gridCol>
              </a:tblGrid>
              <a:tr h="586143">
                <a:tc>
                  <a:txBody>
                    <a:bodyPr/>
                    <a:lstStyle/>
                    <a:p>
                      <a:pPr>
                        <a:lnSpc>
                          <a:spcPct val="107000"/>
                        </a:lnSpc>
                        <a:spcAft>
                          <a:spcPts val="0"/>
                        </a:spcAft>
                      </a:pPr>
                      <a:r>
                        <a:rPr lang="es-ES" sz="1000" dirty="0">
                          <a:effectLst/>
                        </a:rPr>
                        <a:t>             </a:t>
                      </a:r>
                      <a:r>
                        <a:rPr lang="es-BO" sz="1000" dirty="0">
                          <a:effectLst/>
                        </a:rPr>
                        <a:t>Cargo</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Puesto de Trabajo</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 Cantidad de Personal según estructura</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Cantidad de Personal al 06/04/2026</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r h="147518">
                <a:tc>
                  <a:txBody>
                    <a:bodyPr/>
                    <a:lstStyle/>
                    <a:p>
                      <a:pPr>
                        <a:lnSpc>
                          <a:spcPct val="107000"/>
                        </a:lnSpc>
                        <a:spcAft>
                          <a:spcPts val="0"/>
                        </a:spcAft>
                      </a:pPr>
                      <a:r>
                        <a:rPr lang="es-BO" sz="1000">
                          <a:effectLst/>
                        </a:rPr>
                        <a:t> Jefe de Unidad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Jefe de Unidad de Auditoria Interna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r h="147518">
                <a:tc>
                  <a:txBody>
                    <a:bodyPr/>
                    <a:lstStyle/>
                    <a:p>
                      <a:pPr>
                        <a:lnSpc>
                          <a:spcPct val="107000"/>
                        </a:lnSpc>
                        <a:spcAft>
                          <a:spcPts val="0"/>
                        </a:spcAft>
                      </a:pPr>
                      <a:r>
                        <a:rPr lang="es-BO" sz="1000">
                          <a:effectLst/>
                        </a:rPr>
                        <a:t> Asesor Legal IV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Asesor Legal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2"/>
                  </a:ext>
                </a:extLst>
              </a:tr>
              <a:tr h="293726">
                <a:tc>
                  <a:txBody>
                    <a:bodyPr/>
                    <a:lstStyle/>
                    <a:p>
                      <a:pPr>
                        <a:lnSpc>
                          <a:spcPct val="107000"/>
                        </a:lnSpc>
                        <a:spcAft>
                          <a:spcPts val="0"/>
                        </a:spcAft>
                      </a:pPr>
                      <a:r>
                        <a:rPr lang="es-BO" sz="1000">
                          <a:effectLst/>
                        </a:rPr>
                        <a:t> Asesor IV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Supervisor General de Auditorías de Confiabilidad y Cumplimiento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endParaRPr lang="es-BO" sz="1000" dirty="0">
                        <a:effectLst/>
                      </a:endParaRPr>
                    </a:p>
                    <a:p>
                      <a:pPr>
                        <a:lnSpc>
                          <a:spcPct val="107000"/>
                        </a:lnSpc>
                        <a:spcAft>
                          <a:spcPts val="0"/>
                        </a:spcAft>
                      </a:pPr>
                      <a:r>
                        <a:rPr lang="es-BO" sz="1000" dirty="0">
                          <a:effectLst/>
                        </a:rPr>
                        <a:t>0</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3"/>
                  </a:ext>
                </a:extLst>
              </a:tr>
              <a:tr h="293726">
                <a:tc>
                  <a:txBody>
                    <a:bodyPr/>
                    <a:lstStyle/>
                    <a:p>
                      <a:pPr>
                        <a:lnSpc>
                          <a:spcPct val="107000"/>
                        </a:lnSpc>
                        <a:spcAft>
                          <a:spcPts val="0"/>
                        </a:spcAft>
                      </a:pPr>
                      <a:r>
                        <a:rPr lang="es-BO" sz="1000">
                          <a:effectLst/>
                        </a:rPr>
                        <a:t> Asesor IV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Supervisor General de Auditorías Operativas y Relevamientos de Información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4"/>
                  </a:ext>
                </a:extLst>
              </a:tr>
              <a:tr h="147518">
                <a:tc>
                  <a:txBody>
                    <a:bodyPr/>
                    <a:lstStyle/>
                    <a:p>
                      <a:pPr>
                        <a:lnSpc>
                          <a:spcPct val="107000"/>
                        </a:lnSpc>
                        <a:spcAft>
                          <a:spcPts val="0"/>
                        </a:spcAft>
                      </a:pPr>
                      <a:r>
                        <a:rPr lang="es-BO" sz="1000">
                          <a:effectLst/>
                        </a:rPr>
                        <a:t> Coordinador IV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Supervisor Técnico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5"/>
                  </a:ext>
                </a:extLst>
              </a:tr>
              <a:tr h="147518">
                <a:tc>
                  <a:txBody>
                    <a:bodyPr/>
                    <a:lstStyle/>
                    <a:p>
                      <a:pPr>
                        <a:lnSpc>
                          <a:spcPct val="107000"/>
                        </a:lnSpc>
                        <a:spcAft>
                          <a:spcPts val="0"/>
                        </a:spcAft>
                      </a:pPr>
                      <a:r>
                        <a:rPr lang="es-BO" sz="1000">
                          <a:effectLst/>
                        </a:rPr>
                        <a:t>Profesional I</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Supervisor de Área</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3</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6"/>
                  </a:ext>
                </a:extLst>
              </a:tr>
              <a:tr h="147518">
                <a:tc>
                  <a:txBody>
                    <a:bodyPr/>
                    <a:lstStyle/>
                    <a:p>
                      <a:pPr>
                        <a:lnSpc>
                          <a:spcPct val="107000"/>
                        </a:lnSpc>
                        <a:spcAft>
                          <a:spcPts val="0"/>
                        </a:spcAft>
                      </a:pPr>
                      <a:r>
                        <a:rPr lang="es-BO" sz="1000">
                          <a:effectLst/>
                        </a:rPr>
                        <a:t> Profesional 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Auditor Técnico 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2</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2</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7"/>
                  </a:ext>
                </a:extLst>
              </a:tr>
              <a:tr h="147518">
                <a:tc>
                  <a:txBody>
                    <a:bodyPr/>
                    <a:lstStyle/>
                    <a:p>
                      <a:pPr>
                        <a:lnSpc>
                          <a:spcPct val="107000"/>
                        </a:lnSpc>
                        <a:spcAft>
                          <a:spcPts val="0"/>
                        </a:spcAft>
                      </a:pPr>
                      <a:r>
                        <a:rPr lang="es-BO" sz="1000">
                          <a:effectLst/>
                        </a:rPr>
                        <a:t> Profesional II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Encargado de Comisión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4</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2</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8"/>
                  </a:ext>
                </a:extLst>
              </a:tr>
              <a:tr h="147518">
                <a:tc>
                  <a:txBody>
                    <a:bodyPr/>
                    <a:lstStyle/>
                    <a:p>
                      <a:pPr>
                        <a:lnSpc>
                          <a:spcPct val="107000"/>
                        </a:lnSpc>
                        <a:spcAft>
                          <a:spcPts val="0"/>
                        </a:spcAft>
                      </a:pPr>
                      <a:r>
                        <a:rPr lang="es-BO" sz="1000">
                          <a:effectLst/>
                        </a:rPr>
                        <a:t> Profesional III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 Auditor Interno </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6</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4</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09"/>
                  </a:ext>
                </a:extLst>
              </a:tr>
              <a:tr h="147518">
                <a:tc>
                  <a:txBody>
                    <a:bodyPr/>
                    <a:lstStyle/>
                    <a:p>
                      <a:pPr>
                        <a:lnSpc>
                          <a:spcPct val="107000"/>
                        </a:lnSpc>
                        <a:spcAft>
                          <a:spcPts val="0"/>
                        </a:spcAft>
                      </a:pPr>
                      <a:r>
                        <a:rPr lang="es-BO" sz="1000">
                          <a:effectLst/>
                        </a:rPr>
                        <a:t> Técnico Admvo. III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Asistente Técnico de Auditoria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0"/>
                  </a:ext>
                </a:extLst>
              </a:tr>
              <a:tr h="147518">
                <a:tc>
                  <a:txBody>
                    <a:bodyPr/>
                    <a:lstStyle/>
                    <a:p>
                      <a:pPr>
                        <a:lnSpc>
                          <a:spcPct val="107000"/>
                        </a:lnSpc>
                        <a:spcAft>
                          <a:spcPts val="0"/>
                        </a:spcAft>
                      </a:pPr>
                      <a:r>
                        <a:rPr lang="es-BO" sz="1000" dirty="0">
                          <a:effectLst/>
                        </a:rPr>
                        <a:t> Técnico </a:t>
                      </a:r>
                      <a:r>
                        <a:rPr lang="es-BO" sz="1000" dirty="0" err="1">
                          <a:effectLst/>
                        </a:rPr>
                        <a:t>Admvo</a:t>
                      </a:r>
                      <a:r>
                        <a:rPr lang="es-BO" sz="1000" dirty="0">
                          <a:effectLst/>
                        </a:rPr>
                        <a:t>. II </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Secretaria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1"/>
                  </a:ext>
                </a:extLst>
              </a:tr>
              <a:tr h="147518">
                <a:tc>
                  <a:txBody>
                    <a:bodyPr/>
                    <a:lstStyle/>
                    <a:p>
                      <a:pPr>
                        <a:lnSpc>
                          <a:spcPct val="107000"/>
                        </a:lnSpc>
                        <a:spcAft>
                          <a:spcPts val="0"/>
                        </a:spcAft>
                      </a:pPr>
                      <a:r>
                        <a:rPr lang="es-BO" sz="1000">
                          <a:effectLst/>
                        </a:rPr>
                        <a:t> Técnico Admvo. III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Encargado Administrativo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2"/>
                  </a:ext>
                </a:extLst>
              </a:tr>
              <a:tr h="147518">
                <a:tc>
                  <a:txBody>
                    <a:bodyPr/>
                    <a:lstStyle/>
                    <a:p>
                      <a:pPr>
                        <a:lnSpc>
                          <a:spcPct val="107000"/>
                        </a:lnSpc>
                        <a:spcAft>
                          <a:spcPts val="0"/>
                        </a:spcAft>
                      </a:pPr>
                      <a:r>
                        <a:rPr lang="es-BO" sz="1000">
                          <a:effectLst/>
                        </a:rPr>
                        <a:t> Técnico Admvo. IV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 Auxiliar Administrativo </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a:effectLst/>
                        </a:rPr>
                        <a:t>1</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3"/>
                  </a:ext>
                </a:extLst>
              </a:tr>
              <a:tr h="147518">
                <a:tc>
                  <a:txBody>
                    <a:bodyPr/>
                    <a:lstStyle/>
                    <a:p>
                      <a:pPr>
                        <a:lnSpc>
                          <a:spcPct val="107000"/>
                        </a:lnSpc>
                        <a:spcAft>
                          <a:spcPts val="0"/>
                        </a:spcAft>
                      </a:pPr>
                      <a:r>
                        <a:rPr lang="es-BO" sz="1000">
                          <a:effectLst/>
                        </a:rPr>
                        <a:t>Asistente Estratégico IV</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Asistente Operativo(Ítem Despacho)</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4"/>
                  </a:ext>
                </a:extLst>
              </a:tr>
              <a:tr h="147518">
                <a:tc>
                  <a:txBody>
                    <a:bodyPr/>
                    <a:lstStyle/>
                    <a:p>
                      <a:pPr>
                        <a:lnSpc>
                          <a:spcPct val="107000"/>
                        </a:lnSpc>
                        <a:spcAft>
                          <a:spcPts val="0"/>
                        </a:spcAft>
                      </a:pPr>
                      <a:r>
                        <a:rPr lang="es-BO" sz="1000">
                          <a:effectLst/>
                        </a:rPr>
                        <a:t>Profesional I</a:t>
                      </a:r>
                      <a:endParaRPr lang="es-BO"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Analista Técnico (Ítem Despacho)</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1</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9525" marB="0" anchor="ctr"/>
                </a:tc>
                <a:tc>
                  <a:txBody>
                    <a:bodyPr/>
                    <a:lstStyle/>
                    <a:p>
                      <a:pPr>
                        <a:lnSpc>
                          <a:spcPct val="107000"/>
                        </a:lnSpc>
                        <a:spcAft>
                          <a:spcPts val="0"/>
                        </a:spcAft>
                      </a:pPr>
                      <a:r>
                        <a:rPr lang="es-BO" sz="1000" dirty="0">
                          <a:effectLst/>
                        </a:rPr>
                        <a:t>0</a:t>
                      </a:r>
                      <a:endParaRPr lang="es-BO"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2044141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1233055"/>
            <a:ext cx="10515600" cy="651164"/>
          </a:xfrm>
        </p:spPr>
        <p:txBody>
          <a:bodyPr>
            <a:normAutofit/>
          </a:bodyPr>
          <a:lstStyle/>
          <a:p>
            <a:r>
              <a:rPr lang="es-BO" sz="2200" b="1" dirty="0">
                <a:latin typeface="Arial Narrow" pitchFamily="34" charset="0"/>
              </a:rPr>
              <a:t>Informes emitidos en el Periodo que comprende las gestiones 2021 al 2025</a:t>
            </a:r>
          </a:p>
        </p:txBody>
      </p:sp>
      <p:sp>
        <p:nvSpPr>
          <p:cNvPr id="3" name="Marcador de texto 2"/>
          <p:cNvSpPr>
            <a:spLocks noGrp="1"/>
          </p:cNvSpPr>
          <p:nvPr>
            <p:ph type="body" idx="1"/>
          </p:nvPr>
        </p:nvSpPr>
        <p:spPr/>
        <p:txBody>
          <a:bodyPr/>
          <a:lstStyle/>
          <a:p>
            <a:endParaRPr lang="es-BO" dirty="0"/>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7" name="6 Tabla"/>
          <p:cNvGraphicFramePr>
            <a:graphicFrameLocks noGrp="1"/>
          </p:cNvGraphicFramePr>
          <p:nvPr/>
        </p:nvGraphicFramePr>
        <p:xfrm>
          <a:off x="2359891" y="2020849"/>
          <a:ext cx="7416800" cy="4145280"/>
        </p:xfrm>
        <a:graphic>
          <a:graphicData uri="http://schemas.openxmlformats.org/drawingml/2006/table">
            <a:tbl>
              <a:tblPr/>
              <a:tblGrid>
                <a:gridCol w="485567">
                  <a:extLst>
                    <a:ext uri="{9D8B030D-6E8A-4147-A177-3AD203B41FA5}">
                      <a16:colId xmlns:a16="http://schemas.microsoft.com/office/drawing/2014/main" val="20000"/>
                    </a:ext>
                  </a:extLst>
                </a:gridCol>
                <a:gridCol w="3122863">
                  <a:extLst>
                    <a:ext uri="{9D8B030D-6E8A-4147-A177-3AD203B41FA5}">
                      <a16:colId xmlns:a16="http://schemas.microsoft.com/office/drawing/2014/main" val="20001"/>
                    </a:ext>
                  </a:extLst>
                </a:gridCol>
                <a:gridCol w="761674">
                  <a:extLst>
                    <a:ext uri="{9D8B030D-6E8A-4147-A177-3AD203B41FA5}">
                      <a16:colId xmlns:a16="http://schemas.microsoft.com/office/drawing/2014/main" val="20002"/>
                    </a:ext>
                  </a:extLst>
                </a:gridCol>
                <a:gridCol w="761674">
                  <a:extLst>
                    <a:ext uri="{9D8B030D-6E8A-4147-A177-3AD203B41FA5}">
                      <a16:colId xmlns:a16="http://schemas.microsoft.com/office/drawing/2014/main" val="20003"/>
                    </a:ext>
                  </a:extLst>
                </a:gridCol>
                <a:gridCol w="761674">
                  <a:extLst>
                    <a:ext uri="{9D8B030D-6E8A-4147-A177-3AD203B41FA5}">
                      <a16:colId xmlns:a16="http://schemas.microsoft.com/office/drawing/2014/main" val="20004"/>
                    </a:ext>
                  </a:extLst>
                </a:gridCol>
                <a:gridCol w="761674">
                  <a:extLst>
                    <a:ext uri="{9D8B030D-6E8A-4147-A177-3AD203B41FA5}">
                      <a16:colId xmlns:a16="http://schemas.microsoft.com/office/drawing/2014/main" val="20005"/>
                    </a:ext>
                  </a:extLst>
                </a:gridCol>
                <a:gridCol w="761674">
                  <a:extLst>
                    <a:ext uri="{9D8B030D-6E8A-4147-A177-3AD203B41FA5}">
                      <a16:colId xmlns:a16="http://schemas.microsoft.com/office/drawing/2014/main" val="20006"/>
                    </a:ext>
                  </a:extLst>
                </a:gridCol>
              </a:tblGrid>
              <a:tr h="381000">
                <a:tc>
                  <a:txBody>
                    <a:bodyPr/>
                    <a:lstStyle/>
                    <a:p>
                      <a:pPr algn="ctr" fontAlgn="ctr"/>
                      <a:r>
                        <a:rPr lang="es-BO" sz="1100" b="1" i="0" u="none" strike="noStrike" dirty="0">
                          <a:solidFill>
                            <a:srgbClr val="000000"/>
                          </a:solidFill>
                          <a:latin typeface="Calibri"/>
                        </a:rPr>
                        <a:t>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dirty="0">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Informes de Examen de Confiabilidad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0500">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Auditorias Operacionales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90500">
                <a:tc>
                  <a:txBody>
                    <a:bodyPr/>
                    <a:lstStyle/>
                    <a:p>
                      <a:pPr algn="ctr" fontAlgn="b"/>
                      <a:r>
                        <a:rPr lang="es-BO" sz="1100" b="0" i="0" u="none" strike="noStrike">
                          <a:solidFill>
                            <a:srgbClr val="000000"/>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Revisión de Declaración Jurada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0500">
                <a:tc>
                  <a:txBody>
                    <a:bodyPr/>
                    <a:lstStyle/>
                    <a:p>
                      <a:pPr algn="ctr" fontAlgn="b"/>
                      <a:r>
                        <a:rPr lang="es-BO" sz="1100" b="0" i="0" u="none" strike="noStrike">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Evaluaciones Técnicas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0500">
                <a:tc>
                  <a:txBody>
                    <a:bodyPr/>
                    <a:lstStyle/>
                    <a:p>
                      <a:pPr algn="ctr" fontAlgn="b"/>
                      <a:r>
                        <a:rPr lang="es-BO" sz="1100" b="0" i="0" u="none" strike="noStrike">
                          <a:solidFill>
                            <a:srgbClr val="000000"/>
                          </a:solidFill>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Relevamientos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0500">
                <a:tc>
                  <a:txBody>
                    <a:bodyPr/>
                    <a:lstStyle/>
                    <a:p>
                      <a:pPr algn="ctr" fontAlgn="b"/>
                      <a:r>
                        <a:rPr lang="es-BO" sz="1100" b="0" i="0" u="none" strike="noStrike">
                          <a:solidFill>
                            <a:srgbClr val="000000"/>
                          </a:solidFill>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Seguimientos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0500">
                <a:tc>
                  <a:txBody>
                    <a:bodyPr/>
                    <a:lstStyle/>
                    <a:p>
                      <a:pPr algn="ctr" fontAlgn="b"/>
                      <a:r>
                        <a:rPr lang="es-BO" sz="1100" b="0" i="0" u="none" strike="noStrike">
                          <a:solidFill>
                            <a:srgbClr val="000000"/>
                          </a:solidFill>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Determinación de Costo/Beneficio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0500">
                <a:tc>
                  <a:txBody>
                    <a:bodyPr/>
                    <a:lstStyle/>
                    <a:p>
                      <a:pPr algn="ctr" fontAlgn="b"/>
                      <a:r>
                        <a:rPr lang="es-BO" sz="1100" b="0" i="0" u="none" strike="noStrike">
                          <a:solidFill>
                            <a:srgbClr val="000000"/>
                          </a:solidFill>
                          <a:latin typeface="Calibri"/>
                        </a:rPr>
                        <a:t>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Notas Administrativas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90500">
                <a:tc>
                  <a:txBody>
                    <a:bodyPr/>
                    <a:lstStyle/>
                    <a:p>
                      <a:pPr algn="ctr" fontAlgn="b"/>
                      <a:r>
                        <a:rPr lang="es-BO" sz="1100" b="0" i="0" u="none" strike="noStrike">
                          <a:solidFill>
                            <a:srgbClr val="000000"/>
                          </a:solidFill>
                          <a:latin typeface="Calibri"/>
                        </a:rPr>
                        <a:t>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Informes Circunstanciado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0500">
                <a:tc>
                  <a:txBody>
                    <a:bodyPr/>
                    <a:lstStyle/>
                    <a:p>
                      <a:pPr algn="ctr" fontAlgn="b"/>
                      <a:r>
                        <a:rPr lang="es-BO" sz="1100" b="0" i="0" u="none" strike="noStrike">
                          <a:solidFill>
                            <a:srgbClr val="000000"/>
                          </a:solidFill>
                          <a:latin typeface="Calibri"/>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Auditoria de Proyectos de Inversión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90500">
                <a:tc>
                  <a:txBody>
                    <a:bodyPr/>
                    <a:lstStyle/>
                    <a:p>
                      <a:pPr algn="ctr" fontAlgn="b"/>
                      <a:r>
                        <a:rPr lang="es-BO" sz="1100" b="0" i="0" u="none" strike="noStrike">
                          <a:solidFill>
                            <a:srgbClr val="000000"/>
                          </a:solidFill>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Auditoria de Cumplimiento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0500">
                <a:tc>
                  <a:txBody>
                    <a:bodyPr/>
                    <a:lstStyle/>
                    <a:p>
                      <a:pPr algn="ctr" fontAlgn="b"/>
                      <a:r>
                        <a:rPr lang="es-BO" sz="1100" b="0" i="0" u="none" strike="noStrike">
                          <a:solidFill>
                            <a:srgbClr val="000000"/>
                          </a:solidFill>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Valoración y prosecución de la nota CITE: DESP.GAMLP Nº 1221/2018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0500">
                <a:tc>
                  <a:txBody>
                    <a:bodyPr/>
                    <a:lstStyle/>
                    <a:p>
                      <a:pPr algn="ctr" fontAlgn="b"/>
                      <a:r>
                        <a:rPr lang="es-BO" sz="1100" b="0" i="0" u="none" strike="noStrike">
                          <a:solidFill>
                            <a:srgbClr val="000000"/>
                          </a:solidFill>
                          <a:latin typeface="Calibri"/>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Evaluación de Informes, Orden de Despacho y otros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0500">
                <a:tc>
                  <a:txBody>
                    <a:bodyPr/>
                    <a:lstStyle/>
                    <a:p>
                      <a:pPr algn="ctr" fontAlgn="b"/>
                      <a:r>
                        <a:rPr lang="es-BO" sz="11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Justificación para no ejecutar el Relevamiento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90500">
                <a:tc>
                  <a:txBody>
                    <a:bodyPr/>
                    <a:lstStyle/>
                    <a:p>
                      <a:pPr algn="ctr" fontAlgn="b"/>
                      <a:r>
                        <a:rPr lang="es-BO" sz="1100" b="0" i="0" u="none" strike="noStrike">
                          <a:solidFill>
                            <a:srgbClr val="000000"/>
                          </a:solidFill>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BR" sz="1100" b="0" i="0" u="none" strike="noStrike">
                          <a:solidFill>
                            <a:srgbClr val="000000"/>
                          </a:solidFill>
                          <a:latin typeface="Calibri"/>
                        </a:rPr>
                        <a:t>Reformulados de Informes de Auditoria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90500">
                <a:tc>
                  <a:txBody>
                    <a:bodyPr/>
                    <a:lstStyle/>
                    <a:p>
                      <a:pPr algn="ctr" fontAlgn="b"/>
                      <a:r>
                        <a:rPr lang="es-BO" sz="1100" b="0" i="0" u="none" strike="noStrike">
                          <a:solidFill>
                            <a:srgbClr val="000000"/>
                          </a:solidFill>
                          <a:latin typeface="Calibri"/>
                        </a:rPr>
                        <a:t>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Control Interno emergente del Relevamiento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0500">
                <a:tc>
                  <a:txBody>
                    <a:bodyPr/>
                    <a:lstStyle/>
                    <a:p>
                      <a:pPr algn="l" fontAlgn="b"/>
                      <a:r>
                        <a:rPr lang="es-BO"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BO" sz="11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142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a:solidFill>
                            <a:srgbClr val="000000"/>
                          </a:solidFill>
                          <a:latin typeface="Calibri"/>
                        </a:rPr>
                        <a:t>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90500">
                <a:tc>
                  <a:txBody>
                    <a:bodyPr/>
                    <a:lstStyle/>
                    <a:p>
                      <a:pPr algn="l"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s-BO" sz="1100" b="0" i="0" u="none" strike="noStrike"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8"/>
                  </a:ext>
                </a:extLst>
              </a:tr>
              <a:tr h="190500">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gridSpan="4">
                  <a:txBody>
                    <a:bodyPr/>
                    <a:lstStyle/>
                    <a:p>
                      <a:pPr algn="l" fontAlgn="b"/>
                      <a:r>
                        <a:rPr lang="es-BO" sz="1100" b="0" i="0" u="none" strike="noStrike">
                          <a:solidFill>
                            <a:srgbClr val="000000"/>
                          </a:solidFill>
                          <a:latin typeface="Calibri"/>
                        </a:rPr>
                        <a:t>Total Informes emitidos en el periodo que comprende las gestiones 2021 al 2015</a:t>
                      </a:r>
                    </a:p>
                  </a:txBody>
                  <a:tcPr marL="0" marR="0" marT="0" marB="0" anchor="b">
                    <a:lnL>
                      <a:noFill/>
                    </a:lnL>
                    <a:lnR>
                      <a:noFill/>
                    </a:lnR>
                    <a:lnT>
                      <a:noFill/>
                    </a:lnT>
                    <a:lnB>
                      <a:noFill/>
                    </a:lnB>
                  </a:tcPr>
                </a:tc>
                <a:tc hMerge="1">
                  <a:txBody>
                    <a:bodyPr/>
                    <a:lstStyle/>
                    <a:p>
                      <a:endParaRPr lang="es-BO"/>
                    </a:p>
                  </a:txBody>
                  <a:tcPr/>
                </a:tc>
                <a:tc hMerge="1">
                  <a:txBody>
                    <a:bodyPr/>
                    <a:lstStyle/>
                    <a:p>
                      <a:endParaRPr lang="es-BO"/>
                    </a:p>
                  </a:txBody>
                  <a:tcPr/>
                </a:tc>
                <a:tc hMerge="1">
                  <a:txBody>
                    <a:bodyPr/>
                    <a:lstStyle/>
                    <a:p>
                      <a:endParaRPr lang="es-BO"/>
                    </a:p>
                  </a:txBody>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r" fontAlgn="b"/>
                      <a:r>
                        <a:rPr lang="es-BO" sz="1100" b="0" i="0" u="none" strike="noStrike" dirty="0">
                          <a:solidFill>
                            <a:srgbClr val="000000"/>
                          </a:solidFill>
                          <a:latin typeface="Calibri"/>
                        </a:rPr>
                        <a:t>385</a:t>
                      </a:r>
                    </a:p>
                  </a:txBody>
                  <a:tcPr marL="0" marR="0" marT="0" marB="0" anchor="b">
                    <a:lnL>
                      <a:noFill/>
                    </a:lnL>
                    <a:lnR>
                      <a:noFill/>
                    </a:lnR>
                    <a:lnT>
                      <a:noFill/>
                    </a:lnT>
                    <a:lnB>
                      <a:noFill/>
                    </a:lnB>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36413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BO" dirty="0"/>
          </a:p>
        </p:txBody>
      </p:sp>
      <p:sp>
        <p:nvSpPr>
          <p:cNvPr id="3" name="Marcador de texto 2"/>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6" name="Imagen 5"/>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7" name="6 Gráfico"/>
          <p:cNvGraphicFramePr/>
          <p:nvPr/>
        </p:nvGraphicFramePr>
        <p:xfrm>
          <a:off x="2202656" y="852487"/>
          <a:ext cx="7786688" cy="5153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40318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1011383"/>
            <a:ext cx="10515600" cy="554182"/>
          </a:xfrm>
        </p:spPr>
        <p:txBody>
          <a:bodyPr>
            <a:normAutofit/>
          </a:bodyPr>
          <a:lstStyle/>
          <a:p>
            <a:r>
              <a:rPr lang="es-BO" sz="2000" b="1" dirty="0">
                <a:latin typeface="Arial Narrow" pitchFamily="34" charset="0"/>
              </a:rPr>
              <a:t>Auditorias de Confiabilidad 2021 - 2025</a:t>
            </a:r>
          </a:p>
        </p:txBody>
      </p:sp>
      <p:sp>
        <p:nvSpPr>
          <p:cNvPr id="3" name="Marcador de texto 2"/>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2" cstate="print"/>
          <a:stretch>
            <a:fillRect/>
          </a:stretch>
        </p:blipFill>
        <p:spPr>
          <a:xfrm>
            <a:off x="284572" y="257804"/>
            <a:ext cx="1682642" cy="731583"/>
          </a:xfrm>
          <a:prstGeom prst="rect">
            <a:avLst/>
          </a:prstGeom>
        </p:spPr>
      </p:pic>
      <p:pic>
        <p:nvPicPr>
          <p:cNvPr id="6" name="Imagen 5"/>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7" name="6 Tabla"/>
          <p:cNvGraphicFramePr>
            <a:graphicFrameLocks noGrp="1"/>
          </p:cNvGraphicFramePr>
          <p:nvPr/>
        </p:nvGraphicFramePr>
        <p:xfrm>
          <a:off x="884959" y="1591012"/>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Informes de Examen de Confiabilidad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FF"/>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7 Gráfico"/>
          <p:cNvGraphicFramePr>
            <a:graphicFrameLocks/>
          </p:cNvGraphicFramePr>
          <p:nvPr/>
        </p:nvGraphicFramePr>
        <p:xfrm>
          <a:off x="2077965" y="2511569"/>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43861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831273"/>
            <a:ext cx="10515600" cy="498763"/>
          </a:xfrm>
        </p:spPr>
        <p:txBody>
          <a:bodyPr>
            <a:normAutofit/>
          </a:bodyPr>
          <a:lstStyle/>
          <a:p>
            <a:r>
              <a:rPr lang="es-BO" sz="2400" dirty="0">
                <a:latin typeface="Arial Narrow" pitchFamily="34" charset="0"/>
              </a:rPr>
              <a:t>Auditorías Operacionales</a:t>
            </a:r>
          </a:p>
        </p:txBody>
      </p:sp>
      <p:sp>
        <p:nvSpPr>
          <p:cNvPr id="3" name="Marcador de texto 2"/>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6" name="5 Tabla"/>
          <p:cNvGraphicFramePr>
            <a:graphicFrameLocks noGrp="1"/>
          </p:cNvGraphicFramePr>
          <p:nvPr/>
        </p:nvGraphicFramePr>
        <p:xfrm>
          <a:off x="843395" y="1549448"/>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dirty="0">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Auditorias Operacionales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FF"/>
                          </a:solidFill>
                          <a:latin typeface="Calibri"/>
                        </a:rPr>
                        <a:t>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FF"/>
                          </a:solidFill>
                          <a:latin typeface="Calibri"/>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FF"/>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BO" sz="1100" b="0" i="0" u="none" strike="noStrike" dirty="0">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9" name="8 Gráfico"/>
          <p:cNvGraphicFramePr>
            <a:graphicFrameLocks/>
          </p:cNvGraphicFramePr>
          <p:nvPr/>
        </p:nvGraphicFramePr>
        <p:xfrm>
          <a:off x="2161093" y="2428441"/>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8680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1850" y="886692"/>
            <a:ext cx="10515600" cy="429490"/>
          </a:xfrm>
        </p:spPr>
        <p:txBody>
          <a:bodyPr>
            <a:normAutofit/>
          </a:bodyPr>
          <a:lstStyle/>
          <a:p>
            <a:r>
              <a:rPr lang="es-BO" sz="2000" b="1" dirty="0">
                <a:latin typeface="Arial Narrow" pitchFamily="34" charset="0"/>
              </a:rPr>
              <a:t>Revisión de Declaración Jurada</a:t>
            </a:r>
          </a:p>
        </p:txBody>
      </p:sp>
      <p:sp>
        <p:nvSpPr>
          <p:cNvPr id="3" name="2 Marcador de texto"/>
          <p:cNvSpPr>
            <a:spLocks noGrp="1"/>
          </p:cNvSpPr>
          <p:nvPr>
            <p:ph type="body" idx="1"/>
          </p:nvPr>
        </p:nvSpPr>
        <p:spPr/>
        <p:txBody>
          <a:bodyPr/>
          <a:lstStyle/>
          <a:p>
            <a:endParaRPr lang="es-BO"/>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graphicFrame>
        <p:nvGraphicFramePr>
          <p:cNvPr id="6" name="5 Tabla"/>
          <p:cNvGraphicFramePr>
            <a:graphicFrameLocks noGrp="1"/>
          </p:cNvGraphicFramePr>
          <p:nvPr/>
        </p:nvGraphicFramePr>
        <p:xfrm>
          <a:off x="912669" y="1549448"/>
          <a:ext cx="6210300" cy="571500"/>
        </p:xfrm>
        <a:graphic>
          <a:graphicData uri="http://schemas.openxmlformats.org/drawingml/2006/table">
            <a:tbl>
              <a:tblPr/>
              <a:tblGrid>
                <a:gridCol w="24003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tblGrid>
              <a:tr h="381000">
                <a:tc>
                  <a:txBody>
                    <a:bodyPr/>
                    <a:lstStyle/>
                    <a:p>
                      <a:pPr algn="ctr" fontAlgn="ctr"/>
                      <a:r>
                        <a:rPr lang="es-BO" sz="1100" b="1" i="0" u="none" strike="noStrike">
                          <a:solidFill>
                            <a:srgbClr val="000000"/>
                          </a:solidFill>
                          <a:latin typeface="Calibri"/>
                        </a:rPr>
                        <a:t>TIPO DE AUDITORIA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ctr" fontAlgn="ctr"/>
                      <a:r>
                        <a:rPr lang="es-BO" sz="1100" b="1" i="0" u="none" strike="noStrike">
                          <a:solidFill>
                            <a:srgbClr val="000000"/>
                          </a:solidFill>
                          <a:latin typeface="Calibri"/>
                        </a:rPr>
                        <a:t>gestión 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00"/>
                  </a:ext>
                </a:extLst>
              </a:tr>
              <a:tr h="190500">
                <a:tc>
                  <a:txBody>
                    <a:bodyPr/>
                    <a:lstStyle/>
                    <a:p>
                      <a:pPr algn="l" fontAlgn="b"/>
                      <a:r>
                        <a:rPr lang="es-BO" sz="1100" b="0" i="0" u="none" strike="noStrike">
                          <a:solidFill>
                            <a:srgbClr val="000000"/>
                          </a:solidFill>
                          <a:latin typeface="Calibri"/>
                        </a:rPr>
                        <a:t>Revisión de Declaración Jurada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BO" sz="1100" b="0" i="0" u="none" strike="noStrike" dirty="0">
                          <a:solidFill>
                            <a:srgbClr val="000000"/>
                          </a:solidFill>
                          <a:latin typeface="Calibri"/>
                        </a:rPr>
                        <a:t>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7 Gráfico"/>
          <p:cNvGraphicFramePr>
            <a:graphicFrameLocks/>
          </p:cNvGraphicFramePr>
          <p:nvPr/>
        </p:nvGraphicFramePr>
        <p:xfrm>
          <a:off x="2271929" y="2414587"/>
          <a:ext cx="7786688" cy="324802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850" y="831273"/>
            <a:ext cx="10515600" cy="706582"/>
          </a:xfrm>
        </p:spPr>
        <p:txBody>
          <a:bodyPr>
            <a:normAutofit/>
          </a:bodyPr>
          <a:lstStyle/>
          <a:p>
            <a:r>
              <a:rPr lang="es-BO" sz="2000" b="1" dirty="0">
                <a:latin typeface="Arial Narrow" pitchFamily="34" charset="0"/>
              </a:rPr>
              <a:t>Evaluaciones Técnicas</a:t>
            </a:r>
          </a:p>
        </p:txBody>
      </p:sp>
      <p:sp>
        <p:nvSpPr>
          <p:cNvPr id="3" name="Marcador de texto 2"/>
          <p:cNvSpPr>
            <a:spLocks noGrp="1"/>
          </p:cNvSpPr>
          <p:nvPr>
            <p:ph type="body" idx="1"/>
          </p:nvPr>
        </p:nvSpPr>
        <p:spPr/>
        <p:txBody>
          <a:bodyPr/>
          <a:lstStyle/>
          <a:p>
            <a:endParaRPr lang="es-BO" dirty="0"/>
          </a:p>
        </p:txBody>
      </p:sp>
      <p:pic>
        <p:nvPicPr>
          <p:cNvPr id="4" name="Imagen 3"/>
          <p:cNvPicPr>
            <a:picLocks noChangeAspect="1"/>
          </p:cNvPicPr>
          <p:nvPr/>
        </p:nvPicPr>
        <p:blipFill>
          <a:blip r:embed="rId2" cstate="print"/>
          <a:stretch>
            <a:fillRect/>
          </a:stretch>
        </p:blipFill>
        <p:spPr>
          <a:xfrm>
            <a:off x="132172" y="105404"/>
            <a:ext cx="1682642" cy="731583"/>
          </a:xfrm>
          <a:prstGeom prst="rect">
            <a:avLst/>
          </a:prstGeom>
        </p:spPr>
      </p:pic>
      <p:pic>
        <p:nvPicPr>
          <p:cNvPr id="5" name="Imagen 4"/>
          <p:cNvPicPr>
            <a:picLocks noChangeAspect="1"/>
          </p:cNvPicPr>
          <p:nvPr/>
        </p:nvPicPr>
        <p:blipFill>
          <a:blip r:embed="rId3" cstate="print"/>
          <a:stretch>
            <a:fillRect/>
          </a:stretch>
        </p:blipFill>
        <p:spPr>
          <a:xfrm>
            <a:off x="9495453" y="6055567"/>
            <a:ext cx="2696547" cy="728870"/>
          </a:xfrm>
          <a:prstGeom prst="rect">
            <a:avLst/>
          </a:prstGeom>
        </p:spPr>
      </p:pic>
      <p:pic>
        <p:nvPicPr>
          <p:cNvPr id="7169" name="Picture 1"/>
          <p:cNvPicPr>
            <a:picLocks noChangeAspect="1" noChangeArrowheads="1"/>
          </p:cNvPicPr>
          <p:nvPr/>
        </p:nvPicPr>
        <p:blipFill>
          <a:blip r:embed="rId4" cstate="print"/>
          <a:srcRect/>
          <a:stretch>
            <a:fillRect/>
          </a:stretch>
        </p:blipFill>
        <p:spPr bwMode="auto">
          <a:xfrm>
            <a:off x="977180" y="1572924"/>
            <a:ext cx="6219825" cy="581025"/>
          </a:xfrm>
          <a:prstGeom prst="rect">
            <a:avLst/>
          </a:prstGeom>
          <a:noFill/>
          <a:ln w="9525">
            <a:noFill/>
            <a:miter lim="800000"/>
            <a:headEnd/>
            <a:tailEnd/>
          </a:ln>
        </p:spPr>
      </p:pic>
      <p:graphicFrame>
        <p:nvGraphicFramePr>
          <p:cNvPr id="12" name="11 Tabla"/>
          <p:cNvGraphicFramePr>
            <a:graphicFrameLocks noGrp="1"/>
          </p:cNvGraphicFramePr>
          <p:nvPr/>
        </p:nvGraphicFramePr>
        <p:xfrm>
          <a:off x="2032000" y="1673564"/>
          <a:ext cx="8127999" cy="3509814"/>
        </p:xfrm>
        <a:graphic>
          <a:graphicData uri="http://schemas.openxmlformats.org/drawingml/2006/table">
            <a:tbl>
              <a:tblPr/>
              <a:tblGrid>
                <a:gridCol w="738909">
                  <a:extLst>
                    <a:ext uri="{9D8B030D-6E8A-4147-A177-3AD203B41FA5}">
                      <a16:colId xmlns:a16="http://schemas.microsoft.com/office/drawing/2014/main" val="20000"/>
                    </a:ext>
                  </a:extLst>
                </a:gridCol>
                <a:gridCol w="738909">
                  <a:extLst>
                    <a:ext uri="{9D8B030D-6E8A-4147-A177-3AD203B41FA5}">
                      <a16:colId xmlns:a16="http://schemas.microsoft.com/office/drawing/2014/main" val="20001"/>
                    </a:ext>
                  </a:extLst>
                </a:gridCol>
                <a:gridCol w="738909">
                  <a:extLst>
                    <a:ext uri="{9D8B030D-6E8A-4147-A177-3AD203B41FA5}">
                      <a16:colId xmlns:a16="http://schemas.microsoft.com/office/drawing/2014/main" val="20002"/>
                    </a:ext>
                  </a:extLst>
                </a:gridCol>
                <a:gridCol w="738909">
                  <a:extLst>
                    <a:ext uri="{9D8B030D-6E8A-4147-A177-3AD203B41FA5}">
                      <a16:colId xmlns:a16="http://schemas.microsoft.com/office/drawing/2014/main" val="20003"/>
                    </a:ext>
                  </a:extLst>
                </a:gridCol>
                <a:gridCol w="738909">
                  <a:extLst>
                    <a:ext uri="{9D8B030D-6E8A-4147-A177-3AD203B41FA5}">
                      <a16:colId xmlns:a16="http://schemas.microsoft.com/office/drawing/2014/main" val="20004"/>
                    </a:ext>
                  </a:extLst>
                </a:gridCol>
                <a:gridCol w="738909">
                  <a:extLst>
                    <a:ext uri="{9D8B030D-6E8A-4147-A177-3AD203B41FA5}">
                      <a16:colId xmlns:a16="http://schemas.microsoft.com/office/drawing/2014/main" val="20005"/>
                    </a:ext>
                  </a:extLst>
                </a:gridCol>
                <a:gridCol w="738909">
                  <a:extLst>
                    <a:ext uri="{9D8B030D-6E8A-4147-A177-3AD203B41FA5}">
                      <a16:colId xmlns:a16="http://schemas.microsoft.com/office/drawing/2014/main" val="20006"/>
                    </a:ext>
                  </a:extLst>
                </a:gridCol>
                <a:gridCol w="738909">
                  <a:extLst>
                    <a:ext uri="{9D8B030D-6E8A-4147-A177-3AD203B41FA5}">
                      <a16:colId xmlns:a16="http://schemas.microsoft.com/office/drawing/2014/main" val="20007"/>
                    </a:ext>
                  </a:extLst>
                </a:gridCol>
                <a:gridCol w="738909">
                  <a:extLst>
                    <a:ext uri="{9D8B030D-6E8A-4147-A177-3AD203B41FA5}">
                      <a16:colId xmlns:a16="http://schemas.microsoft.com/office/drawing/2014/main" val="20008"/>
                    </a:ext>
                  </a:extLst>
                </a:gridCol>
                <a:gridCol w="738909">
                  <a:extLst>
                    <a:ext uri="{9D8B030D-6E8A-4147-A177-3AD203B41FA5}">
                      <a16:colId xmlns:a16="http://schemas.microsoft.com/office/drawing/2014/main" val="20009"/>
                    </a:ext>
                  </a:extLst>
                </a:gridCol>
                <a:gridCol w="738909">
                  <a:extLst>
                    <a:ext uri="{9D8B030D-6E8A-4147-A177-3AD203B41FA5}">
                      <a16:colId xmlns:a16="http://schemas.microsoft.com/office/drawing/2014/main" val="20010"/>
                    </a:ext>
                  </a:extLst>
                </a:gridCol>
              </a:tblGrid>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84727">
                <a:tc>
                  <a:txBody>
                    <a:bodyPr/>
                    <a:lstStyle/>
                    <a:p>
                      <a:pPr algn="l" fontAlgn="b"/>
                      <a:endParaRPr lang="es-BO" sz="1100" b="0" i="0" u="none" strike="noStrike">
                        <a:solidFill>
                          <a:srgbClr val="000000"/>
                        </a:solidFill>
                        <a:latin typeface="Calibri"/>
                      </a:endParaRPr>
                    </a:p>
                  </a:txBody>
                  <a:tcPr marL="0" marR="0" marT="0" marB="0">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1"/>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369455">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tc>
                  <a:txBody>
                    <a:bodyPr/>
                    <a:lstStyle/>
                    <a:p>
                      <a:pPr algn="ctr" fontAlgn="ctr"/>
                      <a:endParaRPr lang="es-BO" sz="1100" b="1" i="0" u="none" strike="noStrike">
                        <a:solidFill>
                          <a:srgbClr val="000000"/>
                        </a:solidFill>
                        <a:latin typeface="Calibri"/>
                      </a:endParaRPr>
                    </a:p>
                  </a:txBody>
                  <a:tcPr marL="0" marR="0" marT="0" marB="0" anchor="ctr">
                    <a:lnL>
                      <a:noFill/>
                    </a:lnL>
                    <a:lnR>
                      <a:noFill/>
                    </a:lnR>
                    <a:lnT>
                      <a:noFill/>
                    </a:lnT>
                    <a:lnB>
                      <a:noFill/>
                    </a:lnB>
                  </a:tcPr>
                </a:tc>
                <a:extLst>
                  <a:ext uri="{0D108BD9-81ED-4DB2-BD59-A6C34878D82A}">
                    <a16:rowId xmlns:a16="http://schemas.microsoft.com/office/drawing/2014/main" val="1000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7"/>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8"/>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9"/>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0"/>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1"/>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2"/>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3"/>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4"/>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5"/>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84727">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BO" sz="1100" b="0" i="0" u="none" strike="noStrike" dirty="0">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17"/>
                  </a:ext>
                </a:extLst>
              </a:tr>
            </a:tbl>
          </a:graphicData>
        </a:graphic>
      </p:graphicFrame>
      <p:graphicFrame>
        <p:nvGraphicFramePr>
          <p:cNvPr id="13" name="12 Gráfico"/>
          <p:cNvGraphicFramePr>
            <a:graphicFrameLocks/>
          </p:cNvGraphicFramePr>
          <p:nvPr/>
        </p:nvGraphicFramePr>
        <p:xfrm>
          <a:off x="2714624" y="2409824"/>
          <a:ext cx="7786688" cy="324802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7542713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610</TotalTime>
  <Words>3681</Words>
  <Application>Microsoft Office PowerPoint</Application>
  <PresentationFormat>Panorámica</PresentationFormat>
  <Paragraphs>667</Paragraphs>
  <Slides>22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22</vt:i4>
      </vt:variant>
    </vt:vector>
  </HeadingPairs>
  <TitlesOfParts>
    <vt:vector size="29" baseType="lpstr">
      <vt:lpstr>Arial</vt:lpstr>
      <vt:lpstr>Arial Black</vt:lpstr>
      <vt:lpstr>Arial Narrow</vt:lpstr>
      <vt:lpstr>Calibri</vt:lpstr>
      <vt:lpstr>Calibri Light</vt:lpstr>
      <vt:lpstr>Times New Roman</vt:lpstr>
      <vt:lpstr>Tema de Office</vt:lpstr>
      <vt:lpstr>UNIDAD DE AUDITORÍA INTERNA</vt:lpstr>
      <vt:lpstr>Ejercer el control gubernamental interno posterior en el Gobierno Autónomo Municipal de La Paz, en el marco de lo establecido por el artículo 15 de la Ley Nº 1178 de Administración y Control Gubernamentales y sus decretos reglamentarios. </vt:lpstr>
      <vt:lpstr>ESTRUCTURA DE LA UNIDAD</vt:lpstr>
      <vt:lpstr>Informes emitidos en el Periodo que comprende las gestiones 2021 al 2025</vt:lpstr>
      <vt:lpstr>Presentación de PowerPoint</vt:lpstr>
      <vt:lpstr>Auditorias de Confiabilidad 2021 - 2025</vt:lpstr>
      <vt:lpstr>Auditorías Operacionales</vt:lpstr>
      <vt:lpstr>Revisión de Declaración Jurada</vt:lpstr>
      <vt:lpstr>Evaluaciones Técnicas</vt:lpstr>
      <vt:lpstr>Relevamientos de Información</vt:lpstr>
      <vt:lpstr>Seguimientos</vt:lpstr>
      <vt:lpstr>Costo Beneficio</vt:lpstr>
      <vt:lpstr>Notas Administrativas</vt:lpstr>
      <vt:lpstr>Informes Circunstanciados</vt:lpstr>
      <vt:lpstr>Auditoría de Proyectos de Inversión</vt:lpstr>
      <vt:lpstr>Auditoría de Cumplimiento</vt:lpstr>
      <vt:lpstr>Reformulados</vt:lpstr>
      <vt:lpstr>Gestión 2026 (01/01 al 06/04) Informes emitidos entre el 01 de enero al 06 de abril de 2026, en el marco del Programa Operativo Anual de la UAI, para la gestión 2026.</vt:lpstr>
      <vt:lpstr>Actividades iniciadas en el marco del Programa Operativo Anual de la UAI, para la gestión 2026, que al 06 de abril de 2026 se encuentran en proceso: </vt:lpstr>
      <vt:lpstr>   Actividades que en el periodo comprendido entre el 01 de enero al 06 de abril de la gestión 2026, se encuentran en proceso de ejecución en el tiempo destinado a Horas No Programadas </vt:lpstr>
      <vt:lpstr>ACTIVIDADES SUSPENDIDAS AL 06/04/2026</vt:lpstr>
      <vt:lpstr>Requerimientos efectuados en gestiones anteriores pendientes de culminación por el Área Técnica de la UAI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DE AUDITORÍA INTERNA</dc:title>
  <dc:creator>Milca Isabel Aliaga Chuquimia</dc:creator>
  <cp:lastModifiedBy>IK</cp:lastModifiedBy>
  <cp:revision>26</cp:revision>
  <dcterms:created xsi:type="dcterms:W3CDTF">2026-04-06T21:55:02Z</dcterms:created>
  <dcterms:modified xsi:type="dcterms:W3CDTF">2026-04-22T04:21:28Z</dcterms:modified>
</cp:coreProperties>
</file>