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301" r:id="rId3"/>
    <p:sldId id="297" r:id="rId4"/>
    <p:sldId id="298" r:id="rId5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D2B0"/>
    <a:srgbClr val="CC0066"/>
    <a:srgbClr val="4EF8DC"/>
    <a:srgbClr val="FF66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61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7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noFill/>
            <a:ln w="25400" cap="flat" cmpd="sng" algn="ctr">
              <a:solidFill>
                <a:schemeClr val="accent3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11</c:v>
                </c:pt>
                <c:pt idx="1">
                  <c:v>11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-66236352"/>
        <c:axId val="-66240704"/>
      </c:barChart>
      <c:catAx>
        <c:axId val="-66236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dirty="0" smtClean="0">
                    <a:solidFill>
                      <a:schemeClr val="bg1"/>
                    </a:solidFill>
                  </a:rPr>
                  <a:t>.</a:t>
                </a:r>
                <a:endParaRPr lang="es-BO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63215955620452402"/>
              <c:y val="0.952308488786910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s-ES" sz="1195" b="0" i="0" u="none" strike="noStrike" kern="1200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B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40704"/>
        <c:crosses val="autoZero"/>
        <c:auto val="1"/>
        <c:lblAlgn val="ctr"/>
        <c:lblOffset val="100"/>
        <c:noMultiLvlLbl val="0"/>
      </c:catAx>
      <c:valAx>
        <c:axId val="-6624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363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a29b2ac-1035-4768-8af0-89819bab52d1}"/>
      </c:ext>
    </c:extLst>
  </c:chart>
  <c:spPr>
    <a:noFill/>
    <a:ln>
      <a:noFill/>
    </a:ln>
    <a:effectLst/>
  </c:spPr>
  <c:txPr>
    <a:bodyPr/>
    <a:lstStyle/>
    <a:p>
      <a:pPr>
        <a:defRPr lang="es-ES"/>
      </a:pPr>
      <a:endParaRPr lang="es-B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97747073836099"/>
          <c:y val="3.3150206018229503E-2"/>
          <c:w val="0.84538238141335897"/>
          <c:h val="0.7105306530153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04-461F-995A-9E29340AE6E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04-461F-995A-9E29340AE6E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noFill/>
            <a:ln w="25400" cap="flat" cmpd="sng" algn="ctr">
              <a:solidFill>
                <a:schemeClr val="accent3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11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04-461F-995A-9E29340AE6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-66242336"/>
        <c:axId val="-66233632"/>
      </c:barChart>
      <c:catAx>
        <c:axId val="-66242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dirty="0">
                    <a:solidFill>
                      <a:schemeClr val="bg1"/>
                    </a:solidFill>
                  </a:rPr>
                  <a:t>.</a:t>
                </a:r>
                <a:endParaRPr lang="es-BO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63215955620452402"/>
              <c:y val="0.952308488786910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s-ES" sz="1195" b="0" i="0" u="none" strike="noStrike" kern="1200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B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33632"/>
        <c:crosses val="autoZero"/>
        <c:auto val="1"/>
        <c:lblAlgn val="ctr"/>
        <c:lblOffset val="100"/>
        <c:noMultiLvlLbl val="0"/>
      </c:catAx>
      <c:valAx>
        <c:axId val="-66233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423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uri="{0b15fc19-7d7d-44ad-8c2d-2c3a37ce22c3}">
        <chartProps xmlns="https://web.wps.cn/et/2018/main" chartId="{5a29b2ac-1035-4768-8af0-89819bab52d1}"/>
      </c:ext>
    </c:extLst>
  </c:chart>
  <c:spPr>
    <a:noFill/>
    <a:ln>
      <a:noFill/>
    </a:ln>
    <a:effectLst/>
  </c:spPr>
  <c:txPr>
    <a:bodyPr/>
    <a:lstStyle/>
    <a:p>
      <a:pPr>
        <a:defRPr lang="es-ES"/>
      </a:pPr>
      <a:endParaRPr lang="es-BO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Hoja1!$A$2:$A$4</c:f>
              <c:numCache>
                <c:formatCode>General</c:formatCode>
                <c:ptCount val="3"/>
              </c:numCache>
            </c:numRef>
          </c:cat>
          <c:val>
            <c:numRef>
              <c:f>Hoja1!$B$2:$B$4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Hoja1!$A$2:$A$4</c:f>
              <c:numCache>
                <c:formatCode>General</c:formatCode>
                <c:ptCount val="3"/>
              </c:numCache>
            </c:numRef>
          </c:cat>
          <c:val>
            <c:numRef>
              <c:f>Hoja1!$C$2:$C$4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noFill/>
            <a:ln w="25400" cap="flat" cmpd="sng" algn="ctr">
              <a:solidFill>
                <a:schemeClr val="accent3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Hoja1!$A$2:$A$4</c:f>
              <c:numCache>
                <c:formatCode>General</c:formatCode>
                <c:ptCount val="3"/>
              </c:numCache>
            </c:numRef>
          </c:cat>
          <c:val>
            <c:numRef>
              <c:f>Hoja1!$D$2:$D$4</c:f>
              <c:numCache>
                <c:formatCode>General</c:formatCode>
                <c:ptCount val="3"/>
                <c:pt idx="0">
                  <c:v>10</c:v>
                </c:pt>
                <c:pt idx="1">
                  <c:v>8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-66235808"/>
        <c:axId val="-66246144"/>
      </c:barChart>
      <c:catAx>
        <c:axId val="-66235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s-ES" sz="1195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dirty="0" smtClean="0">
                    <a:solidFill>
                      <a:schemeClr val="bg1"/>
                    </a:solidFill>
                  </a:rPr>
                  <a:t>.</a:t>
                </a:r>
                <a:endParaRPr lang="es-BO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63215955620452402"/>
              <c:y val="0.952308488786910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s-ES" sz="1195" b="0" i="0" u="none" strike="noStrike" kern="1200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B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46144"/>
        <c:crosses val="autoZero"/>
        <c:auto val="1"/>
        <c:lblAlgn val="ctr"/>
        <c:lblOffset val="100"/>
        <c:noMultiLvlLbl val="0"/>
      </c:catAx>
      <c:valAx>
        <c:axId val="-66246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358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ES" sz="1195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a29b2ac-1035-4768-8af0-89819bab52d1}"/>
      </c:ext>
    </c:extLst>
  </c:chart>
  <c:spPr>
    <a:noFill/>
    <a:ln>
      <a:noFill/>
    </a:ln>
    <a:effectLst/>
  </c:spPr>
  <c:txPr>
    <a:bodyPr/>
    <a:lstStyle/>
    <a:p>
      <a:pPr>
        <a:defRPr lang="es-ES"/>
      </a:pPr>
      <a:endParaRPr lang="es-B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5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5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5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0.17256</cdr:x>
      <cdr:y>0.93127</cdr:y>
    </cdr:from>
    <cdr:to>
      <cdr:x>0.39481</cdr:x>
      <cdr:y>0.99158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1159637" y="4475330"/>
          <a:ext cx="1493577" cy="28982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 smtClean="0"/>
            <a:t>24</a:t>
          </a:r>
          <a:endParaRPr lang="es-ES" altLang="es-BO" sz="1400" b="1" dirty="0"/>
        </a:p>
      </cdr:txBody>
    </cdr:sp>
  </cdr:relSizeAnchor>
  <cdr:relSizeAnchor xmlns:cdr="http://schemas.openxmlformats.org/drawingml/2006/chartDrawing">
    <cdr:from>
      <cdr:x>0.73189</cdr:x>
      <cdr:y>0.93413</cdr:y>
    </cdr:from>
    <cdr:to>
      <cdr:x>0.95414</cdr:x>
      <cdr:y>0.99444</cdr:y>
    </cdr:to>
    <cdr:sp macro="" textlink="">
      <cdr:nvSpPr>
        <cdr:cNvPr id="3" name="Rectángulo 2"/>
        <cdr:cNvSpPr/>
      </cdr:nvSpPr>
      <cdr:spPr>
        <a:xfrm xmlns:a="http://schemas.openxmlformats.org/drawingml/2006/main">
          <a:off x="4918480" y="4489064"/>
          <a:ext cx="1493577" cy="28982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18</a:t>
          </a:r>
        </a:p>
      </cdr:txBody>
    </cdr:sp>
  </cdr:relSizeAnchor>
  <cdr:relSizeAnchor xmlns:cdr="http://schemas.openxmlformats.org/drawingml/2006/chartDrawing">
    <cdr:from>
      <cdr:x>0.42413</cdr:x>
      <cdr:y>0.92707</cdr:y>
    </cdr:from>
    <cdr:to>
      <cdr:x>0.70319</cdr:x>
      <cdr:y>0.99018</cdr:y>
    </cdr:to>
    <cdr:sp macro="" textlink="">
      <cdr:nvSpPr>
        <cdr:cNvPr id="4" name="Rectángulo 3"/>
        <cdr:cNvSpPr/>
      </cdr:nvSpPr>
      <cdr:spPr>
        <a:xfrm xmlns:a="http://schemas.openxmlformats.org/drawingml/2006/main">
          <a:off x="2850266" y="4455146"/>
          <a:ext cx="1875354" cy="30328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 smtClean="0">
              <a:solidFill>
                <a:schemeClr val="tx1"/>
              </a:solidFill>
            </a:rPr>
            <a:t>25</a:t>
          </a:r>
          <a:endParaRPr lang="es-ES" altLang="es-BO" sz="14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0.19718</cdr:x>
      <cdr:y>0.93694</cdr:y>
    </cdr:from>
    <cdr:to>
      <cdr:x>0.38876</cdr:x>
      <cdr:y>0.99725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1422753" y="4765010"/>
          <a:ext cx="1382328" cy="30671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 smtClean="0"/>
            <a:t>13</a:t>
          </a:r>
          <a:endParaRPr lang="es-ES" altLang="es-BO" sz="1400" b="1" dirty="0"/>
        </a:p>
      </cdr:txBody>
    </cdr:sp>
  </cdr:relSizeAnchor>
  <cdr:relSizeAnchor xmlns:cdr="http://schemas.openxmlformats.org/drawingml/2006/chartDrawing">
    <cdr:from>
      <cdr:x>0.74096</cdr:x>
      <cdr:y>0.93695</cdr:y>
    </cdr:from>
    <cdr:to>
      <cdr:x>0.96321</cdr:x>
      <cdr:y>0.99726</cdr:y>
    </cdr:to>
    <cdr:sp macro="" textlink="">
      <cdr:nvSpPr>
        <cdr:cNvPr id="3" name="Rectángulo 2"/>
        <cdr:cNvSpPr/>
      </cdr:nvSpPr>
      <cdr:spPr>
        <a:xfrm xmlns:a="http://schemas.openxmlformats.org/drawingml/2006/main">
          <a:off x="5346401" y="4765061"/>
          <a:ext cx="1603646" cy="30670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8</a:t>
          </a:r>
          <a:endParaRPr lang="es-ES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0.43061</cdr:x>
      <cdr:y>0.93689</cdr:y>
    </cdr:from>
    <cdr:to>
      <cdr:x>0.70967</cdr:x>
      <cdr:y>1</cdr:y>
    </cdr:to>
    <cdr:sp macro="" textlink="">
      <cdr:nvSpPr>
        <cdr:cNvPr id="4" name="Rectángulo 3"/>
        <cdr:cNvSpPr/>
      </cdr:nvSpPr>
      <cdr:spPr>
        <a:xfrm xmlns:a="http://schemas.openxmlformats.org/drawingml/2006/main">
          <a:off x="3107055" y="4638040"/>
          <a:ext cx="2013585" cy="3124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 smtClean="0">
              <a:solidFill>
                <a:schemeClr val="tx1"/>
              </a:solidFill>
            </a:rPr>
            <a:t>1</a:t>
          </a:r>
          <a:endParaRPr lang="es-ES" altLang="es-BO" sz="1400" b="1" dirty="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0.16119</cdr:x>
      <cdr:y>0.93694</cdr:y>
    </cdr:from>
    <cdr:to>
      <cdr:x>0.38344</cdr:x>
      <cdr:y>0.99725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1163067" y="4765010"/>
          <a:ext cx="1603646" cy="30670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/>
            <a:t>17</a:t>
          </a:r>
        </a:p>
      </cdr:txBody>
    </cdr:sp>
  </cdr:relSizeAnchor>
  <cdr:relSizeAnchor xmlns:cdr="http://schemas.openxmlformats.org/drawingml/2006/chartDrawing">
    <cdr:from>
      <cdr:x>0.72723</cdr:x>
      <cdr:y>0.93695</cdr:y>
    </cdr:from>
    <cdr:to>
      <cdr:x>0.94948</cdr:x>
      <cdr:y>0.99726</cdr:y>
    </cdr:to>
    <cdr:sp macro="" textlink="">
      <cdr:nvSpPr>
        <cdr:cNvPr id="3" name="Rectángulo 2"/>
        <cdr:cNvSpPr/>
      </cdr:nvSpPr>
      <cdr:spPr>
        <a:xfrm xmlns:a="http://schemas.openxmlformats.org/drawingml/2006/main">
          <a:off x="5247332" y="4765061"/>
          <a:ext cx="1603646" cy="30670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28</a:t>
          </a:r>
        </a:p>
      </cdr:txBody>
    </cdr:sp>
  </cdr:relSizeAnchor>
  <cdr:relSizeAnchor xmlns:cdr="http://schemas.openxmlformats.org/drawingml/2006/chartDrawing">
    <cdr:from>
      <cdr:x>0.41582</cdr:x>
      <cdr:y>0.93414</cdr:y>
    </cdr:from>
    <cdr:to>
      <cdr:x>0.69489</cdr:x>
      <cdr:y>0.99725</cdr:y>
    </cdr:to>
    <cdr:sp macro="" textlink="">
      <cdr:nvSpPr>
        <cdr:cNvPr id="4" name="Rectángulo 3"/>
        <cdr:cNvSpPr/>
      </cdr:nvSpPr>
      <cdr:spPr>
        <a:xfrm xmlns:a="http://schemas.openxmlformats.org/drawingml/2006/main">
          <a:off x="3000375" y="4750789"/>
          <a:ext cx="2013585" cy="32095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altLang="es-BO" sz="1400" b="1" dirty="0">
              <a:solidFill>
                <a:schemeClr val="tx1"/>
              </a:solidFill>
            </a:rPr>
            <a:t>15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9FD41-1353-41D8-9B93-8BE18996445C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B5964-8445-45E5-A71D-D3C886A91C7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4911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0B356-9EED-4D33-8B62-CE995D58CC58}" type="slidenum">
              <a:rPr lang="es-BO" smtClean="0"/>
              <a:t>2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22711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0B356-9EED-4D33-8B62-CE995D58CC58}" type="slidenum">
              <a:rPr lang="es-BO" smtClean="0"/>
              <a:t>3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3356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271107"/>
            <a:ext cx="9144000" cy="2061882"/>
          </a:xfrm>
        </p:spPr>
        <p:txBody>
          <a:bodyPr anchor="ctr">
            <a:normAutofit fontScale="90000"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Unidad de Mantenimiento y Respuesta Inmediata</a:t>
            </a:r>
            <a:b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</a:br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SUBALCALDÍA SUR</a:t>
            </a:r>
            <a:r>
              <a:rPr lang="es-BO" sz="4800" b="1" dirty="0">
                <a:latin typeface="Eras Light ITC" panose="020B0402030504020804" pitchFamily="34" charset="0"/>
              </a:rPr>
              <a:t/>
            </a:r>
            <a:br>
              <a:rPr lang="es-BO" sz="4800" b="1" dirty="0">
                <a:latin typeface="Eras Light ITC" panose="020B0402030504020804" pitchFamily="34" charset="0"/>
              </a:rPr>
            </a:br>
            <a:endParaRPr lang="es-BO" sz="4800" dirty="0">
              <a:latin typeface="Eras Light ITC" panose="020B04020305040208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629643" y="5930939"/>
            <a:ext cx="1324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HOJAS DE RUTA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092263" y="5900952"/>
            <a:ext cx="1884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CASOS DE EMERGENCIA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8359711" y="5900951"/>
            <a:ext cx="1146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MAQUINARIA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3043454" y="6430594"/>
            <a:ext cx="8379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TOTAL </a:t>
            </a:r>
            <a:r>
              <a:rPr lang="es-ES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67 INTERVENCIONES – 1 Técnico y 1 cuadrilla de 6 obreros</a:t>
            </a:r>
            <a:endParaRPr lang="es-BO" sz="20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1234274819"/>
              </p:ext>
            </p:extLst>
          </p:nvPr>
        </p:nvGraphicFramePr>
        <p:xfrm>
          <a:off x="3269101" y="1125321"/>
          <a:ext cx="6720255" cy="4805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3204781" y="643019"/>
            <a:ext cx="8839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ATENCIONES DE TRABAJOS DE MANTENIMIENTO PREVENTIVO Y CORRECTIVO   </a:t>
            </a:r>
            <a:r>
              <a:rPr lang="es-BO" sz="2800" b="1" dirty="0" smtClean="0">
                <a:solidFill>
                  <a:schemeClr val="accent1"/>
                </a:solidFill>
                <a:latin typeface="Eras Light ITC" panose="020B0402030504020804" pitchFamily="34" charset="0"/>
              </a:rPr>
              <a:t>D-18</a:t>
            </a:r>
            <a:endParaRPr lang="es-ES" altLang="es-BO" sz="2800" b="1" dirty="0">
              <a:solidFill>
                <a:schemeClr val="accent1"/>
              </a:solidFill>
              <a:latin typeface="Eras Light ITC" panose="020B04020305040208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74171" y="225557"/>
            <a:ext cx="11805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BO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U.M.R.I. Unidad de Mantenimiento y Respuesta Inmediata                            Fecha de corte Enero – Marzo 2026</a:t>
            </a:r>
            <a:endParaRPr lang="es-ES" altLang="es-BO" sz="32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74162"/>
              </p:ext>
            </p:extLst>
          </p:nvPr>
        </p:nvGraphicFramePr>
        <p:xfrm>
          <a:off x="710478" y="1462356"/>
          <a:ext cx="2237182" cy="1317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182"/>
              </a:tblGrid>
              <a:tr h="580398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TOTAL 2026 </a:t>
                      </a:r>
                      <a:endParaRPr lang="es-BO" sz="1100" dirty="0"/>
                    </a:p>
                  </a:txBody>
                  <a:tcPr anchor="ctr"/>
                </a:tc>
              </a:tr>
              <a:tr h="737087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67 INTERVENCIONES </a:t>
                      </a:r>
                      <a:endParaRPr lang="es-BO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64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/>
          <p:cNvSpPr txBox="1"/>
          <p:nvPr/>
        </p:nvSpPr>
        <p:spPr>
          <a:xfrm>
            <a:off x="3204781" y="643019"/>
            <a:ext cx="8839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ATENCIONES DE TRABAJOS DE MANTENIMIENTO PREVENTIVO Y CORRECTIVO   </a:t>
            </a:r>
            <a:r>
              <a:rPr lang="es-BO" sz="2800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D-1</a:t>
            </a:r>
            <a:r>
              <a:rPr lang="es-ES" altLang="es-BO" sz="2800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9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4752262" y="5972273"/>
            <a:ext cx="1324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HOJAS DE RUTA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411514" y="5988216"/>
            <a:ext cx="1884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CASOS DE EMERGENCIA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8708054" y="5971857"/>
            <a:ext cx="1146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MAQUINARIA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3043454" y="6430594"/>
            <a:ext cx="83798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TOTAL </a:t>
            </a:r>
            <a:r>
              <a:rPr lang="es-ES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22 </a:t>
            </a:r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INTERVENCIONES – 1 Técnico y 1 cuadrilla de 5 obreros</a:t>
            </a:r>
            <a:endParaRPr lang="es-BO" sz="20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2573612844"/>
              </p:ext>
            </p:extLst>
          </p:nvPr>
        </p:nvGraphicFramePr>
        <p:xfrm>
          <a:off x="3284621" y="1166949"/>
          <a:ext cx="6930534" cy="480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174171" y="225557"/>
            <a:ext cx="11805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BO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U.M.R.I. Unidad de Mantenimiento y Respuesta Inmediata                            Fecha de corte Enero – Marzo 2026</a:t>
            </a:r>
            <a:endParaRPr lang="es-ES" altLang="es-BO" sz="32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022510"/>
              </p:ext>
            </p:extLst>
          </p:nvPr>
        </p:nvGraphicFramePr>
        <p:xfrm>
          <a:off x="637903" y="1503408"/>
          <a:ext cx="2326672" cy="140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6672"/>
              </a:tblGrid>
              <a:tr h="59533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TOTAL 2026 </a:t>
                      </a:r>
                      <a:endParaRPr lang="es-BO" sz="1100" dirty="0"/>
                    </a:p>
                  </a:txBody>
                  <a:tcPr anchor="ctr"/>
                </a:tc>
              </a:tr>
              <a:tr h="813471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22 INTERVENCIONES</a:t>
                      </a:r>
                      <a:endParaRPr lang="es-BO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03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2365978861"/>
              </p:ext>
            </p:extLst>
          </p:nvPr>
        </p:nvGraphicFramePr>
        <p:xfrm>
          <a:off x="3514090" y="1227910"/>
          <a:ext cx="6866527" cy="4848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1"/>
          <p:cNvSpPr txBox="1"/>
          <p:nvPr/>
        </p:nvSpPr>
        <p:spPr>
          <a:xfrm>
            <a:off x="5035291" y="6202631"/>
            <a:ext cx="1324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HOJAS DE RUTA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1" name="CuadroTexto 8"/>
          <p:cNvSpPr txBox="1"/>
          <p:nvPr/>
        </p:nvSpPr>
        <p:spPr>
          <a:xfrm>
            <a:off x="6629229" y="6177951"/>
            <a:ext cx="1884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CASOS DE EMERGENCIA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2" name="CuadroTexto 9"/>
          <p:cNvSpPr txBox="1"/>
          <p:nvPr/>
        </p:nvSpPr>
        <p:spPr>
          <a:xfrm>
            <a:off x="8864808" y="6202632"/>
            <a:ext cx="1146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Eras Light ITC" panose="020B0402030504020804" pitchFamily="34" charset="0"/>
              </a:rPr>
              <a:t>MAQUINARIA</a:t>
            </a:r>
            <a:endParaRPr lang="es-BO" sz="1200" b="1" dirty="0">
              <a:latin typeface="Eras Light ITC" panose="020B0402030504020804" pitchFamily="34" charset="0"/>
            </a:endParaRPr>
          </a:p>
        </p:txBody>
      </p:sp>
      <p:sp>
        <p:nvSpPr>
          <p:cNvPr id="13" name="CuadroTexto 10"/>
          <p:cNvSpPr txBox="1"/>
          <p:nvPr/>
        </p:nvSpPr>
        <p:spPr>
          <a:xfrm>
            <a:off x="3043454" y="6430594"/>
            <a:ext cx="83798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TOTAL 60</a:t>
            </a:r>
            <a:r>
              <a:rPr lang="es-ES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 INTERVENCIONES – 1 Técnico y 1 cuadrilla de 6 obreros</a:t>
            </a:r>
            <a:endParaRPr lang="es-BO" sz="20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204781" y="643019"/>
            <a:ext cx="8839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ATENCIONES DE TRABAJOS DE MANTENIMIENTO PREVENTIVO Y CORRECTIVO   </a:t>
            </a:r>
            <a:r>
              <a:rPr lang="es-BO" sz="2800" b="1" dirty="0" smtClean="0">
                <a:solidFill>
                  <a:schemeClr val="accent1"/>
                </a:solidFill>
                <a:latin typeface="Eras Light ITC" panose="020B0402030504020804" pitchFamily="34" charset="0"/>
              </a:rPr>
              <a:t>D-21</a:t>
            </a:r>
            <a:endParaRPr lang="es-ES" altLang="es-BO" sz="2800" b="1" dirty="0">
              <a:solidFill>
                <a:schemeClr val="accent1"/>
              </a:solidFill>
              <a:latin typeface="Eras Light ITC" panose="020B04020305040208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4171" y="225557"/>
            <a:ext cx="11805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BO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U.M.R.I. Unidad de Mantenimiento y Respuesta Inmediata                            Fecha de corte Enero – Marzo 2026</a:t>
            </a:r>
            <a:endParaRPr lang="es-ES" altLang="es-BO" sz="32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257269"/>
              </p:ext>
            </p:extLst>
          </p:nvPr>
        </p:nvGraphicFramePr>
        <p:xfrm>
          <a:off x="818995" y="1416321"/>
          <a:ext cx="2385786" cy="124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786"/>
              </a:tblGrid>
              <a:tr h="45063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TOTAL 2026 </a:t>
                      </a:r>
                      <a:endParaRPr lang="es-BO" sz="1100" dirty="0"/>
                    </a:p>
                  </a:txBody>
                  <a:tcPr anchor="ctr"/>
                </a:tc>
              </a:tr>
              <a:tr h="790194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60 INTERVENCIONES</a:t>
                      </a:r>
                      <a:endParaRPr lang="es-BO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559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162</Words>
  <Application>Microsoft Office PowerPoint</Application>
  <PresentationFormat>Panorámica</PresentationFormat>
  <Paragraphs>39</Paragraphs>
  <Slides>4</Slides>
  <Notes>2</Notes>
  <HiddenSlides>2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Eras Light ITC</vt:lpstr>
      <vt:lpstr>Tema de Office</vt:lpstr>
      <vt:lpstr>Unidad de Mantenimiento y Respuesta Inmediata SUBALCALDÍA SUR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Marcos Leonardo Larrea Vega</cp:lastModifiedBy>
  <cp:revision>103</cp:revision>
  <dcterms:created xsi:type="dcterms:W3CDTF">2021-10-26T16:49:00Z</dcterms:created>
  <dcterms:modified xsi:type="dcterms:W3CDTF">2026-04-16T00:40:27Z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DDEC47C74AFE43759A659E5085F1BD8D_13</vt:lpwstr>
  </property>
  <property fmtid="{D5CDD505-2E9C-101B-9397-08002B2CF9AE}" pid="3" name="KSOProductBuildVer">
    <vt:lpwstr>3082-12.2.0.23196</vt:lpwstr>
  </property>
</Properties>
</file>