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2"/>
    <p:sldId id="300" r:id="rId3"/>
  </p:sldIdLst>
  <p:sldSz cx="12192000" cy="6858000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D2B0"/>
    <a:srgbClr val="CC0066"/>
    <a:srgbClr val="4EF8DC"/>
    <a:srgbClr val="FF66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88" autoAdjust="0"/>
    <p:restoredTop sz="94674"/>
  </p:normalViewPr>
  <p:slideViewPr>
    <p:cSldViewPr snapToGrid="0" snapToObjects="1">
      <p:cViewPr varScale="1">
        <p:scale>
          <a:sx n="70" d="100"/>
          <a:sy n="70" d="100"/>
        </p:scale>
        <p:origin x="612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lving.mendoza.CI-LAPAZ\Desktop\presentacion%202026%20TRANSICION\PARA%20DIAPOSITIVA%20TRANCICION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'Hoja1 (4)'!$B$1</c:f>
              <c:strCache>
                <c:ptCount val="1"/>
                <c:pt idx="0">
                  <c:v>ENERO</c:v>
                </c:pt>
              </c:strCache>
            </c:strRef>
          </c:tx>
          <c:spPr>
            <a:noFill/>
            <a:ln w="25400" cap="flat" cmpd="sng" algn="ctr">
              <a:solidFill>
                <a:schemeClr val="accent1"/>
              </a:solidFill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B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'Hoja1 (4)'!$A$2:$A$4</c:f>
              <c:strCache>
                <c:ptCount val="3"/>
                <c:pt idx="0">
                  <c:v>HOJAS DE RUTA</c:v>
                </c:pt>
                <c:pt idx="1">
                  <c:v>CASOS DE EMERGENCIA</c:v>
                </c:pt>
                <c:pt idx="2">
                  <c:v>MAQUINARIA</c:v>
                </c:pt>
              </c:strCache>
            </c:strRef>
          </c:cat>
          <c:val>
            <c:numRef>
              <c:f>'Hoja1 (4)'!$B$2:$B$4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A8B-42DA-A59C-D3A80DB60D4A}"/>
            </c:ext>
          </c:extLst>
        </c:ser>
        <c:ser>
          <c:idx val="1"/>
          <c:order val="1"/>
          <c:tx>
            <c:strRef>
              <c:f>'Hoja1 (4)'!$C$1</c:f>
              <c:strCache>
                <c:ptCount val="1"/>
                <c:pt idx="0">
                  <c:v>FEBRERO</c:v>
                </c:pt>
              </c:strCache>
            </c:strRef>
          </c:tx>
          <c:spPr>
            <a:noFill/>
            <a:ln w="25400" cap="flat" cmpd="sng" algn="ctr">
              <a:solidFill>
                <a:schemeClr val="accent2"/>
              </a:solidFill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B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'Hoja1 (4)'!$A$2:$A$4</c:f>
              <c:strCache>
                <c:ptCount val="3"/>
                <c:pt idx="0">
                  <c:v>HOJAS DE RUTA</c:v>
                </c:pt>
                <c:pt idx="1">
                  <c:v>CASOS DE EMERGENCIA</c:v>
                </c:pt>
                <c:pt idx="2">
                  <c:v>MAQUINARIA</c:v>
                </c:pt>
              </c:strCache>
            </c:strRef>
          </c:cat>
          <c:val>
            <c:numRef>
              <c:f>'Hoja1 (4)'!$C$2:$C$4</c:f>
              <c:numCache>
                <c:formatCode>General</c:formatCode>
                <c:ptCount val="3"/>
                <c:pt idx="0">
                  <c:v>4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A8B-42DA-A59C-D3A80DB60D4A}"/>
            </c:ext>
          </c:extLst>
        </c:ser>
        <c:ser>
          <c:idx val="2"/>
          <c:order val="2"/>
          <c:tx>
            <c:strRef>
              <c:f>'Hoja1 (4)'!$D$1</c:f>
              <c:strCache>
                <c:ptCount val="1"/>
                <c:pt idx="0">
                  <c:v>MARZO</c:v>
                </c:pt>
              </c:strCache>
            </c:strRef>
          </c:tx>
          <c:spPr>
            <a:noFill/>
            <a:ln w="25400" cap="flat" cmpd="sng" algn="ctr">
              <a:solidFill>
                <a:schemeClr val="accent3"/>
              </a:solidFill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B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'Hoja1 (4)'!$A$2:$A$4</c:f>
              <c:strCache>
                <c:ptCount val="3"/>
                <c:pt idx="0">
                  <c:v>HOJAS DE RUTA</c:v>
                </c:pt>
                <c:pt idx="1">
                  <c:v>CASOS DE EMERGENCIA</c:v>
                </c:pt>
                <c:pt idx="2">
                  <c:v>MAQUINARIA</c:v>
                </c:pt>
              </c:strCache>
            </c:strRef>
          </c:cat>
          <c:val>
            <c:numRef>
              <c:f>'Hoja1 (4)'!$D$2:$D$4</c:f>
              <c:numCache>
                <c:formatCode>General</c:formatCode>
                <c:ptCount val="3"/>
                <c:pt idx="0">
                  <c:v>0</c:v>
                </c:pt>
                <c:pt idx="1">
                  <c:v>4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A8B-42DA-A59C-D3A80DB60D4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35"/>
        <c:axId val="-2076883968"/>
        <c:axId val="-2076883424"/>
      </c:barChart>
      <c:catAx>
        <c:axId val="-207688396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 dirty="0" smtClean="0">
                    <a:solidFill>
                      <a:schemeClr val="bg1"/>
                    </a:solidFill>
                  </a:rPr>
                  <a:t>.</a:t>
                </a:r>
                <a:endParaRPr lang="es-BO" dirty="0">
                  <a:solidFill>
                    <a:schemeClr val="bg1"/>
                  </a:solidFill>
                </a:endParaRPr>
              </a:p>
            </c:rich>
          </c:tx>
          <c:layout>
            <c:manualLayout>
              <c:xMode val="edge"/>
              <c:yMode val="edge"/>
              <c:x val="0.63215955620452446"/>
              <c:y val="0.9523084887869107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0" i="0" u="none" strike="noStrike" kern="1200" baseline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BO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BO"/>
          </a:p>
        </c:txPr>
        <c:crossAx val="-2076883424"/>
        <c:crosses val="autoZero"/>
        <c:auto val="1"/>
        <c:lblAlgn val="ctr"/>
        <c:lblOffset val="100"/>
        <c:noMultiLvlLbl val="0"/>
      </c:catAx>
      <c:valAx>
        <c:axId val="-20768834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BO"/>
          </a:p>
        </c:txPr>
        <c:crossAx val="-207688396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BO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BO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1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35000"/>
          <a:lumOff val="65000"/>
        </a:schemeClr>
      </a:solidFill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/>
    <cs:fontRef idx="minor">
      <a:schemeClr val="dk1"/>
    </cs:fontRef>
    <cs:spPr>
      <a:noFill/>
      <a:ln w="25400" cap="flat" cmpd="sng" algn="ctr">
        <a:solidFill>
          <a:schemeClr val="phClr"/>
        </a:solidFill>
        <a:miter lim="800000"/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19050" cap="flat" cmpd="sng" algn="ctr">
        <a:solidFill>
          <a:schemeClr val="phClr"/>
        </a:solidFill>
        <a:miter lim="800000"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1"/>
    <cs:effectRef idx="0"/>
    <cs:fontRef idx="minor">
      <a:schemeClr val="tx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0.18346</cdr:x>
      <cdr:y>0.92214</cdr:y>
    </cdr:from>
    <cdr:to>
      <cdr:x>0.40571</cdr:x>
      <cdr:y>1</cdr:y>
    </cdr:to>
    <cdr:sp macro="" textlink="">
      <cdr:nvSpPr>
        <cdr:cNvPr id="2" name="CuadroTexto 2"/>
        <cdr:cNvSpPr txBox="1"/>
      </cdr:nvSpPr>
      <cdr:spPr>
        <a:xfrm xmlns:a="http://schemas.openxmlformats.org/drawingml/2006/main">
          <a:off x="1146335" y="3689004"/>
          <a:ext cx="1388706" cy="31149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BO" sz="1400" b="1" dirty="0"/>
            <a:t>4</a:t>
          </a:r>
        </a:p>
      </cdr:txBody>
    </cdr:sp>
  </cdr:relSizeAnchor>
  <cdr:relSizeAnchor xmlns:cdr="http://schemas.openxmlformats.org/drawingml/2006/chartDrawing">
    <cdr:from>
      <cdr:x>0.72876</cdr:x>
      <cdr:y>0.92214</cdr:y>
    </cdr:from>
    <cdr:to>
      <cdr:x>0.95101</cdr:x>
      <cdr:y>1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4553614" y="3689004"/>
          <a:ext cx="1388707" cy="31149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sz="1400" b="1" dirty="0" smtClean="0">
              <a:solidFill>
                <a:schemeClr val="tx1"/>
              </a:solidFill>
            </a:rPr>
            <a:t>0</a:t>
          </a:r>
        </a:p>
      </cdr:txBody>
    </cdr:sp>
  </cdr:relSizeAnchor>
  <cdr:relSizeAnchor xmlns:cdr="http://schemas.openxmlformats.org/drawingml/2006/chartDrawing">
    <cdr:from>
      <cdr:x>0.43061</cdr:x>
      <cdr:y>0.92214</cdr:y>
    </cdr:from>
    <cdr:to>
      <cdr:x>0.70966</cdr:x>
      <cdr:y>1</cdr:y>
    </cdr:to>
    <cdr:sp macro="" textlink="">
      <cdr:nvSpPr>
        <cdr:cNvPr id="4" name="CuadroTexto 2"/>
        <cdr:cNvSpPr txBox="1"/>
      </cdr:nvSpPr>
      <cdr:spPr>
        <a:xfrm xmlns:a="http://schemas.openxmlformats.org/drawingml/2006/main">
          <a:off x="2690624" y="3748228"/>
          <a:ext cx="1743616" cy="31149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BO" sz="1400" b="1" dirty="0">
              <a:solidFill>
                <a:schemeClr val="tx1"/>
              </a:solidFill>
            </a:rPr>
            <a:t>4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99FD41-1353-41D8-9B93-8BE18996445C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B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B5964-8445-45E5-A71D-D3C886A91C7A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49111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B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40B356-9EED-4D33-8B62-CE995D58CC58}" type="slidenum">
              <a:rPr lang="es-BO" smtClean="0"/>
              <a:t>2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1114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271107"/>
            <a:ext cx="9144000" cy="2061882"/>
          </a:xfrm>
        </p:spPr>
        <p:txBody>
          <a:bodyPr anchor="ctr">
            <a:normAutofit fontScale="90000"/>
          </a:bodyPr>
          <a:lstStyle/>
          <a:p>
            <a:r>
              <a:rPr lang="es-BO" b="1" dirty="0">
                <a:solidFill>
                  <a:schemeClr val="accent1"/>
                </a:solidFill>
                <a:latin typeface="Eras Light ITC" panose="020B0402030504020804" pitchFamily="34" charset="0"/>
              </a:rPr>
              <a:t>Unidad de Mantenimiento y Respuesta Inmediata</a:t>
            </a:r>
            <a:br>
              <a:rPr lang="es-BO" b="1" dirty="0">
                <a:solidFill>
                  <a:schemeClr val="accent1"/>
                </a:solidFill>
                <a:latin typeface="Eras Light ITC" panose="020B0402030504020804" pitchFamily="34" charset="0"/>
              </a:rPr>
            </a:br>
            <a:r>
              <a:rPr lang="es-BO" b="1" dirty="0">
                <a:solidFill>
                  <a:schemeClr val="accent1"/>
                </a:solidFill>
                <a:latin typeface="Eras Light ITC" panose="020B0402030504020804" pitchFamily="34" charset="0"/>
              </a:rPr>
              <a:t>SUBALCALDÍA SUR</a:t>
            </a:r>
            <a:r>
              <a:rPr lang="es-BO" sz="4800" b="1" dirty="0">
                <a:latin typeface="Eras Light ITC" panose="020B0402030504020804" pitchFamily="34" charset="0"/>
              </a:rPr>
              <a:t/>
            </a:r>
            <a:br>
              <a:rPr lang="es-BO" sz="4800" b="1" dirty="0">
                <a:latin typeface="Eras Light ITC" panose="020B0402030504020804" pitchFamily="34" charset="0"/>
              </a:rPr>
            </a:br>
            <a:endParaRPr lang="es-BO" sz="4800" dirty="0">
              <a:latin typeface="Eras Light ITC" panose="020B04020305040208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0"/>
          <p:cNvSpPr txBox="1"/>
          <p:nvPr/>
        </p:nvSpPr>
        <p:spPr>
          <a:xfrm>
            <a:off x="3043454" y="5786160"/>
            <a:ext cx="83798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rgbClr val="FF0000"/>
                </a:solidFill>
                <a:latin typeface="Eras Light ITC" panose="020B0402030504020804" pitchFamily="34" charset="0"/>
              </a:rPr>
              <a:t>TOTAL </a:t>
            </a:r>
            <a:r>
              <a:rPr lang="es-ES" sz="2000" b="1" dirty="0" smtClean="0">
                <a:solidFill>
                  <a:srgbClr val="FF0000"/>
                </a:solidFill>
                <a:latin typeface="Eras Light ITC" panose="020B0402030504020804" pitchFamily="34" charset="0"/>
              </a:rPr>
              <a:t>8 INTERVENCIONES – 1 Técnico y 1 cuadrilla de 3 obreros</a:t>
            </a:r>
            <a:endParaRPr lang="es-BO" sz="2000" b="1" dirty="0">
              <a:solidFill>
                <a:srgbClr val="FF0000"/>
              </a:solidFill>
              <a:latin typeface="Eras Light ITC" panose="020B0402030504020804" pitchFamily="34" charset="0"/>
            </a:endParaRP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B2870047-A33D-D33D-D047-604D509EA4A7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4355910" y="1438275"/>
          <a:ext cx="6248400" cy="4000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4824579" y="643019"/>
            <a:ext cx="7210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b="1" dirty="0">
                <a:solidFill>
                  <a:schemeClr val="accent1"/>
                </a:solidFill>
                <a:latin typeface="Eras Light ITC" panose="020B0402030504020804" pitchFamily="34" charset="0"/>
              </a:rPr>
              <a:t>ATENCIONES DE TRABAJOS DE MANTENIMIENTO </a:t>
            </a:r>
            <a:r>
              <a:rPr lang="es-BO" b="1" dirty="0" smtClean="0">
                <a:solidFill>
                  <a:schemeClr val="accent1"/>
                </a:solidFill>
                <a:latin typeface="Eras Light ITC" panose="020B0402030504020804" pitchFamily="34" charset="0"/>
              </a:rPr>
              <a:t>CENTROS DE SALUD</a:t>
            </a:r>
            <a:endParaRPr lang="es-ES" altLang="es-BO" sz="2800" b="1" dirty="0">
              <a:solidFill>
                <a:schemeClr val="accent1"/>
              </a:solidFill>
              <a:latin typeface="Eras Light ITC" panose="020B04020305040208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174171" y="225557"/>
            <a:ext cx="11805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altLang="es-BO" sz="2000" b="1" dirty="0" smtClean="0">
                <a:solidFill>
                  <a:srgbClr val="FF0000"/>
                </a:solidFill>
                <a:latin typeface="Eras Light ITC" panose="020B0402030504020804" pitchFamily="34" charset="0"/>
              </a:rPr>
              <a:t>U.M.R.I. Unidad de Mantenimiento y Respuesta Inmediata                            Fecha de corte Enero – Marzo 2026</a:t>
            </a:r>
            <a:endParaRPr lang="es-ES" altLang="es-BO" sz="3200" b="1" dirty="0">
              <a:solidFill>
                <a:srgbClr val="FF0000"/>
              </a:solidFill>
              <a:latin typeface="Eras Light ITC" panose="020B0402030504020804" pitchFamily="34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071380"/>
              </p:ext>
            </p:extLst>
          </p:nvPr>
        </p:nvGraphicFramePr>
        <p:xfrm>
          <a:off x="1264920" y="1285693"/>
          <a:ext cx="2287710" cy="909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7710"/>
              </a:tblGrid>
              <a:tr h="330216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smtClean="0"/>
                        <a:t>TOTAL 2026 </a:t>
                      </a:r>
                      <a:endParaRPr lang="es-BO" sz="1100" dirty="0"/>
                    </a:p>
                  </a:txBody>
                  <a:tcPr anchor="ctr"/>
                </a:tc>
              </a:tr>
              <a:tr h="579044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smtClean="0"/>
                        <a:t> 8 INTERVENCIONES </a:t>
                      </a:r>
                      <a:endParaRPr lang="es-BO" sz="11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7419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51</Words>
  <Application>Microsoft Office PowerPoint</Application>
  <PresentationFormat>Panorámica</PresentationFormat>
  <Paragraphs>11</Paragraphs>
  <Slides>2</Slides>
  <Notes>1</Notes>
  <HiddenSlides>1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Eras Light ITC</vt:lpstr>
      <vt:lpstr>Tema de Office</vt:lpstr>
      <vt:lpstr>Unidad de Mantenimiento y Respuesta Inmediata SUBALCALDÍA SUR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Marcos Leonardo Larrea Vega</cp:lastModifiedBy>
  <cp:revision>103</cp:revision>
  <dcterms:created xsi:type="dcterms:W3CDTF">2021-10-26T16:49:00Z</dcterms:created>
  <dcterms:modified xsi:type="dcterms:W3CDTF">2026-04-16T00:39:42Z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DDEC47C74AFE43759A659E5085F1BD8D_13</vt:lpwstr>
  </property>
  <property fmtid="{D5CDD505-2E9C-101B-9397-08002B2CF9AE}" pid="3" name="KSOProductBuildVer">
    <vt:lpwstr>3082-12.2.0.23196</vt:lpwstr>
  </property>
</Properties>
</file>