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2"/>
    <p:sldId id="299" r:id="rId3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D2B0"/>
    <a:srgbClr val="CC0066"/>
    <a:srgbClr val="4EF8DC"/>
    <a:srgbClr val="FF66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4674"/>
  </p:normalViewPr>
  <p:slideViewPr>
    <p:cSldViewPr snapToGrid="0" snapToObjects="1">
      <p:cViewPr varScale="1">
        <p:scale>
          <a:sx n="70" d="100"/>
          <a:sy n="70" d="100"/>
        </p:scale>
        <p:origin x="612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lving.mendoza.CI-LAPAZ\Desktop\presentacion%202026%20TRANSICION\PARA%20DIAPOSITIVA%20TRANCICION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'Hoja1 (2)'!$B$1</c:f>
              <c:strCache>
                <c:ptCount val="1"/>
                <c:pt idx="0">
                  <c:v>ENERO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'Hoja1 (2)'!$A$2:$A$5</c:f>
              <c:strCache>
                <c:ptCount val="4"/>
                <c:pt idx="0">
                  <c:v>MANTENIMIENTO INICIO DE GESTION</c:v>
                </c:pt>
                <c:pt idx="1">
                  <c:v>HOJAS DE RUTA</c:v>
                </c:pt>
                <c:pt idx="2">
                  <c:v>CASOS DE EMERGENCIA</c:v>
                </c:pt>
                <c:pt idx="3">
                  <c:v>MAQUINARIA</c:v>
                </c:pt>
              </c:strCache>
            </c:strRef>
          </c:cat>
          <c:val>
            <c:numRef>
              <c:f>'Hoja1 (2)'!$B$2:$B$5</c:f>
              <c:numCache>
                <c:formatCode>General</c:formatCode>
                <c:ptCount val="4"/>
                <c:pt idx="0">
                  <c:v>21</c:v>
                </c:pt>
                <c:pt idx="1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8B-42DA-A59C-D3A80DB60D4A}"/>
            </c:ext>
          </c:extLst>
        </c:ser>
        <c:ser>
          <c:idx val="1"/>
          <c:order val="1"/>
          <c:tx>
            <c:strRef>
              <c:f>'Hoja1 (2)'!$C$1</c:f>
              <c:strCache>
                <c:ptCount val="1"/>
                <c:pt idx="0">
                  <c:v>FEBRERO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'Hoja1 (2)'!$A$2:$A$5</c:f>
              <c:strCache>
                <c:ptCount val="4"/>
                <c:pt idx="0">
                  <c:v>MANTENIMIENTO INICIO DE GESTION</c:v>
                </c:pt>
                <c:pt idx="1">
                  <c:v>HOJAS DE RUTA</c:v>
                </c:pt>
                <c:pt idx="2">
                  <c:v>CASOS DE EMERGENCIA</c:v>
                </c:pt>
                <c:pt idx="3">
                  <c:v>MAQUINARIA</c:v>
                </c:pt>
              </c:strCache>
            </c:strRef>
          </c:cat>
          <c:val>
            <c:numRef>
              <c:f>'Hoja1 (2)'!$C$2:$C$5</c:f>
              <c:numCache>
                <c:formatCode>General</c:formatCode>
                <c:ptCount val="4"/>
                <c:pt idx="1">
                  <c:v>2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8B-42DA-A59C-D3A80DB60D4A}"/>
            </c:ext>
          </c:extLst>
        </c:ser>
        <c:ser>
          <c:idx val="2"/>
          <c:order val="2"/>
          <c:tx>
            <c:strRef>
              <c:f>'Hoja1 (2)'!$D$1</c:f>
              <c:strCache>
                <c:ptCount val="1"/>
                <c:pt idx="0">
                  <c:v>MARZO</c:v>
                </c:pt>
              </c:strCache>
            </c:strRef>
          </c:tx>
          <c:spPr>
            <a:noFill/>
            <a:ln w="25400" cap="flat" cmpd="sng" algn="ctr">
              <a:solidFill>
                <a:schemeClr val="accent3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'Hoja1 (2)'!$A$2:$A$5</c:f>
              <c:strCache>
                <c:ptCount val="4"/>
                <c:pt idx="0">
                  <c:v>MANTENIMIENTO INICIO DE GESTION</c:v>
                </c:pt>
                <c:pt idx="1">
                  <c:v>HOJAS DE RUTA</c:v>
                </c:pt>
                <c:pt idx="2">
                  <c:v>CASOS DE EMERGENCIA</c:v>
                </c:pt>
                <c:pt idx="3">
                  <c:v>MAQUINARIA</c:v>
                </c:pt>
              </c:strCache>
            </c:strRef>
          </c:cat>
          <c:val>
            <c:numRef>
              <c:f>'Hoja1 (2)'!$D$2:$D$5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8B-42DA-A59C-D3A80DB60D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35"/>
        <c:axId val="-66240160"/>
        <c:axId val="-66247232"/>
      </c:barChart>
      <c:catAx>
        <c:axId val="-662401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 dirty="0" smtClean="0">
                    <a:solidFill>
                      <a:schemeClr val="bg1"/>
                    </a:solidFill>
                  </a:rPr>
                  <a:t>.</a:t>
                </a:r>
                <a:endParaRPr lang="es-BO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63215955620452446"/>
              <c:y val="0.952308488786910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B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66247232"/>
        <c:crosses val="autoZero"/>
        <c:auto val="1"/>
        <c:lblAlgn val="ctr"/>
        <c:lblOffset val="100"/>
        <c:noMultiLvlLbl val="0"/>
      </c:catAx>
      <c:valAx>
        <c:axId val="-66247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-662401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B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0.1545</cdr:x>
      <cdr:y>0.91976</cdr:y>
    </cdr:from>
    <cdr:to>
      <cdr:x>0.37675</cdr:x>
      <cdr:y>0.99762</cdr:y>
    </cdr:to>
    <cdr:sp macro="" textlink="">
      <cdr:nvSpPr>
        <cdr:cNvPr id="2" name="CuadroTexto 2"/>
        <cdr:cNvSpPr txBox="1"/>
      </cdr:nvSpPr>
      <cdr:spPr>
        <a:xfrm xmlns:a="http://schemas.openxmlformats.org/drawingml/2006/main">
          <a:off x="965356" y="3679496"/>
          <a:ext cx="1388707" cy="3114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BO" sz="1400" b="1" dirty="0"/>
            <a:t>21</a:t>
          </a:r>
        </a:p>
      </cdr:txBody>
    </cdr:sp>
  </cdr:relSizeAnchor>
  <cdr:relSizeAnchor xmlns:cdr="http://schemas.openxmlformats.org/drawingml/2006/chartDrawing">
    <cdr:from>
      <cdr:x>0.76382</cdr:x>
      <cdr:y>0.91738</cdr:y>
    </cdr:from>
    <cdr:to>
      <cdr:x>0.98607</cdr:x>
      <cdr:y>0.99524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4772659" y="3669971"/>
          <a:ext cx="1388707" cy="3114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 smtClean="0">
              <a:solidFill>
                <a:schemeClr val="tx1"/>
              </a:solidFill>
            </a:rPr>
            <a:t>2</a:t>
          </a:r>
        </a:p>
      </cdr:txBody>
    </cdr:sp>
  </cdr:relSizeAnchor>
  <cdr:relSizeAnchor xmlns:cdr="http://schemas.openxmlformats.org/drawingml/2006/chartDrawing">
    <cdr:from>
      <cdr:x>0.33152</cdr:x>
      <cdr:y>0.92214</cdr:y>
    </cdr:from>
    <cdr:to>
      <cdr:x>0.61057</cdr:x>
      <cdr:y>1</cdr:y>
    </cdr:to>
    <cdr:sp macro="" textlink="">
      <cdr:nvSpPr>
        <cdr:cNvPr id="4" name="CuadroTexto 2"/>
        <cdr:cNvSpPr txBox="1"/>
      </cdr:nvSpPr>
      <cdr:spPr>
        <a:xfrm xmlns:a="http://schemas.openxmlformats.org/drawingml/2006/main">
          <a:off x="2071499" y="3689021"/>
          <a:ext cx="1743616" cy="3114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BO" sz="1400" b="1" dirty="0">
              <a:solidFill>
                <a:schemeClr val="tx1"/>
              </a:solidFill>
            </a:rPr>
            <a:t>8</a:t>
          </a:r>
        </a:p>
      </cdr:txBody>
    </cdr:sp>
  </cdr:relSizeAnchor>
  <cdr:relSizeAnchor xmlns:cdr="http://schemas.openxmlformats.org/drawingml/2006/chartDrawing">
    <cdr:from>
      <cdr:x>0.531</cdr:x>
      <cdr:y>0.91746</cdr:y>
    </cdr:from>
    <cdr:to>
      <cdr:x>0.81005</cdr:x>
      <cdr:y>0.99532</cdr:y>
    </cdr:to>
    <cdr:sp macro="" textlink="">
      <cdr:nvSpPr>
        <cdr:cNvPr id="5" name="CuadroTexto 2"/>
        <cdr:cNvSpPr txBox="1"/>
      </cdr:nvSpPr>
      <cdr:spPr>
        <a:xfrm xmlns:a="http://schemas.openxmlformats.org/drawingml/2006/main">
          <a:off x="3317875" y="3670300"/>
          <a:ext cx="1743616" cy="3114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 smtClean="0">
              <a:solidFill>
                <a:schemeClr val="tx1"/>
              </a:solidFill>
            </a:rPr>
            <a:t>1</a:t>
          </a:r>
          <a:endParaRPr lang="es-BO" sz="1400" b="1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9FD41-1353-41D8-9B93-8BE18996445C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B5964-8445-45E5-A71D-D3C886A91C7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4911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0B356-9EED-4D33-8B62-CE995D58CC58}" type="slidenum">
              <a:rPr lang="es-BO" smtClean="0"/>
              <a:t>2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070344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636BD-FCCF-8B40-9FA9-E9DC30877255}" type="datetimeFigureOut">
              <a:rPr lang="es-BO" smtClean="0"/>
              <a:t>15/4/2026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D6210-362F-AC43-B9E4-840FC13E58E9}" type="slidenum">
              <a:rPr lang="es-BO" smtClean="0"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271107"/>
            <a:ext cx="9144000" cy="2061882"/>
          </a:xfrm>
        </p:spPr>
        <p:txBody>
          <a:bodyPr anchor="ctr">
            <a:normAutofit fontScale="90000"/>
          </a:bodyPr>
          <a:lstStyle/>
          <a:p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Unidad de Mantenimiento y Respuesta Inmediata</a:t>
            </a:r>
            <a:b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</a:br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SUBALCALDÍA SUR</a:t>
            </a:r>
            <a:r>
              <a:rPr lang="es-BO" sz="4800" b="1" dirty="0">
                <a:latin typeface="Eras Light ITC" panose="020B0402030504020804" pitchFamily="34" charset="0"/>
              </a:rPr>
              <a:t/>
            </a:r>
            <a:br>
              <a:rPr lang="es-BO" sz="4800" b="1" dirty="0">
                <a:latin typeface="Eras Light ITC" panose="020B0402030504020804" pitchFamily="34" charset="0"/>
              </a:rPr>
            </a:br>
            <a:endParaRPr lang="es-BO" sz="4800" dirty="0">
              <a:latin typeface="Eras Light ITC" panose="020B04020305040208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3043454" y="5786160"/>
            <a:ext cx="8379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FF0000"/>
                </a:solidFill>
                <a:latin typeface="Eras Light ITC" panose="020B0402030504020804" pitchFamily="34" charset="0"/>
              </a:rPr>
              <a:t>TOTAL </a:t>
            </a:r>
            <a:r>
              <a:rPr lang="es-ES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32 INTERVENCIONES – 1 Técnico y 1 cuadrilla de 6 obreros</a:t>
            </a:r>
            <a:endParaRPr lang="es-BO" sz="20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B2870047-A33D-D33D-D047-604D509EA4A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010025" y="1428750"/>
          <a:ext cx="6248400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4450111" y="643019"/>
            <a:ext cx="7581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b="1" dirty="0">
                <a:solidFill>
                  <a:schemeClr val="accent1"/>
                </a:solidFill>
                <a:latin typeface="Eras Light ITC" panose="020B0402030504020804" pitchFamily="34" charset="0"/>
              </a:rPr>
              <a:t>ATENCIONES DE TRABAJOS DE MANTENIMIENTO </a:t>
            </a:r>
            <a:r>
              <a:rPr lang="es-BO" b="1" dirty="0" smtClean="0">
                <a:solidFill>
                  <a:schemeClr val="accent1"/>
                </a:solidFill>
                <a:latin typeface="Eras Light ITC" panose="020B0402030504020804" pitchFamily="34" charset="0"/>
              </a:rPr>
              <a:t>UNIDADES EDUCATIVAS</a:t>
            </a:r>
            <a:endParaRPr lang="es-ES" altLang="es-BO" sz="2800" b="1" dirty="0">
              <a:solidFill>
                <a:schemeClr val="accent1"/>
              </a:solidFill>
              <a:latin typeface="Eras Light ITC" panose="020B04020305040208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74171" y="225557"/>
            <a:ext cx="11805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BO" sz="2000" b="1" dirty="0" smtClean="0">
                <a:solidFill>
                  <a:srgbClr val="FF0000"/>
                </a:solidFill>
                <a:latin typeface="Eras Light ITC" panose="020B0402030504020804" pitchFamily="34" charset="0"/>
              </a:rPr>
              <a:t>U.M.R.I. Unidad de Mantenimiento y Respuesta Inmediata                            Fecha de corte Enero – Marzo 2026</a:t>
            </a:r>
            <a:endParaRPr lang="es-ES" altLang="es-BO" sz="3200" b="1" dirty="0">
              <a:solidFill>
                <a:srgbClr val="FF0000"/>
              </a:solidFill>
              <a:latin typeface="Eras Light ITC" panose="020B04020305040208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154093"/>
              </p:ext>
            </p:extLst>
          </p:nvPr>
        </p:nvGraphicFramePr>
        <p:xfrm>
          <a:off x="1295400" y="1216025"/>
          <a:ext cx="1930659" cy="927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659"/>
              </a:tblGrid>
              <a:tr h="33677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TOTAL 2026 </a:t>
                      </a:r>
                      <a:endParaRPr lang="es-BO" sz="1100" dirty="0"/>
                    </a:p>
                  </a:txBody>
                  <a:tcPr anchor="ctr"/>
                </a:tc>
              </a:tr>
              <a:tr h="590552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32 INTERVENCIONES </a:t>
                      </a:r>
                      <a:endParaRPr lang="es-BO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43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50</Words>
  <Application>Microsoft Office PowerPoint</Application>
  <PresentationFormat>Panorámica</PresentationFormat>
  <Paragraphs>12</Paragraphs>
  <Slides>2</Slides>
  <Notes>1</Notes>
  <HiddenSlides>1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Eras Light ITC</vt:lpstr>
      <vt:lpstr>Tema de Office</vt:lpstr>
      <vt:lpstr>Unidad de Mantenimiento y Respuesta Inmediata SUBALCALDÍA SUR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Marcos Leonardo Larrea Vega</cp:lastModifiedBy>
  <cp:revision>103</cp:revision>
  <dcterms:created xsi:type="dcterms:W3CDTF">2021-10-26T16:49:00Z</dcterms:created>
  <dcterms:modified xsi:type="dcterms:W3CDTF">2026-04-16T00:39:26Z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DDEC47C74AFE43759A659E5085F1BD8D_13</vt:lpwstr>
  </property>
  <property fmtid="{D5CDD505-2E9C-101B-9397-08002B2CF9AE}" pid="3" name="KSOProductBuildVer">
    <vt:lpwstr>3082-12.2.0.23196</vt:lpwstr>
  </property>
</Properties>
</file>