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78" r:id="rId5"/>
    <p:sldId id="259" r:id="rId6"/>
    <p:sldId id="268" r:id="rId7"/>
    <p:sldId id="269" r:id="rId8"/>
    <p:sldId id="267" r:id="rId9"/>
    <p:sldId id="270" r:id="rId10"/>
    <p:sldId id="271" r:id="rId11"/>
    <p:sldId id="272" r:id="rId12"/>
    <p:sldId id="273" r:id="rId13"/>
    <p:sldId id="274" r:id="rId14"/>
    <p:sldId id="260" r:id="rId15"/>
    <p:sldId id="264" r:id="rId16"/>
    <p:sldId id="276" r:id="rId17"/>
  </p:sldIdLst>
  <p:sldSz cx="12192000" cy="6858000"/>
  <p:notesSz cx="6858000" cy="9144000"/>
  <p:defaultText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2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BO"/>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BO"/>
          </a:p>
        </p:txBody>
      </p:sp>
      <p:sp>
        <p:nvSpPr>
          <p:cNvPr id="4" name="Marcador de fecha 3"/>
          <p:cNvSpPr>
            <a:spLocks noGrp="1"/>
          </p:cNvSpPr>
          <p:nvPr>
            <p:ph type="dt" sz="half" idx="10"/>
          </p:nvPr>
        </p:nvSpPr>
        <p:spPr/>
        <p:txBody>
          <a:bodyPr/>
          <a:lstStyle/>
          <a:p>
            <a:fld id="{4B535863-560C-46BE-A250-357C878D3427}" type="datetimeFigureOut">
              <a:rPr lang="es-BO" smtClean="0"/>
              <a:t>8/4/2026</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p:txBody>
          <a:bodyPr/>
          <a:lstStyle/>
          <a:p>
            <a:fld id="{84FF57D4-47F9-46FC-9611-91A9D82A477A}" type="slidenum">
              <a:rPr lang="es-BO" smtClean="0"/>
              <a:t>‹Nº›</a:t>
            </a:fld>
            <a:endParaRPr lang="es-B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BO"/>
          </a:p>
        </p:txBody>
      </p:sp>
      <p:sp>
        <p:nvSpPr>
          <p:cNvPr id="3" name="Marcador de texto vertical 2"/>
          <p:cNvSpPr>
            <a:spLocks noGrp="1"/>
          </p:cNvSpPr>
          <p:nvPr>
            <p:ph type="body" orient="vert" idx="1" hasCustomPrompt="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fecha 3"/>
          <p:cNvSpPr>
            <a:spLocks noGrp="1"/>
          </p:cNvSpPr>
          <p:nvPr>
            <p:ph type="dt" sz="half" idx="10"/>
          </p:nvPr>
        </p:nvSpPr>
        <p:spPr/>
        <p:txBody>
          <a:bodyPr/>
          <a:lstStyle/>
          <a:p>
            <a:fld id="{4B535863-560C-46BE-A250-357C878D3427}" type="datetimeFigureOut">
              <a:rPr lang="es-BO" smtClean="0"/>
              <a:t>8/4/2026</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p:txBody>
          <a:bodyPr/>
          <a:lstStyle/>
          <a:p>
            <a:fld id="{84FF57D4-47F9-46FC-9611-91A9D82A477A}" type="slidenum">
              <a:rPr lang="es-BO" smtClean="0"/>
              <a:t>‹Nº›</a:t>
            </a:fld>
            <a:endParaRPr lang="es-B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BO"/>
          </a:p>
        </p:txBody>
      </p:sp>
      <p:sp>
        <p:nvSpPr>
          <p:cNvPr id="3" name="Marcador de texto vertical 2"/>
          <p:cNvSpPr>
            <a:spLocks noGrp="1"/>
          </p:cNvSpPr>
          <p:nvPr>
            <p:ph type="body" orient="vert" idx="1" hasCustomPrompt="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fecha 3"/>
          <p:cNvSpPr>
            <a:spLocks noGrp="1"/>
          </p:cNvSpPr>
          <p:nvPr>
            <p:ph type="dt" sz="half" idx="10"/>
          </p:nvPr>
        </p:nvSpPr>
        <p:spPr/>
        <p:txBody>
          <a:bodyPr/>
          <a:lstStyle/>
          <a:p>
            <a:fld id="{4B535863-560C-46BE-A250-357C878D3427}" type="datetimeFigureOut">
              <a:rPr lang="es-BO" smtClean="0"/>
              <a:t>8/4/2026</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p:txBody>
          <a:bodyPr/>
          <a:lstStyle/>
          <a:p>
            <a:fld id="{84FF57D4-47F9-46FC-9611-91A9D82A477A}" type="slidenum">
              <a:rPr lang="es-BO" smtClean="0"/>
              <a:t>‹Nº›</a:t>
            </a:fld>
            <a:endParaRPr lang="es-B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BO"/>
          </a:p>
        </p:txBody>
      </p:sp>
      <p:sp>
        <p:nvSpPr>
          <p:cNvPr id="3" name="Marcador de contenido 2"/>
          <p:cNvSpPr>
            <a:spLocks noGrp="1"/>
          </p:cNvSpPr>
          <p:nvPr>
            <p:ph idx="1" hasCustomPrompt="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fecha 3"/>
          <p:cNvSpPr>
            <a:spLocks noGrp="1"/>
          </p:cNvSpPr>
          <p:nvPr>
            <p:ph type="dt" sz="half" idx="10"/>
          </p:nvPr>
        </p:nvSpPr>
        <p:spPr/>
        <p:txBody>
          <a:bodyPr/>
          <a:lstStyle/>
          <a:p>
            <a:fld id="{4B535863-560C-46BE-A250-357C878D3427}" type="datetimeFigureOut">
              <a:rPr lang="es-BO" smtClean="0"/>
              <a:t>8/4/2026</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p:txBody>
          <a:bodyPr/>
          <a:lstStyle/>
          <a:p>
            <a:fld id="{84FF57D4-47F9-46FC-9611-91A9D82A477A}" type="slidenum">
              <a:rPr lang="es-BO" smtClean="0"/>
              <a:t>‹Nº›</a:t>
            </a:fld>
            <a:endParaRPr lang="es-B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BO"/>
          </a:p>
        </p:txBody>
      </p:sp>
      <p:sp>
        <p:nvSpPr>
          <p:cNvPr id="3" name="Marcador de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4B535863-560C-46BE-A250-357C878D3427}" type="datetimeFigureOut">
              <a:rPr lang="es-BO" smtClean="0"/>
              <a:t>8/4/2026</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p:txBody>
          <a:bodyPr/>
          <a:lstStyle/>
          <a:p>
            <a:fld id="{84FF57D4-47F9-46FC-9611-91A9D82A477A}" type="slidenum">
              <a:rPr lang="es-BO" smtClean="0"/>
              <a:t>‹Nº›</a:t>
            </a:fld>
            <a:endParaRPr lang="es-B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BO"/>
          </a:p>
        </p:txBody>
      </p:sp>
      <p:sp>
        <p:nvSpPr>
          <p:cNvPr id="3" name="Marcador de contenido 2"/>
          <p:cNvSpPr>
            <a:spLocks noGrp="1"/>
          </p:cNvSpPr>
          <p:nvPr>
            <p:ph sz="half" idx="1" hasCustomPrompt="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contenido 3"/>
          <p:cNvSpPr>
            <a:spLocks noGrp="1"/>
          </p:cNvSpPr>
          <p:nvPr>
            <p:ph sz="half" idx="2" hasCustomPrompt="1"/>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5" name="Marcador de fecha 4"/>
          <p:cNvSpPr>
            <a:spLocks noGrp="1"/>
          </p:cNvSpPr>
          <p:nvPr>
            <p:ph type="dt" sz="half" idx="10"/>
          </p:nvPr>
        </p:nvSpPr>
        <p:spPr/>
        <p:txBody>
          <a:bodyPr/>
          <a:lstStyle/>
          <a:p>
            <a:fld id="{4B535863-560C-46BE-A250-357C878D3427}" type="datetimeFigureOut">
              <a:rPr lang="es-BO" smtClean="0"/>
              <a:t>8/4/2026</a:t>
            </a:fld>
            <a:endParaRPr lang="es-BO"/>
          </a:p>
        </p:txBody>
      </p:sp>
      <p:sp>
        <p:nvSpPr>
          <p:cNvPr id="6" name="Marcador de pie de página 5"/>
          <p:cNvSpPr>
            <a:spLocks noGrp="1"/>
          </p:cNvSpPr>
          <p:nvPr>
            <p:ph type="ftr" sz="quarter" idx="11"/>
          </p:nvPr>
        </p:nvSpPr>
        <p:spPr/>
        <p:txBody>
          <a:bodyPr/>
          <a:lstStyle/>
          <a:p>
            <a:endParaRPr lang="es-BO"/>
          </a:p>
        </p:txBody>
      </p:sp>
      <p:sp>
        <p:nvSpPr>
          <p:cNvPr id="7" name="Marcador de número de diapositiva 6"/>
          <p:cNvSpPr>
            <a:spLocks noGrp="1"/>
          </p:cNvSpPr>
          <p:nvPr>
            <p:ph type="sldNum" sz="quarter" idx="12"/>
          </p:nvPr>
        </p:nvSpPr>
        <p:spPr/>
        <p:txBody>
          <a:bodyPr/>
          <a:lstStyle/>
          <a:p>
            <a:fld id="{84FF57D4-47F9-46FC-9611-91A9D82A477A}" type="slidenum">
              <a:rPr lang="es-BO" smtClean="0"/>
              <a:t>‹Nº›</a:t>
            </a:fld>
            <a:endParaRPr lang="es-B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BO"/>
          </a:p>
        </p:txBody>
      </p:sp>
      <p:sp>
        <p:nvSpPr>
          <p:cNvPr id="3" name="Marcador de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hasCustomPrompt="1"/>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5" name="Marcador de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hasCustomPrompt="1"/>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7" name="Marcador de fecha 6"/>
          <p:cNvSpPr>
            <a:spLocks noGrp="1"/>
          </p:cNvSpPr>
          <p:nvPr>
            <p:ph type="dt" sz="half" idx="10"/>
          </p:nvPr>
        </p:nvSpPr>
        <p:spPr/>
        <p:txBody>
          <a:bodyPr/>
          <a:lstStyle/>
          <a:p>
            <a:fld id="{4B535863-560C-46BE-A250-357C878D3427}" type="datetimeFigureOut">
              <a:rPr lang="es-BO" smtClean="0"/>
              <a:t>8/4/2026</a:t>
            </a:fld>
            <a:endParaRPr lang="es-BO"/>
          </a:p>
        </p:txBody>
      </p:sp>
      <p:sp>
        <p:nvSpPr>
          <p:cNvPr id="8" name="Marcador de pie de página 7"/>
          <p:cNvSpPr>
            <a:spLocks noGrp="1"/>
          </p:cNvSpPr>
          <p:nvPr>
            <p:ph type="ftr" sz="quarter" idx="11"/>
          </p:nvPr>
        </p:nvSpPr>
        <p:spPr/>
        <p:txBody>
          <a:bodyPr/>
          <a:lstStyle/>
          <a:p>
            <a:endParaRPr lang="es-BO"/>
          </a:p>
        </p:txBody>
      </p:sp>
      <p:sp>
        <p:nvSpPr>
          <p:cNvPr id="9" name="Marcador de número de diapositiva 8"/>
          <p:cNvSpPr>
            <a:spLocks noGrp="1"/>
          </p:cNvSpPr>
          <p:nvPr>
            <p:ph type="sldNum" sz="quarter" idx="12"/>
          </p:nvPr>
        </p:nvSpPr>
        <p:spPr/>
        <p:txBody>
          <a:bodyPr/>
          <a:lstStyle/>
          <a:p>
            <a:fld id="{84FF57D4-47F9-46FC-9611-91A9D82A477A}" type="slidenum">
              <a:rPr lang="es-BO" smtClean="0"/>
              <a:t>‹Nº›</a:t>
            </a:fld>
            <a:endParaRPr lang="es-B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BO"/>
          </a:p>
        </p:txBody>
      </p:sp>
      <p:sp>
        <p:nvSpPr>
          <p:cNvPr id="3" name="Marcador de fecha 2"/>
          <p:cNvSpPr>
            <a:spLocks noGrp="1"/>
          </p:cNvSpPr>
          <p:nvPr>
            <p:ph type="dt" sz="half" idx="10"/>
          </p:nvPr>
        </p:nvSpPr>
        <p:spPr/>
        <p:txBody>
          <a:bodyPr/>
          <a:lstStyle/>
          <a:p>
            <a:fld id="{4B535863-560C-46BE-A250-357C878D3427}" type="datetimeFigureOut">
              <a:rPr lang="es-BO" smtClean="0"/>
              <a:t>8/4/2026</a:t>
            </a:fld>
            <a:endParaRPr lang="es-BO"/>
          </a:p>
        </p:txBody>
      </p:sp>
      <p:sp>
        <p:nvSpPr>
          <p:cNvPr id="4" name="Marcador de pie de página 3"/>
          <p:cNvSpPr>
            <a:spLocks noGrp="1"/>
          </p:cNvSpPr>
          <p:nvPr>
            <p:ph type="ftr" sz="quarter" idx="11"/>
          </p:nvPr>
        </p:nvSpPr>
        <p:spPr/>
        <p:txBody>
          <a:bodyPr/>
          <a:lstStyle/>
          <a:p>
            <a:endParaRPr lang="es-BO"/>
          </a:p>
        </p:txBody>
      </p:sp>
      <p:sp>
        <p:nvSpPr>
          <p:cNvPr id="5" name="Marcador de número de diapositiva 4"/>
          <p:cNvSpPr>
            <a:spLocks noGrp="1"/>
          </p:cNvSpPr>
          <p:nvPr>
            <p:ph type="sldNum" sz="quarter" idx="12"/>
          </p:nvPr>
        </p:nvSpPr>
        <p:spPr/>
        <p:txBody>
          <a:bodyPr/>
          <a:lstStyle/>
          <a:p>
            <a:fld id="{84FF57D4-47F9-46FC-9611-91A9D82A477A}" type="slidenum">
              <a:rPr lang="es-BO" smtClean="0"/>
              <a:t>‹Nº›</a:t>
            </a:fld>
            <a:endParaRPr lang="es-B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B535863-560C-46BE-A250-357C878D3427}" type="datetimeFigureOut">
              <a:rPr lang="es-BO" smtClean="0"/>
              <a:t>8/4/2026</a:t>
            </a:fld>
            <a:endParaRPr lang="es-BO"/>
          </a:p>
        </p:txBody>
      </p:sp>
      <p:sp>
        <p:nvSpPr>
          <p:cNvPr id="3" name="Marcador de pie de página 2"/>
          <p:cNvSpPr>
            <a:spLocks noGrp="1"/>
          </p:cNvSpPr>
          <p:nvPr>
            <p:ph type="ftr" sz="quarter" idx="11"/>
          </p:nvPr>
        </p:nvSpPr>
        <p:spPr/>
        <p:txBody>
          <a:bodyPr/>
          <a:lstStyle/>
          <a:p>
            <a:endParaRPr lang="es-BO"/>
          </a:p>
        </p:txBody>
      </p:sp>
      <p:sp>
        <p:nvSpPr>
          <p:cNvPr id="4" name="Marcador de número de diapositiva 3"/>
          <p:cNvSpPr>
            <a:spLocks noGrp="1"/>
          </p:cNvSpPr>
          <p:nvPr>
            <p:ph type="sldNum" sz="quarter" idx="12"/>
          </p:nvPr>
        </p:nvSpPr>
        <p:spPr/>
        <p:txBody>
          <a:bodyPr/>
          <a:lstStyle/>
          <a:p>
            <a:fld id="{84FF57D4-47F9-46FC-9611-91A9D82A477A}" type="slidenum">
              <a:rPr lang="es-BO" smtClean="0"/>
              <a:t>‹Nº›</a:t>
            </a:fld>
            <a:endParaRPr lang="es-B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BO"/>
          </a:p>
        </p:txBody>
      </p:sp>
      <p:sp>
        <p:nvSpPr>
          <p:cNvPr id="3" name="Marcador de conteni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4B535863-560C-46BE-A250-357C878D3427}" type="datetimeFigureOut">
              <a:rPr lang="es-BO" smtClean="0"/>
              <a:t>8/4/2026</a:t>
            </a:fld>
            <a:endParaRPr lang="es-BO"/>
          </a:p>
        </p:txBody>
      </p:sp>
      <p:sp>
        <p:nvSpPr>
          <p:cNvPr id="6" name="Marcador de pie de página 5"/>
          <p:cNvSpPr>
            <a:spLocks noGrp="1"/>
          </p:cNvSpPr>
          <p:nvPr>
            <p:ph type="ftr" sz="quarter" idx="11"/>
          </p:nvPr>
        </p:nvSpPr>
        <p:spPr/>
        <p:txBody>
          <a:bodyPr/>
          <a:lstStyle/>
          <a:p>
            <a:endParaRPr lang="es-BO"/>
          </a:p>
        </p:txBody>
      </p:sp>
      <p:sp>
        <p:nvSpPr>
          <p:cNvPr id="7" name="Marcador de número de diapositiva 6"/>
          <p:cNvSpPr>
            <a:spLocks noGrp="1"/>
          </p:cNvSpPr>
          <p:nvPr>
            <p:ph type="sldNum" sz="quarter" idx="12"/>
          </p:nvPr>
        </p:nvSpPr>
        <p:spPr/>
        <p:txBody>
          <a:bodyPr/>
          <a:lstStyle/>
          <a:p>
            <a:fld id="{84FF57D4-47F9-46FC-9611-91A9D82A477A}" type="slidenum">
              <a:rPr lang="es-BO" smtClean="0"/>
              <a:t>‹Nº›</a:t>
            </a:fld>
            <a:endParaRPr lang="es-B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B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BO"/>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4B535863-560C-46BE-A250-357C878D3427}" type="datetimeFigureOut">
              <a:rPr lang="es-BO" smtClean="0"/>
              <a:t>8/4/2026</a:t>
            </a:fld>
            <a:endParaRPr lang="es-BO"/>
          </a:p>
        </p:txBody>
      </p:sp>
      <p:sp>
        <p:nvSpPr>
          <p:cNvPr id="6" name="Marcador de pie de página 5"/>
          <p:cNvSpPr>
            <a:spLocks noGrp="1"/>
          </p:cNvSpPr>
          <p:nvPr>
            <p:ph type="ftr" sz="quarter" idx="11"/>
          </p:nvPr>
        </p:nvSpPr>
        <p:spPr/>
        <p:txBody>
          <a:bodyPr/>
          <a:lstStyle/>
          <a:p>
            <a:endParaRPr lang="es-BO"/>
          </a:p>
        </p:txBody>
      </p:sp>
      <p:sp>
        <p:nvSpPr>
          <p:cNvPr id="7" name="Marcador de número de diapositiva 6"/>
          <p:cNvSpPr>
            <a:spLocks noGrp="1"/>
          </p:cNvSpPr>
          <p:nvPr>
            <p:ph type="sldNum" sz="quarter" idx="12"/>
          </p:nvPr>
        </p:nvSpPr>
        <p:spPr/>
        <p:txBody>
          <a:bodyPr/>
          <a:lstStyle/>
          <a:p>
            <a:fld id="{84FF57D4-47F9-46FC-9611-91A9D82A477A}" type="slidenum">
              <a:rPr lang="es-BO" smtClean="0"/>
              <a:t>‹Nº›</a:t>
            </a:fld>
            <a:endParaRPr lang="es-B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B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535863-560C-46BE-A250-357C878D3427}" type="datetimeFigureOut">
              <a:rPr lang="es-BO" smtClean="0"/>
              <a:t>8/4/2026</a:t>
            </a:fld>
            <a:endParaRPr lang="es-B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B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F57D4-47F9-46FC-9611-91A9D82A477A}" type="slidenum">
              <a:rPr lang="es-BO" smtClean="0"/>
              <a:t>‹Nº›</a:t>
            </a:fld>
            <a:endParaRPr lang="es-B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3.png"/><Relationship Id="rId7"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6.jpe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png"/><Relationship Id="rId7" Type="http://schemas.openxmlformats.org/officeDocument/2006/relationships/image" Target="../media/image35.jpe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4"/><Relationship Id="rId7"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39.png"/><Relationship Id="rId5" Type="http://schemas.microsoft.com/office/2007/relationships/media" Target="../media/media3.mp4"/><Relationship Id="rId10" Type="http://schemas.openxmlformats.org/officeDocument/2006/relationships/image" Target="../media/image38.png"/><Relationship Id="rId4" Type="http://schemas.openxmlformats.org/officeDocument/2006/relationships/video" Target="../media/media2.mp4"/><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 y="0"/>
            <a:ext cx="12191143"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No hay ninguna descripción de la foto dispon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4542" y="-2510341"/>
            <a:ext cx="6545417" cy="1163629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222"/>
            <a:ext cx="12252065" cy="6893222"/>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710" y="2368951"/>
            <a:ext cx="496839" cy="496839"/>
          </a:xfrm>
          <a:prstGeom prst="rect">
            <a:avLst/>
          </a:prstGeom>
        </p:spPr>
      </p:pic>
      <p:sp>
        <p:nvSpPr>
          <p:cNvPr id="3" name="Rectángulo redondeado 2"/>
          <p:cNvSpPr/>
          <p:nvPr/>
        </p:nvSpPr>
        <p:spPr>
          <a:xfrm>
            <a:off x="973123" y="-116114"/>
            <a:ext cx="4790317" cy="1867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8623" y="-58058"/>
            <a:ext cx="4519764" cy="1751073"/>
          </a:xfrm>
          <a:prstGeom prst="rect">
            <a:avLst/>
          </a:prstGeom>
        </p:spPr>
      </p:pic>
      <p:sp>
        <p:nvSpPr>
          <p:cNvPr id="8" name="CuadroTexto 7"/>
          <p:cNvSpPr txBox="1"/>
          <p:nvPr/>
        </p:nvSpPr>
        <p:spPr>
          <a:xfrm>
            <a:off x="517894" y="1836943"/>
            <a:ext cx="5581222" cy="1384995"/>
          </a:xfrm>
          <a:prstGeom prst="rect">
            <a:avLst/>
          </a:prstGeom>
          <a:noFill/>
        </p:spPr>
        <p:txBody>
          <a:bodyPr wrap="square" rtlCol="0">
            <a:spAutoFit/>
          </a:bodyPr>
          <a:lstStyle/>
          <a:p>
            <a:pPr algn="ctr"/>
            <a:r>
              <a:rPr lang="es-MX" sz="2800" b="1" dirty="0" smtClean="0">
                <a:solidFill>
                  <a:schemeClr val="bg1"/>
                </a:solidFill>
              </a:rPr>
              <a:t>ESTERILIZANDO </a:t>
            </a:r>
            <a:r>
              <a:rPr lang="es-ES" altLang="es-MX" sz="2800" b="1" dirty="0" smtClean="0">
                <a:solidFill>
                  <a:schemeClr val="bg1"/>
                </a:solidFill>
              </a:rPr>
              <a:t>LUCHAMOS CONTRA LA SOBRE</a:t>
            </a:r>
            <a:r>
              <a:rPr lang="es-MX" sz="2800" b="1" dirty="0" smtClean="0">
                <a:solidFill>
                  <a:schemeClr val="bg1"/>
                </a:solidFill>
              </a:rPr>
              <a:t>POBLACIÓN </a:t>
            </a:r>
            <a:r>
              <a:rPr lang="es-ES" altLang="es-MX" sz="2800" b="1" dirty="0" smtClean="0">
                <a:solidFill>
                  <a:schemeClr val="bg1"/>
                </a:solidFill>
              </a:rPr>
              <a:t>DE LOS ANIMALES DE COMPAÑÍA </a:t>
            </a:r>
            <a:endParaRPr lang="es-MX" sz="2800" b="1" dirty="0">
              <a:solidFill>
                <a:schemeClr val="bg1"/>
              </a:solidFill>
            </a:endParaRPr>
          </a:p>
        </p:txBody>
      </p:sp>
      <p:pic>
        <p:nvPicPr>
          <p:cNvPr id="12" name="Imagen 11"/>
          <p:cNvPicPr>
            <a:picLocks noChangeAspect="1"/>
          </p:cNvPicPr>
          <p:nvPr/>
        </p:nvPicPr>
        <p:blipFill rotWithShape="1">
          <a:blip r:embed="rId6" cstate="print">
            <a:extLst>
              <a:ext uri="{28A0092B-C50C-407E-A947-70E740481C1C}">
                <a14:useLocalDpi xmlns:a14="http://schemas.microsoft.com/office/drawing/2010/main" val="0"/>
              </a:ext>
            </a:extLst>
          </a:blip>
          <a:srcRect t="15728" b="14931"/>
          <a:stretch>
            <a:fillRect/>
          </a:stretch>
        </p:blipFill>
        <p:spPr>
          <a:xfrm>
            <a:off x="610715" y="3307808"/>
            <a:ext cx="2858821" cy="151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No hay ninguna descripción de la foto disponi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15" y="4907353"/>
            <a:ext cx="2858821" cy="16080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No hay ninguna descripción de la foto disponib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79357" y="3341645"/>
            <a:ext cx="2219759" cy="29596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9" y="0"/>
            <a:ext cx="12189461" cy="6858000"/>
          </a:xfrm>
          <a:prstGeom prst="rect">
            <a:avLst/>
          </a:prstGeom>
        </p:spPr>
      </p:pic>
      <p:pic>
        <p:nvPicPr>
          <p:cNvPr id="15" name="Imagen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710" y="2368951"/>
            <a:ext cx="496839" cy="496839"/>
          </a:xfrm>
          <a:prstGeom prst="rect">
            <a:avLst/>
          </a:prstGeom>
        </p:spPr>
      </p:pic>
      <p:sp>
        <p:nvSpPr>
          <p:cNvPr id="10" name="Rectángulo 9"/>
          <p:cNvSpPr/>
          <p:nvPr/>
        </p:nvSpPr>
        <p:spPr>
          <a:xfrm>
            <a:off x="-331291" y="389681"/>
            <a:ext cx="6482290" cy="461665"/>
          </a:xfrm>
          <a:prstGeom prst="rect">
            <a:avLst/>
          </a:prstGeom>
        </p:spPr>
        <p:txBody>
          <a:bodyPr wrap="square">
            <a:spAutoFit/>
          </a:bodyPr>
          <a:lstStyle/>
          <a:p>
            <a:pPr lvl="2" eaLnBrk="0" fontAlgn="base" hangingPunct="0">
              <a:spcBef>
                <a:spcPct val="0"/>
              </a:spcBef>
              <a:spcAft>
                <a:spcPct val="0"/>
              </a:spcAft>
              <a:buClrTx/>
            </a:pPr>
            <a:r>
              <a:rPr lang="es-ES" altLang="es-BO" sz="2400" b="1" dirty="0" smtClean="0">
                <a:solidFill>
                  <a:schemeClr val="bg1"/>
                </a:solidFill>
                <a:effectLst>
                  <a:outerShdw blurRad="38100" dist="38100" dir="2700000" algn="tl">
                    <a:srgbClr val="000000">
                      <a:alpha val="43137"/>
                    </a:srgbClr>
                  </a:outerShdw>
                </a:effectLst>
                <a:latin typeface="Arial Black" panose="020B0A04020102020204" pitchFamily="34" charset="0"/>
              </a:rPr>
              <a:t>COMUNICACIÓN</a:t>
            </a:r>
            <a:r>
              <a:rPr lang="es-ES" altLang="es-BO" sz="2400" b="1" dirty="0" smtClean="0">
                <a:solidFill>
                  <a:srgbClr val="33CCFF"/>
                </a:solidFill>
                <a:effectLst>
                  <a:outerShdw blurRad="38100" dist="38100" dir="2700000" algn="tl">
                    <a:srgbClr val="000000">
                      <a:alpha val="43137"/>
                    </a:srgbClr>
                  </a:outerShdw>
                </a:effectLst>
                <a:latin typeface="Arial Black" panose="020B0A04020102020204" pitchFamily="34" charset="0"/>
              </a:rPr>
              <a:t> </a:t>
            </a:r>
            <a:r>
              <a:rPr lang="es-ES" altLang="es-BO" sz="2400" b="1" dirty="0" smtClean="0">
                <a:solidFill>
                  <a:srgbClr val="CC0066"/>
                </a:solidFill>
                <a:effectLst>
                  <a:outerShdw blurRad="38100" dist="38100" dir="2700000" algn="tl">
                    <a:srgbClr val="000000">
                      <a:alpha val="43137"/>
                    </a:srgbClr>
                  </a:outerShdw>
                </a:effectLst>
                <a:latin typeface="Arial Black" panose="020B0A04020102020204" pitchFamily="34" charset="0"/>
              </a:rPr>
              <a:t>Y EDUCACIÓN</a:t>
            </a:r>
            <a:endParaRPr lang="es-ES" altLang="es-BO" sz="2400" b="1" dirty="0">
              <a:solidFill>
                <a:srgbClr val="CC0066"/>
              </a:solidFill>
              <a:effectLst>
                <a:outerShdw blurRad="38100" dist="38100" dir="2700000" algn="tl">
                  <a:srgbClr val="000000">
                    <a:alpha val="43137"/>
                  </a:srgbClr>
                </a:outerShdw>
              </a:effectLst>
              <a:latin typeface="Arial Black" panose="020B0A04020102020204" pitchFamily="34" charset="0"/>
            </a:endParaRPr>
          </a:p>
        </p:txBody>
      </p:sp>
      <p:pic>
        <p:nvPicPr>
          <p:cNvPr id="11" name="Picture 2" descr="Puede ser una imagen de perro y tex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975" y="1797053"/>
            <a:ext cx="2218391" cy="1774713"/>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p:cNvSpPr/>
          <p:nvPr/>
        </p:nvSpPr>
        <p:spPr>
          <a:xfrm>
            <a:off x="7248398" y="247961"/>
            <a:ext cx="3116786" cy="584775"/>
          </a:xfrm>
          <a:prstGeom prst="rect">
            <a:avLst/>
          </a:prstGeom>
        </p:spPr>
        <p:txBody>
          <a:bodyPr wrap="square">
            <a:spAutoFit/>
          </a:bodyPr>
          <a:lstStyle/>
          <a:p>
            <a:pPr algn="ctr"/>
            <a:r>
              <a:rPr lang="es-BO" sz="1600" b="1" dirty="0">
                <a:solidFill>
                  <a:srgbClr val="CC0066"/>
                </a:solidFill>
              </a:rPr>
              <a:t>INFORMACIÓN Y EDUCACIÓN</a:t>
            </a:r>
          </a:p>
          <a:p>
            <a:pPr algn="ctr"/>
            <a:r>
              <a:rPr lang="es-BO" sz="1600" b="1" dirty="0">
                <a:solidFill>
                  <a:srgbClr val="CC0066"/>
                </a:solidFill>
              </a:rPr>
              <a:t>COMUNITARIA Y ESCOLAR</a:t>
            </a:r>
          </a:p>
        </p:txBody>
      </p:sp>
      <p:sp>
        <p:nvSpPr>
          <p:cNvPr id="14" name="Rectángulo 13"/>
          <p:cNvSpPr/>
          <p:nvPr/>
        </p:nvSpPr>
        <p:spPr>
          <a:xfrm>
            <a:off x="3792017" y="1041798"/>
            <a:ext cx="2482154" cy="646331"/>
          </a:xfrm>
          <a:prstGeom prst="rect">
            <a:avLst/>
          </a:prstGeom>
        </p:spPr>
        <p:txBody>
          <a:bodyPr wrap="none">
            <a:spAutoFit/>
          </a:bodyPr>
          <a:lstStyle/>
          <a:p>
            <a:pPr algn="ctr"/>
            <a:r>
              <a:rPr lang="es-BO" b="1" dirty="0">
                <a:solidFill>
                  <a:schemeClr val="bg1"/>
                </a:solidFill>
              </a:rPr>
              <a:t>DIFUSIÓN DE SERVICIOS</a:t>
            </a:r>
          </a:p>
          <a:p>
            <a:pPr algn="ctr"/>
            <a:r>
              <a:rPr lang="es-BO" b="1" dirty="0">
                <a:solidFill>
                  <a:schemeClr val="bg1"/>
                </a:solidFill>
              </a:rPr>
              <a:t>Y ACTIVIDADES</a:t>
            </a:r>
          </a:p>
        </p:txBody>
      </p:sp>
      <p:pic>
        <p:nvPicPr>
          <p:cNvPr id="16" name="Picture 5" descr="Puede ser una imagen de ‎perro y ‎texto que dice &quot;‎220 CAMPAÑA DE ESTERILIZACIÓN DE MASCOTAS Casa Comunal de Llojeta Zona Bajo Llojeta, avenida Max Fernandez 10y11 09:00 a 12:00 de mayo Recepción de mascotas REQUISITOS PARA τυ PELUDITO: Contar con vacuna antirrábica 2024-2025 Registro de mascota en la aplicación IGob24/7 Gozar de buena salud No encontrarse en celo Tener más de meses de edad Tener menos de años de edad Ayuno horas rollo papel de cocina (papel toalla) frazadas con nombre su mascota pañal de acuerdo al tamaño mascota Paquetes de compresa de gasas de 10cm 10cm LaPaz Paz Secretaria Municipal de Deportes Unidad GAMLP 6ONETIHO.MUTÓHOHOHUMOPIAL פלקפטה AMOB‎&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1052" y="1773348"/>
            <a:ext cx="2218640" cy="1663980"/>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p:cNvSpPr/>
          <p:nvPr/>
        </p:nvSpPr>
        <p:spPr>
          <a:xfrm>
            <a:off x="579884" y="3777772"/>
            <a:ext cx="2329036" cy="369332"/>
          </a:xfrm>
          <a:prstGeom prst="rect">
            <a:avLst/>
          </a:prstGeom>
        </p:spPr>
        <p:txBody>
          <a:bodyPr wrap="none">
            <a:spAutoFit/>
          </a:bodyPr>
          <a:lstStyle/>
          <a:p>
            <a:pPr algn="just"/>
            <a:r>
              <a:rPr lang="es-BO" b="1" dirty="0">
                <a:solidFill>
                  <a:schemeClr val="bg1"/>
                </a:solidFill>
              </a:rPr>
              <a:t>MATERIAL EDUCATIVO</a:t>
            </a:r>
            <a:endParaRPr lang="es-BO" dirty="0">
              <a:solidFill>
                <a:schemeClr val="bg1"/>
              </a:solidFill>
            </a:endParaRPr>
          </a:p>
        </p:txBody>
      </p:sp>
      <p:pic>
        <p:nvPicPr>
          <p:cNvPr id="18" name="Picture 7" descr="Puede ser una imagen de 1 persona, animal y texto que dice &quot;LaPaz Paz 200 GAMLP PrИCB1 น Secretaría Salud Municipalde AE de Sao ไทโทตกห์ eportes nmalesyZzons6 Zcotasks VACUNACIÓN ANTIRRÁBICA GRATUITA A MASCOTAS MENORES DE UN AÑO Atención médico veterinaria Delon 07 dejunio de 09:00 12:00 8 Plaza del Tejada Sorzano Calle Hugo Estrada, (plaza estadio Hernando Siles)&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7881" y="4363465"/>
            <a:ext cx="2620571" cy="2158645"/>
          </a:xfrm>
          <a:prstGeom prst="rect">
            <a:avLst/>
          </a:prstGeom>
          <a:noFill/>
          <a:extLst>
            <a:ext uri="{909E8E84-426E-40DD-AFC4-6F175D3DCCD1}">
              <a14:hiddenFill xmlns:a14="http://schemas.microsoft.com/office/drawing/2010/main">
                <a:solidFill>
                  <a:srgbClr val="FFFFFF"/>
                </a:solidFill>
              </a14:hiddenFill>
            </a:ext>
          </a:extLst>
        </p:spPr>
      </p:pic>
      <p:sp>
        <p:nvSpPr>
          <p:cNvPr id="19" name="Rectángulo 18"/>
          <p:cNvSpPr/>
          <p:nvPr/>
        </p:nvSpPr>
        <p:spPr>
          <a:xfrm>
            <a:off x="3486265" y="3688486"/>
            <a:ext cx="2782108" cy="646331"/>
          </a:xfrm>
          <a:prstGeom prst="rect">
            <a:avLst/>
          </a:prstGeom>
        </p:spPr>
        <p:txBody>
          <a:bodyPr wrap="none">
            <a:spAutoFit/>
          </a:bodyPr>
          <a:lstStyle/>
          <a:p>
            <a:pPr lvl="0" algn="ctr"/>
            <a:r>
              <a:rPr lang="es-ES" b="1" dirty="0">
                <a:solidFill>
                  <a:schemeClr val="bg1"/>
                </a:solidFill>
              </a:rPr>
              <a:t>TRABAJO </a:t>
            </a:r>
            <a:r>
              <a:rPr lang="es-ES" b="1" dirty="0" smtClean="0">
                <a:solidFill>
                  <a:schemeClr val="bg1"/>
                </a:solidFill>
              </a:rPr>
              <a:t>CON</a:t>
            </a:r>
          </a:p>
          <a:p>
            <a:pPr lvl="0" algn="ctr"/>
            <a:r>
              <a:rPr lang="es-ES" b="1" dirty="0" smtClean="0">
                <a:solidFill>
                  <a:schemeClr val="bg1"/>
                </a:solidFill>
              </a:rPr>
              <a:t>VOLUNTARIOS </a:t>
            </a:r>
            <a:r>
              <a:rPr lang="es-ES" b="1" dirty="0">
                <a:solidFill>
                  <a:schemeClr val="bg1"/>
                </a:solidFill>
              </a:rPr>
              <a:t>DE LA USIAZ</a:t>
            </a:r>
          </a:p>
        </p:txBody>
      </p:sp>
      <p:pic>
        <p:nvPicPr>
          <p:cNvPr id="20" name="Picture 9" descr="Puede ser una imagen de perro y texto que dice &quot;PROTEGE A TU PELUDITO DELA LA PIROTECNIA Sanzozs 2025 uan RespiraL Paz Método Tellington Ttouch: Técnica en que se utiliza una venda elástica de unos 12 cm de ancho para ayudar a calmar y reducir el estrés en perros. 1.Sobreelpecho 1. Sobre el pecho 2. Cruzararriba Cruzar arriba 3. Cruzar 3.Cruzarabajo abajo 4. Sobre la espalda 5.Anidar 5. 5.Anidarlejosdel lejos de la columna columnavertebral vertebral aPaz 220 BocTaTBoйcи GAMLP H Bom3THoAлoHoHфиomoHu Secretaria Municipal de Saludy Deporte Unidadd Salud de Animaes AnmaesyZocnosis&quo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196"/>
          <a:stretch>
            <a:fillRect/>
          </a:stretch>
        </p:blipFill>
        <p:spPr bwMode="auto">
          <a:xfrm>
            <a:off x="3828016" y="4363466"/>
            <a:ext cx="2012611" cy="2158645"/>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p:cNvPicPr>
            <a:picLocks noChangeAspect="1"/>
          </p:cNvPicPr>
          <p:nvPr/>
        </p:nvPicPr>
        <p:blipFill rotWithShape="1">
          <a:blip r:embed="rId8"/>
          <a:srcRect b="13882"/>
          <a:stretch>
            <a:fillRect/>
          </a:stretch>
        </p:blipFill>
        <p:spPr>
          <a:xfrm>
            <a:off x="6993039" y="890793"/>
            <a:ext cx="3789901" cy="5773959"/>
          </a:xfrm>
          <a:prstGeom prst="rect">
            <a:avLst/>
          </a:prstGeom>
        </p:spPr>
      </p:pic>
      <p:sp>
        <p:nvSpPr>
          <p:cNvPr id="22" name="CuadroTexto 21"/>
          <p:cNvSpPr txBox="1"/>
          <p:nvPr/>
        </p:nvSpPr>
        <p:spPr>
          <a:xfrm>
            <a:off x="135607" y="1234834"/>
            <a:ext cx="3506982" cy="369332"/>
          </a:xfrm>
          <a:prstGeom prst="rect">
            <a:avLst/>
          </a:prstGeom>
          <a:noFill/>
        </p:spPr>
        <p:txBody>
          <a:bodyPr wrap="square" rtlCol="0">
            <a:spAutoFit/>
          </a:bodyPr>
          <a:lstStyle/>
          <a:p>
            <a:pPr algn="just"/>
            <a:r>
              <a:rPr lang="es-BO" b="1" dirty="0">
                <a:solidFill>
                  <a:schemeClr val="bg1"/>
                </a:solidFill>
              </a:rPr>
              <a:t>CAMPAÑAS DE SENSIBILIZACIÓN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0596" y="-142613"/>
            <a:ext cx="10293433" cy="6858000"/>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9" y="0"/>
            <a:ext cx="12189461" cy="6858000"/>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710" y="2368951"/>
            <a:ext cx="496839" cy="496839"/>
          </a:xfrm>
          <a:prstGeom prst="rect">
            <a:avLst/>
          </a:prstGeom>
        </p:spPr>
      </p:pic>
      <p:sp>
        <p:nvSpPr>
          <p:cNvPr id="10" name="Rectángulo 9"/>
          <p:cNvSpPr/>
          <p:nvPr/>
        </p:nvSpPr>
        <p:spPr>
          <a:xfrm>
            <a:off x="2539" y="359232"/>
            <a:ext cx="6482290" cy="461665"/>
          </a:xfrm>
          <a:prstGeom prst="rect">
            <a:avLst/>
          </a:prstGeom>
        </p:spPr>
        <p:txBody>
          <a:bodyPr wrap="square">
            <a:spAutoFit/>
          </a:bodyPr>
          <a:lstStyle/>
          <a:p>
            <a:pPr lvl="2" eaLnBrk="0" fontAlgn="base" hangingPunct="0">
              <a:spcBef>
                <a:spcPct val="0"/>
              </a:spcBef>
              <a:spcAft>
                <a:spcPct val="0"/>
              </a:spcAft>
              <a:buClrTx/>
            </a:pPr>
            <a:r>
              <a:rPr lang="es-ES" altLang="es-BO" sz="2400" b="1" dirty="0" smtClean="0">
                <a:solidFill>
                  <a:schemeClr val="bg1"/>
                </a:solidFill>
                <a:effectLst>
                  <a:outerShdw blurRad="38100" dist="38100" dir="2700000" algn="tl">
                    <a:srgbClr val="000000">
                      <a:alpha val="43137"/>
                    </a:srgbClr>
                  </a:outerShdw>
                </a:effectLst>
                <a:latin typeface="Arial Black" panose="020B0A04020102020204" pitchFamily="34" charset="0"/>
              </a:rPr>
              <a:t>COMUNICACIÓN</a:t>
            </a:r>
            <a:r>
              <a:rPr lang="es-ES" altLang="es-BO" sz="2400" b="1" dirty="0" smtClean="0">
                <a:solidFill>
                  <a:srgbClr val="33CCFF"/>
                </a:solidFill>
                <a:effectLst>
                  <a:outerShdw blurRad="38100" dist="38100" dir="2700000" algn="tl">
                    <a:srgbClr val="000000">
                      <a:alpha val="43137"/>
                    </a:srgbClr>
                  </a:outerShdw>
                </a:effectLst>
                <a:latin typeface="Arial Black" panose="020B0A04020102020204" pitchFamily="34" charset="0"/>
              </a:rPr>
              <a:t> </a:t>
            </a:r>
            <a:r>
              <a:rPr lang="es-ES" altLang="es-BO" sz="2400" b="1" dirty="0" smtClean="0">
                <a:solidFill>
                  <a:srgbClr val="CC0066"/>
                </a:solidFill>
                <a:effectLst>
                  <a:outerShdw blurRad="38100" dist="38100" dir="2700000" algn="tl">
                    <a:srgbClr val="000000">
                      <a:alpha val="43137"/>
                    </a:srgbClr>
                  </a:outerShdw>
                </a:effectLst>
                <a:latin typeface="Arial Black" panose="020B0A04020102020204" pitchFamily="34" charset="0"/>
              </a:rPr>
              <a:t>Y EDUCACIÓN</a:t>
            </a:r>
            <a:endParaRPr lang="es-ES" altLang="es-BO" sz="2400" b="1" dirty="0">
              <a:solidFill>
                <a:srgbClr val="CC0066"/>
              </a:solidFill>
              <a:effectLst>
                <a:outerShdw blurRad="38100" dist="38100" dir="2700000" algn="tl">
                  <a:srgbClr val="000000">
                    <a:alpha val="43137"/>
                  </a:srgbClr>
                </a:outerShdw>
              </a:effectLst>
              <a:latin typeface="Arial Black" panose="020B0A04020102020204" pitchFamily="34" charset="0"/>
            </a:endParaRPr>
          </a:p>
        </p:txBody>
      </p:sp>
      <p:pic>
        <p:nvPicPr>
          <p:cNvPr id="23" name="Picture 4" descr="Puede ser una imagen de perro y texto que dice &quot;200 #PAZDELE.CENTEMARIO Buds างวาิงสวง CH Paz GAMLP Municipal de Saludy Deportes nidadde idad Aninales niealesycoarss Loonosis จดมางานหว SONCHHOM VACUNA GRATUITA CONTRA LA RABIA Recuerda que tu peludito puede ser vacunado desde el primer mes de nacido ¿Cuándo? Lunes a viernes 08：00 a 15:30 ¿Dónde? Casa de la Mascota Zona Bajo San Antonio, av. Regimiento Castrillo, N° 100, teléfono 2270204 La rabia es 100% mortal y 100% prevenible&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1868" y="1029240"/>
            <a:ext cx="4366073" cy="29121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Puede ser una imagen de animal y texto que dice &quot;La LaPaz Paz Secretaria Saludy Saludy Deporte Municipal Ide dIntngral ce Animalesy Zoonosis NOCHES DE GAMLP INVIERNO 200 PELUDITOS EN CASA PAZ DEL BICENTENARIO Donación solidaria para nuestros queridos peluditos Mantas Frazadas Ropa para perrosy y gatos Te esperamos en I CASA DE LA MASCOTA DE LUNES A VIERNES 08：00 a 16:00 Zona Bajo San Antonio, av. Regimiento Castrillo nro. 100&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4905" y="4245993"/>
            <a:ext cx="2183036" cy="174643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Puede ser una imagen de animal y texto que dice &quot;200 NZHBIERTERANIO Paz GAMLP Secretaria Municipal de Saludy Deporte Unidaddo daSalud Integral esyaoonosis Soonasis ระธากจะ์แถน. VACUNACIÓN ANTIRRÁBICA GRATUITA A MASCOTAS MENORES DE UN AÑO Atención médico veterinaria GOMO 07 de. junio de 09：30 12:00 8 Plaza Lira Avenida Jaime Zudañez, esquina calle Bustillos&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7809" y="4245993"/>
            <a:ext cx="2105461" cy="1762090"/>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n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7393" y="4245993"/>
            <a:ext cx="2485562" cy="1746430"/>
          </a:xfrm>
          <a:prstGeom prst="rect">
            <a:avLst/>
          </a:prstGeom>
        </p:spPr>
      </p:pic>
      <p:sp>
        <p:nvSpPr>
          <p:cNvPr id="27" name="CuadroTexto 26"/>
          <p:cNvSpPr txBox="1"/>
          <p:nvPr/>
        </p:nvSpPr>
        <p:spPr>
          <a:xfrm>
            <a:off x="431589" y="1241027"/>
            <a:ext cx="2419985" cy="2488565"/>
          </a:xfrm>
          <a:prstGeom prst="rect">
            <a:avLst/>
          </a:prstGeom>
          <a:noFill/>
        </p:spPr>
        <p:txBody>
          <a:bodyPr wrap="square" rtlCol="0">
            <a:noAutofit/>
          </a:bodyPr>
          <a:lstStyle/>
          <a:p>
            <a:pPr marL="171450" indent="-171450" algn="just">
              <a:buClr>
                <a:srgbClr val="CC0066"/>
              </a:buClr>
              <a:buFont typeface="Arial" panose="020B0604020202020204" pitchFamily="34" charset="0"/>
              <a:buChar char="•"/>
            </a:pPr>
            <a:r>
              <a:rPr lang="es-BO" sz="1600" b="1" dirty="0" smtClean="0">
                <a:solidFill>
                  <a:schemeClr val="bg1"/>
                </a:solidFill>
              </a:rPr>
              <a:t>CAMPAÑAS DE SENSIBILIZACIÓN</a:t>
            </a:r>
          </a:p>
          <a:p>
            <a:pPr marL="171450" indent="-171450" algn="just">
              <a:buClr>
                <a:srgbClr val="CC0066"/>
              </a:buClr>
              <a:buFont typeface="Arial" panose="020B0604020202020204" pitchFamily="34" charset="0"/>
              <a:buChar char="•"/>
            </a:pPr>
            <a:r>
              <a:rPr lang="es-BO" sz="1600" b="1" dirty="0" smtClean="0">
                <a:solidFill>
                  <a:schemeClr val="bg1"/>
                </a:solidFill>
              </a:rPr>
              <a:t>INFORMACIÓN Y EDUCACIÓN COMUNITARIA Y ESCOLAR</a:t>
            </a:r>
          </a:p>
          <a:p>
            <a:pPr marL="171450" indent="-171450" algn="just">
              <a:buClr>
                <a:srgbClr val="CC0066"/>
              </a:buClr>
              <a:buFont typeface="Arial" panose="020B0604020202020204" pitchFamily="34" charset="0"/>
              <a:buChar char="•"/>
            </a:pPr>
            <a:r>
              <a:rPr lang="es-BO" sz="1600" b="1" dirty="0" smtClean="0">
                <a:solidFill>
                  <a:schemeClr val="bg1"/>
                </a:solidFill>
              </a:rPr>
              <a:t>DIFUSIÓN DE SERVICIOS Y ACTIVIDADES</a:t>
            </a:r>
          </a:p>
          <a:p>
            <a:pPr marL="171450" indent="-171450" algn="just">
              <a:buClr>
                <a:srgbClr val="CC0066"/>
              </a:buClr>
              <a:buFont typeface="Arial" panose="020B0604020202020204" pitchFamily="34" charset="0"/>
              <a:buChar char="•"/>
            </a:pPr>
            <a:r>
              <a:rPr lang="es-BO" sz="1600" b="1" dirty="0" smtClean="0">
                <a:solidFill>
                  <a:schemeClr val="bg1"/>
                </a:solidFill>
              </a:rPr>
              <a:t>MATERIAL EDUCATIVO</a:t>
            </a:r>
          </a:p>
          <a:p>
            <a:pPr marL="171450" indent="-171450" algn="just">
              <a:buClr>
                <a:srgbClr val="CC0066"/>
              </a:buClr>
              <a:buFont typeface="Arial" panose="020B0604020202020204" pitchFamily="34" charset="0"/>
              <a:buChar char="•"/>
            </a:pPr>
            <a:r>
              <a:rPr lang="es-ES" sz="1600" b="1" dirty="0" smtClean="0">
                <a:solidFill>
                  <a:schemeClr val="bg1"/>
                </a:solidFill>
              </a:rPr>
              <a:t>VOLUNTARIADO</a:t>
            </a:r>
            <a:endParaRPr lang="es-BO" sz="1600" b="1"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9461" cy="6858000"/>
          </a:xfrm>
          <a:prstGeom prst="rect">
            <a:avLst/>
          </a:prstGeom>
        </p:spPr>
      </p:pic>
      <p:pic>
        <p:nvPicPr>
          <p:cNvPr id="15" name="Imagen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710" y="2368951"/>
            <a:ext cx="496839" cy="496839"/>
          </a:xfrm>
          <a:prstGeom prst="rect">
            <a:avLst/>
          </a:prstGeom>
        </p:spPr>
      </p:pic>
      <p:sp>
        <p:nvSpPr>
          <p:cNvPr id="10" name="Rectángulo 9"/>
          <p:cNvSpPr/>
          <p:nvPr/>
        </p:nvSpPr>
        <p:spPr>
          <a:xfrm>
            <a:off x="1748961" y="433224"/>
            <a:ext cx="6482290" cy="461665"/>
          </a:xfrm>
          <a:prstGeom prst="rect">
            <a:avLst/>
          </a:prstGeom>
        </p:spPr>
        <p:txBody>
          <a:bodyPr wrap="square">
            <a:spAutoFit/>
          </a:bodyPr>
          <a:lstStyle/>
          <a:p>
            <a:pPr lvl="2" eaLnBrk="0" fontAlgn="base" hangingPunct="0">
              <a:spcBef>
                <a:spcPct val="0"/>
              </a:spcBef>
              <a:spcAft>
                <a:spcPct val="0"/>
              </a:spcAft>
              <a:buClrTx/>
            </a:pPr>
            <a:r>
              <a:rPr lang="es-ES" altLang="es-BO" sz="2400" b="1" dirty="0" smtClean="0">
                <a:solidFill>
                  <a:schemeClr val="bg1"/>
                </a:solidFill>
                <a:effectLst>
                  <a:outerShdw blurRad="38100" dist="38100" dir="2700000" algn="tl">
                    <a:srgbClr val="000000">
                      <a:alpha val="43137"/>
                    </a:srgbClr>
                  </a:outerShdw>
                </a:effectLst>
                <a:latin typeface="Arial Black" panose="020B0A04020102020204" pitchFamily="34" charset="0"/>
              </a:rPr>
              <a:t>COMUNICACIÓN</a:t>
            </a:r>
            <a:r>
              <a:rPr lang="es-ES" altLang="es-BO" sz="2400" b="1" dirty="0" smtClean="0">
                <a:solidFill>
                  <a:srgbClr val="33CCFF"/>
                </a:solidFill>
                <a:effectLst>
                  <a:outerShdw blurRad="38100" dist="38100" dir="2700000" algn="tl">
                    <a:srgbClr val="000000">
                      <a:alpha val="43137"/>
                    </a:srgbClr>
                  </a:outerShdw>
                </a:effectLst>
                <a:latin typeface="Arial Black" panose="020B0A04020102020204" pitchFamily="34" charset="0"/>
              </a:rPr>
              <a:t> </a:t>
            </a:r>
            <a:r>
              <a:rPr lang="es-ES" altLang="es-BO" sz="2400" b="1" dirty="0" smtClean="0">
                <a:solidFill>
                  <a:srgbClr val="CC0066"/>
                </a:solidFill>
                <a:effectLst>
                  <a:outerShdw blurRad="38100" dist="38100" dir="2700000" algn="tl">
                    <a:srgbClr val="000000">
                      <a:alpha val="43137"/>
                    </a:srgbClr>
                  </a:outerShdw>
                </a:effectLst>
                <a:latin typeface="Arial Black" panose="020B0A04020102020204" pitchFamily="34" charset="0"/>
              </a:rPr>
              <a:t>Y EDUCACIÓN</a:t>
            </a:r>
            <a:endParaRPr lang="es-ES" altLang="es-BO" sz="2400" b="1" dirty="0">
              <a:solidFill>
                <a:srgbClr val="CC0066"/>
              </a:solidFill>
              <a:effectLst>
                <a:outerShdw blurRad="38100" dist="38100" dir="2700000" algn="tl">
                  <a:srgbClr val="000000">
                    <a:alpha val="43137"/>
                  </a:srgbClr>
                </a:outerShdw>
              </a:effectLst>
              <a:latin typeface="Arial Black" panose="020B0A04020102020204" pitchFamily="34" charset="0"/>
            </a:endParaRPr>
          </a:p>
        </p:txBody>
      </p:sp>
      <p:pic>
        <p:nvPicPr>
          <p:cNvPr id="11" name="Picture 4" descr="Puede ser una imagen de perro y tex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7851" y="1319193"/>
            <a:ext cx="3815176" cy="45729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Puede ser una imagen de gato y texto que dice &quot;SE BUSCA A YUKI GATO MaCHO CARACTERÍSTICA: 3 AÑOS CASTRADO. COLOR NEGRO. OJos VERDES. GORDITO. TATUAJE EN LA OREJA IZQUIERDA. PERDIDO DESDE: 22 DE MAYO 2025 ZONA Y BARRIO: VILLA SALOMÉ AV. CIUDAD DEL NIÑO SI LO VES, POR FAVOR LLAMAR AL 77245722&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439" y="1319193"/>
            <a:ext cx="3245670" cy="45907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Puede ser una imagen de ‎perro y ‎texto que dice &quot;‎LaPaz Paz GAMLP Secretaria Municipal de Saludy Saludy Deportes Unidadde de Animales Zeenosis MCEANGALRDIOPOMHORNL Adóptame S Soy un hermoso perrito mestizo. සීම o meses. &amp; Se Estoy con compromiso de esterilización. සීද vacuna antirrábica. လိုး Soy muy sociable cariñoso. မ Soy de tamaño mediano مه REQUISITOS #Fotocopia de cédula de identidad. Croquis C del domicilio. Factura de algún servicio básico (luz, agua gas). Firma compromiso de tenencia responsable. MASCOTA DE CASA Zona Bajo San Antonio, av. Regimiento Castrillo Nro. 100 Teléfono: 2270204 いさ御焼 200 PAZDELBICENTENARIO‎&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8769" y="1328112"/>
            <a:ext cx="4570163" cy="45729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No hay ninguna descripción de la foto dispon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4264" y="-662157"/>
            <a:ext cx="9833487" cy="737511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9461" cy="6858000"/>
          </a:xfrm>
          <a:prstGeom prst="rect">
            <a:avLst/>
          </a:prstGeom>
        </p:spPr>
      </p:pic>
      <p:sp>
        <p:nvSpPr>
          <p:cNvPr id="5" name="Rectángulo 4"/>
          <p:cNvSpPr/>
          <p:nvPr/>
        </p:nvSpPr>
        <p:spPr>
          <a:xfrm>
            <a:off x="447382" y="408632"/>
            <a:ext cx="6177137" cy="1077218"/>
          </a:xfrm>
          <a:prstGeom prst="rect">
            <a:avLst/>
          </a:prstGeom>
        </p:spPr>
        <p:txBody>
          <a:bodyPr wrap="square">
            <a:spAutoFit/>
          </a:bodyPr>
          <a:lstStyle/>
          <a:p>
            <a:pPr lvl="2" algn="ctr" eaLnBrk="0" fontAlgn="base" hangingPunct="0">
              <a:spcBef>
                <a:spcPct val="0"/>
              </a:spcBef>
              <a:spcAft>
                <a:spcPct val="0"/>
              </a:spcAft>
              <a:buClrTx/>
            </a:pPr>
            <a:r>
              <a:rPr lang="es-ES" altLang="es-BO" sz="3200" b="1" dirty="0" smtClean="0">
                <a:solidFill>
                  <a:schemeClr val="bg1"/>
                </a:solidFill>
                <a:effectLst>
                  <a:outerShdw blurRad="38100" dist="38100" dir="2700000" algn="tl">
                    <a:srgbClr val="000000">
                      <a:alpha val="43137"/>
                    </a:srgbClr>
                  </a:outerShdw>
                </a:effectLst>
                <a:latin typeface="Arial Black" panose="020B0A04020102020204" pitchFamily="34" charset="0"/>
              </a:rPr>
              <a:t>PROTECCIÓN ANIMAL</a:t>
            </a:r>
          </a:p>
          <a:p>
            <a:pPr lvl="2" algn="ctr" eaLnBrk="0" fontAlgn="base" hangingPunct="0">
              <a:spcBef>
                <a:spcPct val="0"/>
              </a:spcBef>
              <a:spcAft>
                <a:spcPct val="0"/>
              </a:spcAft>
              <a:buClrTx/>
            </a:pPr>
            <a:r>
              <a:rPr lang="es-ES" altLang="es-BO" sz="3200" b="1" dirty="0" smtClean="0">
                <a:solidFill>
                  <a:srgbClr val="CC0066"/>
                </a:solidFill>
                <a:effectLst>
                  <a:outerShdw blurRad="38100" dist="38100" dir="2700000" algn="tl">
                    <a:srgbClr val="000000">
                      <a:alpha val="43137"/>
                    </a:srgbClr>
                  </a:outerShdw>
                </a:effectLst>
                <a:latin typeface="Arial Black" panose="020B0A04020102020204" pitchFamily="34" charset="0"/>
              </a:rPr>
              <a:t>Y ZOONOSIS</a:t>
            </a:r>
            <a:endParaRPr lang="es-ES" altLang="es-BO" sz="3200" b="1" dirty="0">
              <a:solidFill>
                <a:srgbClr val="CC0066"/>
              </a:solidFill>
              <a:effectLst>
                <a:outerShdw blurRad="38100" dist="38100" dir="2700000" algn="tl">
                  <a:srgbClr val="000000">
                    <a:alpha val="43137"/>
                  </a:srgbClr>
                </a:outerShdw>
              </a:effectLst>
              <a:latin typeface="Arial Black" panose="020B0A04020102020204" pitchFamily="34" charset="0"/>
            </a:endParaRPr>
          </a:p>
        </p:txBody>
      </p:sp>
      <p:pic>
        <p:nvPicPr>
          <p:cNvPr id="11" name="Picture 12" descr="Puede ser una imagen de perro y tex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4697" y="1542386"/>
            <a:ext cx="2371015" cy="23710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 hay ninguna descripción de la foto disponi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012" y="4105796"/>
            <a:ext cx="1826261" cy="22739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o hay ninguna descripción de la foto disponib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1170" y="4105796"/>
            <a:ext cx="2288574" cy="228857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o hay ninguna descripción de la foto disponi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3641" y="4299396"/>
            <a:ext cx="2818665" cy="18867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o hay ninguna descripción de la foto disponib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3258" y="1541696"/>
            <a:ext cx="3162273" cy="23717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9" y="0"/>
            <a:ext cx="12189461" cy="6858000"/>
          </a:xfrm>
          <a:prstGeom prst="rect">
            <a:avLst/>
          </a:prstGeom>
        </p:spPr>
      </p:pic>
      <p:pic>
        <p:nvPicPr>
          <p:cNvPr id="3" name="Download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539" y="0"/>
            <a:ext cx="3854450" cy="6858000"/>
          </a:xfrm>
          <a:prstGeom prst="rect">
            <a:avLst/>
          </a:prstGeom>
        </p:spPr>
      </p:pic>
      <p:pic>
        <p:nvPicPr>
          <p:cNvPr id="4" name="Download (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181950" y="0"/>
            <a:ext cx="3819525" cy="6858000"/>
          </a:xfrm>
          <a:prstGeom prst="rect">
            <a:avLst/>
          </a:prstGeom>
        </p:spPr>
      </p:pic>
      <p:pic>
        <p:nvPicPr>
          <p:cNvPr id="5" name="Download">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326437" y="0"/>
            <a:ext cx="3865563"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 y="0"/>
            <a:ext cx="12191143"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cstate="print">
            <a:extLst>
              <a:ext uri="{28A0092B-C50C-407E-A947-70E740481C1C}">
                <a14:useLocalDpi xmlns:a14="http://schemas.microsoft.com/office/drawing/2010/main" val="0"/>
              </a:ext>
            </a:extLst>
          </a:blip>
          <a:srcRect l="245" r="406"/>
          <a:stretch>
            <a:fillRect/>
          </a:stretch>
        </p:blipFill>
        <p:spPr>
          <a:xfrm rot="5400000">
            <a:off x="4931952" y="1600653"/>
            <a:ext cx="8860702" cy="56593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9" y="0"/>
            <a:ext cx="12189461" cy="6858000"/>
          </a:xfrm>
          <a:prstGeom prst="rect">
            <a:avLst/>
          </a:prstGeom>
        </p:spPr>
      </p:pic>
      <p:sp>
        <p:nvSpPr>
          <p:cNvPr id="6" name="Rectángulo 5"/>
          <p:cNvSpPr/>
          <p:nvPr/>
        </p:nvSpPr>
        <p:spPr>
          <a:xfrm>
            <a:off x="767139" y="656775"/>
            <a:ext cx="5159021" cy="2554545"/>
          </a:xfrm>
          <a:prstGeom prst="rect">
            <a:avLst/>
          </a:prstGeom>
        </p:spPr>
        <p:txBody>
          <a:bodyPr wrap="square">
            <a:spAutoFit/>
          </a:bodyPr>
          <a:lstStyle/>
          <a:p>
            <a:pPr algn="just"/>
            <a:r>
              <a:rPr lang="es-BO" sz="2000" dirty="0">
                <a:solidFill>
                  <a:schemeClr val="bg1"/>
                </a:solidFill>
              </a:rPr>
              <a:t>La USIAZ, tiene un enfoque integral, el cual es promover la atención, protección, control de animales y zoonosis en cumplimiento a la normativa internacional, nacional, departamental y municipal vigente, velando por la Salud Pública en el Municipio de La Paz. Asimismo, promociona la tenencia responsable de animales de compañía.</a:t>
            </a:r>
          </a:p>
        </p:txBody>
      </p:sp>
      <p:sp>
        <p:nvSpPr>
          <p:cNvPr id="7" name="Rectángulo 6"/>
          <p:cNvSpPr/>
          <p:nvPr/>
        </p:nvSpPr>
        <p:spPr>
          <a:xfrm>
            <a:off x="847865" y="3429000"/>
            <a:ext cx="4997571" cy="2308324"/>
          </a:xfrm>
          <a:prstGeom prst="rect">
            <a:avLst/>
          </a:prstGeom>
        </p:spPr>
        <p:txBody>
          <a:bodyPr wrap="square">
            <a:spAutoFit/>
          </a:bodyPr>
          <a:lstStyle/>
          <a:p>
            <a:pPr lvl="2" eaLnBrk="0" fontAlgn="base" hangingPunct="0">
              <a:spcBef>
                <a:spcPct val="0"/>
              </a:spcBef>
              <a:spcAft>
                <a:spcPct val="0"/>
              </a:spcAft>
              <a:buClrTx/>
            </a:pPr>
            <a:r>
              <a:rPr lang="es-ES" altLang="es-BO" sz="2400" dirty="0" smtClean="0">
                <a:solidFill>
                  <a:schemeClr val="bg1"/>
                </a:solidFill>
              </a:rPr>
              <a:t>La </a:t>
            </a:r>
            <a:r>
              <a:rPr lang="es-ES" altLang="es-BO" sz="2400" dirty="0">
                <a:solidFill>
                  <a:schemeClr val="bg1"/>
                </a:solidFill>
              </a:rPr>
              <a:t>USIAZ, cuenta con 5 </a:t>
            </a:r>
            <a:r>
              <a:rPr lang="es-ES" altLang="es-BO" sz="2400" dirty="0" smtClean="0">
                <a:solidFill>
                  <a:schemeClr val="bg1"/>
                </a:solidFill>
              </a:rPr>
              <a:t>áreas:</a:t>
            </a:r>
            <a:endParaRPr lang="es-ES" altLang="es-BO" sz="2400" dirty="0">
              <a:solidFill>
                <a:schemeClr val="bg1"/>
              </a:solidFill>
            </a:endParaRPr>
          </a:p>
          <a:p>
            <a:pPr marL="457200" lvl="2" indent="-457200" eaLnBrk="0" fontAlgn="base" hangingPunct="0">
              <a:spcBef>
                <a:spcPct val="0"/>
              </a:spcBef>
              <a:spcAft>
                <a:spcPct val="0"/>
              </a:spcAft>
              <a:buClrTx/>
              <a:buFont typeface="+mj-lt"/>
              <a:buAutoNum type="arabicPeriod"/>
            </a:pPr>
            <a:r>
              <a:rPr lang="es-ES" altLang="es-BO" sz="2400" dirty="0">
                <a:solidFill>
                  <a:schemeClr val="bg1"/>
                </a:solidFill>
              </a:rPr>
              <a:t>Protección </a:t>
            </a:r>
            <a:r>
              <a:rPr lang="es-ES" altLang="es-BO" sz="2400" dirty="0" smtClean="0">
                <a:solidFill>
                  <a:schemeClr val="bg1"/>
                </a:solidFill>
              </a:rPr>
              <a:t>Animal y zoonosis.</a:t>
            </a:r>
            <a:endParaRPr lang="es-ES" altLang="es-BO" sz="2400" dirty="0">
              <a:solidFill>
                <a:schemeClr val="bg1"/>
              </a:solidFill>
            </a:endParaRPr>
          </a:p>
          <a:p>
            <a:pPr marL="457200" lvl="2" indent="-457200" eaLnBrk="0" fontAlgn="base" hangingPunct="0">
              <a:spcBef>
                <a:spcPct val="0"/>
              </a:spcBef>
              <a:spcAft>
                <a:spcPct val="0"/>
              </a:spcAft>
              <a:buClrTx/>
              <a:buFont typeface="+mj-lt"/>
              <a:buAutoNum type="arabicPeriod"/>
            </a:pPr>
            <a:r>
              <a:rPr lang="es-ES" altLang="es-BO" sz="2400" dirty="0">
                <a:solidFill>
                  <a:schemeClr val="bg1"/>
                </a:solidFill>
              </a:rPr>
              <a:t>Control de vectores.</a:t>
            </a:r>
          </a:p>
          <a:p>
            <a:pPr marL="457200" lvl="2" indent="-457200" eaLnBrk="0" fontAlgn="base" hangingPunct="0">
              <a:spcBef>
                <a:spcPct val="0"/>
              </a:spcBef>
              <a:spcAft>
                <a:spcPct val="0"/>
              </a:spcAft>
              <a:buClrTx/>
              <a:buFont typeface="+mj-lt"/>
              <a:buAutoNum type="arabicPeriod"/>
            </a:pPr>
            <a:r>
              <a:rPr lang="es-ES" altLang="es-BO" sz="2400" dirty="0">
                <a:solidFill>
                  <a:schemeClr val="bg1"/>
                </a:solidFill>
              </a:rPr>
              <a:t>Área legal.</a:t>
            </a:r>
          </a:p>
          <a:p>
            <a:pPr marL="457200" lvl="2" indent="-457200" eaLnBrk="0" fontAlgn="base" hangingPunct="0">
              <a:spcBef>
                <a:spcPct val="0"/>
              </a:spcBef>
              <a:spcAft>
                <a:spcPct val="0"/>
              </a:spcAft>
              <a:buClrTx/>
              <a:buFont typeface="+mj-lt"/>
              <a:buAutoNum type="arabicPeriod"/>
            </a:pPr>
            <a:r>
              <a:rPr lang="es-ES" altLang="es-BO" sz="2400" dirty="0" smtClean="0">
                <a:solidFill>
                  <a:schemeClr val="bg1"/>
                </a:solidFill>
              </a:rPr>
              <a:t>Clínica </a:t>
            </a:r>
            <a:r>
              <a:rPr lang="es-ES" altLang="es-BO" sz="2400" dirty="0">
                <a:solidFill>
                  <a:schemeClr val="bg1"/>
                </a:solidFill>
              </a:rPr>
              <a:t>Casa de la Mascota</a:t>
            </a:r>
            <a:r>
              <a:rPr lang="es-ES" altLang="es-BO" sz="2400" dirty="0" smtClean="0">
                <a:solidFill>
                  <a:schemeClr val="bg1"/>
                </a:solidFill>
              </a:rPr>
              <a:t>.</a:t>
            </a:r>
          </a:p>
          <a:p>
            <a:pPr marL="457200" lvl="2" indent="-457200" eaLnBrk="0" fontAlgn="base" hangingPunct="0">
              <a:spcBef>
                <a:spcPct val="0"/>
              </a:spcBef>
              <a:spcAft>
                <a:spcPct val="0"/>
              </a:spcAft>
              <a:buClrTx/>
              <a:buFont typeface="+mj-lt"/>
              <a:buAutoNum type="arabicPeriod"/>
            </a:pPr>
            <a:r>
              <a:rPr lang="es-ES" altLang="es-BO" sz="2400" dirty="0">
                <a:solidFill>
                  <a:schemeClr val="bg1"/>
                </a:solidFill>
              </a:rPr>
              <a:t>Comunicación y educación</a:t>
            </a:r>
            <a:r>
              <a:rPr lang="es-ES" altLang="es-BO" sz="2400" dirty="0" smtClean="0">
                <a:solidFill>
                  <a:schemeClr val="bg1"/>
                </a:solidFill>
              </a:rPr>
              <a:t>.</a:t>
            </a:r>
            <a:endParaRPr lang="es-ES" altLang="es-BO" sz="2400"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6026" y="-310393"/>
            <a:ext cx="5505974" cy="9067566"/>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9" y="0"/>
            <a:ext cx="12189461" cy="6858000"/>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61874">
            <a:off x="-1661137" y="6464679"/>
            <a:ext cx="1756075" cy="1756075"/>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1964" y="1965409"/>
            <a:ext cx="1171739" cy="1171739"/>
          </a:xfrm>
          <a:prstGeom prst="rect">
            <a:avLst/>
          </a:prstGeom>
        </p:spPr>
      </p:pic>
      <p:sp>
        <p:nvSpPr>
          <p:cNvPr id="11" name="Rectángulo 10"/>
          <p:cNvSpPr/>
          <p:nvPr/>
        </p:nvSpPr>
        <p:spPr>
          <a:xfrm>
            <a:off x="-306728" y="538107"/>
            <a:ext cx="7101810" cy="1200329"/>
          </a:xfrm>
          <a:prstGeom prst="rect">
            <a:avLst/>
          </a:prstGeom>
        </p:spPr>
        <p:txBody>
          <a:bodyPr wrap="square">
            <a:spAutoFit/>
          </a:bodyPr>
          <a:lstStyle/>
          <a:p>
            <a:pPr lvl="2" algn="ctr" eaLnBrk="0" fontAlgn="base" hangingPunct="0">
              <a:spcBef>
                <a:spcPct val="0"/>
              </a:spcBef>
              <a:spcAft>
                <a:spcPct val="0"/>
              </a:spcAft>
              <a:buClrTx/>
            </a:pPr>
            <a:r>
              <a:rPr lang="es-ES" altLang="es-BO" sz="3600" b="1" dirty="0" smtClean="0">
                <a:solidFill>
                  <a:schemeClr val="bg1"/>
                </a:solidFill>
                <a:effectLst>
                  <a:outerShdw blurRad="38100" dist="38100" dir="2700000" algn="tl">
                    <a:srgbClr val="000000">
                      <a:alpha val="43137"/>
                    </a:srgbClr>
                  </a:outerShdw>
                </a:effectLst>
                <a:latin typeface="Arial Black" panose="020B0A04020102020204" pitchFamily="34" charset="0"/>
              </a:rPr>
              <a:t>PROTECCIÓN ANIMAL</a:t>
            </a:r>
          </a:p>
          <a:p>
            <a:pPr lvl="2" algn="ctr" eaLnBrk="0" fontAlgn="base" hangingPunct="0">
              <a:spcBef>
                <a:spcPct val="0"/>
              </a:spcBef>
              <a:spcAft>
                <a:spcPct val="0"/>
              </a:spcAft>
              <a:buClrTx/>
            </a:pPr>
            <a:r>
              <a:rPr lang="es-ES" altLang="es-BO" sz="3600" b="1" dirty="0" smtClean="0">
                <a:solidFill>
                  <a:srgbClr val="CC0066"/>
                </a:solidFill>
                <a:effectLst>
                  <a:outerShdw blurRad="38100" dist="38100" dir="2700000" algn="tl">
                    <a:srgbClr val="000000">
                      <a:alpha val="43137"/>
                    </a:srgbClr>
                  </a:outerShdw>
                </a:effectLst>
                <a:latin typeface="Arial Black" panose="020B0A04020102020204" pitchFamily="34" charset="0"/>
              </a:rPr>
              <a:t>Y ZOONOSIS</a:t>
            </a:r>
            <a:endParaRPr lang="es-ES" altLang="es-BO" sz="3600" b="1" dirty="0">
              <a:solidFill>
                <a:srgbClr val="CC0066"/>
              </a:solidFill>
              <a:effectLst>
                <a:outerShdw blurRad="38100" dist="38100" dir="2700000" algn="tl">
                  <a:srgbClr val="000000">
                    <a:alpha val="43137"/>
                  </a:srgbClr>
                </a:outerShdw>
              </a:effectLst>
              <a:latin typeface="Arial Black" panose="020B0A04020102020204" pitchFamily="34" charset="0"/>
            </a:endParaRPr>
          </a:p>
        </p:txBody>
      </p:sp>
      <p:graphicFrame>
        <p:nvGraphicFramePr>
          <p:cNvPr id="2" name="Tabla 1"/>
          <p:cNvGraphicFramePr/>
          <p:nvPr>
            <p:custDataLst>
              <p:tags r:id="rId1"/>
            </p:custDataLst>
          </p:nvPr>
        </p:nvGraphicFramePr>
        <p:xfrm>
          <a:off x="285115" y="1738630"/>
          <a:ext cx="6400165" cy="4260215"/>
        </p:xfrm>
        <a:graphic>
          <a:graphicData uri="http://schemas.openxmlformats.org/drawingml/2006/table">
            <a:tbl>
              <a:tblPr/>
              <a:tblGrid>
                <a:gridCol w="596900"/>
                <a:gridCol w="811530"/>
                <a:gridCol w="1014095"/>
                <a:gridCol w="1127125"/>
                <a:gridCol w="1419225"/>
                <a:gridCol w="1431290"/>
              </a:tblGrid>
              <a:tr h="194310">
                <a:tc gridSpan="6">
                  <a:txBody>
                    <a:bodyPr/>
                    <a:lstStyle/>
                    <a:p>
                      <a:pPr algn="ctr">
                        <a:spcBef>
                          <a:spcPct val="0"/>
                        </a:spcBef>
                        <a:spcAft>
                          <a:spcPct val="0"/>
                        </a:spcAft>
                      </a:pPr>
                      <a:r>
                        <a:rPr sz="1100" b="1">
                          <a:solidFill>
                            <a:srgbClr val="000000"/>
                          </a:solidFill>
                          <a:latin typeface="Arial" panose="020B0604020202020204"/>
                          <a:ea typeface="Times New Roman" panose="02020603050405020304"/>
                        </a:rPr>
                        <a:t>ACTIVIDADES PROGRAMADAS DE LA USIAZ</a:t>
                      </a:r>
                    </a:p>
                  </a:txBody>
                  <a:tcPr marL="0" marR="0" marT="0" marB="0">
                    <a:lnL>
                      <a:noFill/>
                    </a:lnL>
                    <a:lnR>
                      <a:noFill/>
                    </a:lnR>
                    <a:lnT>
                      <a:noFill/>
                    </a:lnT>
                    <a:lnB>
                      <a:noFill/>
                    </a:lnB>
                    <a:noFill/>
                  </a:tcPr>
                </a:tc>
                <a:tc hMerge="1">
                  <a:txBody>
                    <a:bodyPr/>
                    <a:lstStyle/>
                    <a:p>
                      <a:endParaRPr lang="es-BO"/>
                    </a:p>
                  </a:txBody>
                  <a:tcPr>
                    <a:lnT>
                      <a:noFill/>
                    </a:lnT>
                    <a:lnB>
                      <a:noFill/>
                    </a:lnB>
                  </a:tcPr>
                </a:tc>
                <a:tc hMerge="1">
                  <a:txBody>
                    <a:bodyPr/>
                    <a:lstStyle/>
                    <a:p>
                      <a:endParaRPr lang="es-BO"/>
                    </a:p>
                  </a:txBody>
                  <a:tcPr>
                    <a:lnT>
                      <a:noFill/>
                    </a:lnT>
                    <a:lnB>
                      <a:noFill/>
                    </a:lnB>
                  </a:tcPr>
                </a:tc>
                <a:tc hMerge="1">
                  <a:txBody>
                    <a:bodyPr/>
                    <a:lstStyle/>
                    <a:p>
                      <a:endParaRPr lang="es-BO"/>
                    </a:p>
                  </a:txBody>
                  <a:tcPr>
                    <a:lnT>
                      <a:noFill/>
                    </a:lnT>
                    <a:lnB>
                      <a:noFill/>
                    </a:lnB>
                  </a:tcPr>
                </a:tc>
                <a:tc hMerge="1">
                  <a:txBody>
                    <a:bodyPr/>
                    <a:lstStyle/>
                    <a:p>
                      <a:endParaRPr lang="es-BO"/>
                    </a:p>
                  </a:txBody>
                  <a:tcPr>
                    <a:lnT>
                      <a:noFill/>
                    </a:lnT>
                    <a:lnB>
                      <a:noFill/>
                    </a:lnB>
                  </a:tcPr>
                </a:tc>
                <a:tc hMerge="1">
                  <a:txBody>
                    <a:bodyPr/>
                    <a:lstStyle/>
                    <a:p>
                      <a:endParaRPr lang="es-BO"/>
                    </a:p>
                  </a:txBody>
                  <a:tcPr>
                    <a:lnR>
                      <a:noFill/>
                    </a:lnR>
                    <a:lnT>
                      <a:noFill/>
                    </a:lnT>
                    <a:lnB>
                      <a:noFill/>
                    </a:lnB>
                  </a:tcPr>
                </a:tc>
              </a:tr>
              <a:tr h="389255">
                <a:tc rowSpan="2">
                  <a:txBody>
                    <a:bodyPr/>
                    <a:lstStyle/>
                    <a:p>
                      <a:pPr algn="ctr">
                        <a:spcBef>
                          <a:spcPct val="0"/>
                        </a:spcBef>
                        <a:spcAft>
                          <a:spcPct val="0"/>
                        </a:spcAft>
                      </a:pPr>
                      <a:r>
                        <a:rPr sz="1100" b="1">
                          <a:solidFill>
                            <a:srgbClr val="000000"/>
                          </a:solidFill>
                          <a:latin typeface="Arial" panose="020B0604020202020204"/>
                          <a:ea typeface="Times New Roman" panose="02020603050405020304"/>
                        </a:rPr>
                        <a:t> </a:t>
                      </a:r>
                    </a:p>
                    <a:p>
                      <a:pPr algn="ctr">
                        <a:spcBef>
                          <a:spcPct val="0"/>
                        </a:spcBef>
                        <a:spcAft>
                          <a:spcPct val="0"/>
                        </a:spcAft>
                      </a:pPr>
                      <a:r>
                        <a:rPr sz="1100" b="1">
                          <a:solidFill>
                            <a:srgbClr val="000000"/>
                          </a:solidFill>
                          <a:latin typeface="Arial" panose="020B0604020202020204"/>
                          <a:ea typeface="Times New Roman" panose="02020603050405020304"/>
                        </a:rPr>
                        <a:t>GESTIÓN</a:t>
                      </a:r>
                    </a:p>
                  </a:txBody>
                  <a:tcPr marL="0" marR="0" marT="0" marB="0">
                    <a:lnL>
                      <a:noFill/>
                    </a:lnL>
                    <a:lnR>
                      <a:noFill/>
                    </a:lnR>
                    <a:lnT>
                      <a:noFill/>
                    </a:lnT>
                    <a:lnB>
                      <a:noFill/>
                    </a:lnB>
                    <a:noFill/>
                  </a:tcPr>
                </a:tc>
                <a:tc gridSpan="3">
                  <a:txBody>
                    <a:bodyPr/>
                    <a:lstStyle/>
                    <a:p>
                      <a:pPr algn="ctr">
                        <a:spcBef>
                          <a:spcPct val="0"/>
                        </a:spcBef>
                        <a:spcAft>
                          <a:spcPct val="0"/>
                        </a:spcAft>
                      </a:pPr>
                      <a:r>
                        <a:rPr sz="1100" b="1">
                          <a:solidFill>
                            <a:srgbClr val="000000"/>
                          </a:solidFill>
                          <a:latin typeface="Arial" panose="020B0604020202020204"/>
                          <a:ea typeface="Times New Roman" panose="02020603050405020304"/>
                        </a:rPr>
                        <a:t>Nº DE ANIMALES VACUNADOS</a:t>
                      </a:r>
                    </a:p>
                  </a:txBody>
                  <a:tcPr marL="0" marR="0" marT="0" marB="0" anchor="ctr">
                    <a:lnL>
                      <a:noFill/>
                    </a:lnL>
                    <a:lnR>
                      <a:noFill/>
                    </a:lnR>
                    <a:lnT>
                      <a:noFill/>
                    </a:lnT>
                    <a:lnB>
                      <a:noFill/>
                    </a:lnB>
                    <a:noFill/>
                  </a:tcPr>
                </a:tc>
                <a:tc hMerge="1">
                  <a:txBody>
                    <a:bodyPr/>
                    <a:lstStyle/>
                    <a:p>
                      <a:endParaRPr lang="es-BO"/>
                    </a:p>
                  </a:txBody>
                  <a:tcPr>
                    <a:lnT>
                      <a:noFill/>
                    </a:lnT>
                    <a:lnB>
                      <a:noFill/>
                    </a:lnB>
                  </a:tcPr>
                </a:tc>
                <a:tc hMerge="1">
                  <a:txBody>
                    <a:bodyPr/>
                    <a:lstStyle/>
                    <a:p>
                      <a:endParaRPr lang="es-BO"/>
                    </a:p>
                  </a:txBody>
                  <a:tcPr>
                    <a:lnR>
                      <a:noFill/>
                    </a:lnR>
                    <a:lnT>
                      <a:noFill/>
                    </a:lnT>
                    <a:lnB>
                      <a:noFill/>
                    </a:lnB>
                  </a:tcPr>
                </a:tc>
                <a:tc gridSpan="2">
                  <a:txBody>
                    <a:bodyPr/>
                    <a:lstStyle/>
                    <a:p>
                      <a:pPr algn="ctr">
                        <a:spcBef>
                          <a:spcPct val="0"/>
                        </a:spcBef>
                        <a:spcAft>
                          <a:spcPct val="0"/>
                        </a:spcAft>
                      </a:pPr>
                      <a:r>
                        <a:rPr sz="1100" b="1">
                          <a:solidFill>
                            <a:srgbClr val="000000"/>
                          </a:solidFill>
                          <a:latin typeface="Arial" panose="020B0604020202020204"/>
                          <a:ea typeface="Times New Roman" panose="02020603050405020304"/>
                        </a:rPr>
                        <a:t>VIGILANCIA EPIDEMIOLOGICA DE RABIA</a:t>
                      </a:r>
                    </a:p>
                  </a:txBody>
                  <a:tcPr marL="0" marR="0" marT="0" marB="0">
                    <a:lnL>
                      <a:noFill/>
                    </a:lnL>
                    <a:lnR>
                      <a:noFill/>
                    </a:lnR>
                    <a:lnT>
                      <a:noFill/>
                    </a:lnT>
                    <a:lnB>
                      <a:noFill/>
                    </a:lnB>
                    <a:noFill/>
                  </a:tcPr>
                </a:tc>
                <a:tc hMerge="1">
                  <a:txBody>
                    <a:bodyPr/>
                    <a:lstStyle/>
                    <a:p>
                      <a:endParaRPr lang="es-BO"/>
                    </a:p>
                  </a:txBody>
                  <a:tcPr>
                    <a:lnR>
                      <a:noFill/>
                    </a:lnR>
                    <a:lnT>
                      <a:noFill/>
                    </a:lnT>
                    <a:lnB>
                      <a:noFill/>
                    </a:lnB>
                  </a:tcPr>
                </a:tc>
              </a:tr>
              <a:tr h="583565">
                <a:tc vMerge="1">
                  <a:txBody>
                    <a:bodyPr/>
                    <a:lstStyle/>
                    <a:p>
                      <a:endParaRPr lang="es-BO"/>
                    </a:p>
                  </a:txBody>
                  <a:tcPr>
                    <a:lnL>
                      <a:noFill/>
                    </a:lnL>
                    <a:lnR>
                      <a:noFill/>
                    </a:lnR>
                    <a:lnB>
                      <a:noFill/>
                    </a:lnB>
                  </a:tcPr>
                </a:tc>
                <a:tc>
                  <a:txBody>
                    <a:bodyPr/>
                    <a:lstStyle/>
                    <a:p>
                      <a:pPr algn="ctr">
                        <a:spcBef>
                          <a:spcPct val="0"/>
                        </a:spcBef>
                        <a:spcAft>
                          <a:spcPct val="0"/>
                        </a:spcAft>
                      </a:pPr>
                      <a:r>
                        <a:rPr sz="1100" b="1">
                          <a:solidFill>
                            <a:srgbClr val="000000"/>
                          </a:solidFill>
                          <a:latin typeface="Arial" panose="020B0604020202020204"/>
                          <a:ea typeface="Times New Roman" panose="02020603050405020304"/>
                        </a:rPr>
                        <a:t>CANES</a:t>
                      </a:r>
                    </a:p>
                  </a:txBody>
                  <a:tcPr marL="0" marR="0" marT="0" marB="0" anchor="ctr">
                    <a:lnL>
                      <a:noFill/>
                    </a:lnL>
                    <a:lnR>
                      <a:noFill/>
                    </a:lnR>
                    <a:lnT>
                      <a:noFill/>
                    </a:lnT>
                    <a:lnB>
                      <a:noFill/>
                    </a:lnB>
                    <a:noFill/>
                  </a:tcPr>
                </a:tc>
                <a:tc>
                  <a:txBody>
                    <a:bodyPr/>
                    <a:lstStyle/>
                    <a:p>
                      <a:pPr algn="ctr">
                        <a:spcBef>
                          <a:spcPct val="0"/>
                        </a:spcBef>
                        <a:spcAft>
                          <a:spcPct val="0"/>
                        </a:spcAft>
                      </a:pPr>
                      <a:r>
                        <a:rPr sz="1100" b="1">
                          <a:solidFill>
                            <a:srgbClr val="000000"/>
                          </a:solidFill>
                          <a:latin typeface="Arial" panose="020B0604020202020204"/>
                          <a:ea typeface="Times New Roman" panose="02020603050405020304"/>
                        </a:rPr>
                        <a:t>FELINOS</a:t>
                      </a:r>
                    </a:p>
                  </a:txBody>
                  <a:tcPr marL="0" marR="0" marT="0" marB="0" anchor="ctr">
                    <a:lnL>
                      <a:noFill/>
                    </a:lnL>
                    <a:lnR>
                      <a:noFill/>
                    </a:lnR>
                    <a:lnT>
                      <a:noFill/>
                    </a:lnT>
                    <a:lnB>
                      <a:noFill/>
                    </a:lnB>
                    <a:noFill/>
                  </a:tcPr>
                </a:tc>
                <a:tc>
                  <a:txBody>
                    <a:bodyPr/>
                    <a:lstStyle/>
                    <a:p>
                      <a:pPr algn="ctr">
                        <a:spcBef>
                          <a:spcPct val="0"/>
                        </a:spcBef>
                        <a:spcAft>
                          <a:spcPct val="0"/>
                        </a:spcAft>
                      </a:pPr>
                      <a:r>
                        <a:rPr sz="1100" b="1">
                          <a:solidFill>
                            <a:srgbClr val="000000"/>
                          </a:solidFill>
                          <a:latin typeface="Arial" panose="020B0604020202020204"/>
                          <a:ea typeface="Times New Roman" panose="02020603050405020304"/>
                        </a:rPr>
                        <a:t>TOTAL</a:t>
                      </a:r>
                    </a:p>
                  </a:txBody>
                  <a:tcPr marL="0" marR="0" marT="0" marB="0" anchor="ctr">
                    <a:lnL>
                      <a:noFill/>
                    </a:lnL>
                    <a:lnR>
                      <a:noFill/>
                    </a:lnR>
                    <a:lnT>
                      <a:noFill/>
                    </a:lnT>
                    <a:lnB>
                      <a:noFill/>
                    </a:lnB>
                    <a:noFill/>
                  </a:tcPr>
                </a:tc>
                <a:tc>
                  <a:txBody>
                    <a:bodyPr/>
                    <a:lstStyle/>
                    <a:p>
                      <a:pPr algn="ctr">
                        <a:spcBef>
                          <a:spcPct val="0"/>
                        </a:spcBef>
                        <a:spcAft>
                          <a:spcPct val="0"/>
                        </a:spcAft>
                      </a:pPr>
                      <a:r>
                        <a:rPr sz="1100" b="1">
                          <a:solidFill>
                            <a:srgbClr val="000000"/>
                          </a:solidFill>
                          <a:latin typeface="Arial" panose="020B0604020202020204"/>
                          <a:ea typeface="Times New Roman" panose="02020603050405020304"/>
                        </a:rPr>
                        <a:t>Nº DE ANIMALES SOSPECHOSOS DE RABIA</a:t>
                      </a:r>
                    </a:p>
                  </a:txBody>
                  <a:tcPr marL="0" marR="0" marT="0" marB="0" anchor="ctr">
                    <a:lnL>
                      <a:noFill/>
                    </a:lnL>
                    <a:lnR>
                      <a:noFill/>
                    </a:lnR>
                    <a:lnT>
                      <a:noFill/>
                    </a:lnT>
                    <a:lnB>
                      <a:noFill/>
                    </a:lnB>
                    <a:noFill/>
                  </a:tcPr>
                </a:tc>
                <a:tc>
                  <a:txBody>
                    <a:bodyPr/>
                    <a:lstStyle/>
                    <a:p>
                      <a:pPr algn="ctr">
                        <a:spcBef>
                          <a:spcPct val="0"/>
                        </a:spcBef>
                        <a:spcAft>
                          <a:spcPct val="0"/>
                        </a:spcAft>
                      </a:pPr>
                      <a:r>
                        <a:rPr sz="1100" b="1">
                          <a:solidFill>
                            <a:srgbClr val="000000"/>
                          </a:solidFill>
                          <a:latin typeface="Arial" panose="020B0604020202020204"/>
                          <a:ea typeface="Times New Roman" panose="02020603050405020304"/>
                        </a:rPr>
                        <a:t>ANIMALES POSITIVOS RABIA</a:t>
                      </a:r>
                    </a:p>
                  </a:txBody>
                  <a:tcPr marL="0" marR="0" marT="0" marB="0" anchor="ctr">
                    <a:lnL>
                      <a:noFill/>
                    </a:lnL>
                    <a:lnR>
                      <a:noFill/>
                    </a:lnR>
                    <a:lnT>
                      <a:noFill/>
                    </a:lnT>
                    <a:lnB>
                      <a:noFill/>
                    </a:lnB>
                    <a:noFill/>
                  </a:tcPr>
                </a:tc>
              </a:tr>
              <a:tr h="194945">
                <a:tc>
                  <a:txBody>
                    <a:bodyPr/>
                    <a:lstStyle/>
                    <a:p>
                      <a:pPr algn="ctr">
                        <a:spcBef>
                          <a:spcPct val="0"/>
                        </a:spcBef>
                        <a:spcAft>
                          <a:spcPct val="0"/>
                        </a:spcAft>
                      </a:pPr>
                      <a:r>
                        <a:rPr sz="1100">
                          <a:solidFill>
                            <a:srgbClr val="000000"/>
                          </a:solidFill>
                          <a:latin typeface="Arial" panose="020B0604020202020204"/>
                          <a:ea typeface="Times New Roman" panose="02020603050405020304"/>
                        </a:rPr>
                        <a:t>2010</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125.168</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25.775</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150.943</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2.481</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2</a:t>
                      </a:r>
                    </a:p>
                  </a:txBody>
                  <a:tcPr marL="0" marR="0" marT="0" marB="0" anchor="ctr">
                    <a:lnL>
                      <a:noFill/>
                    </a:lnL>
                    <a:lnR>
                      <a:noFill/>
                    </a:lnR>
                    <a:lnT>
                      <a:noFill/>
                    </a:lnT>
                    <a:lnB>
                      <a:noFill/>
                    </a:lnB>
                    <a:noFill/>
                  </a:tcPr>
                </a:tc>
              </a:tr>
              <a:tr h="194310">
                <a:tc>
                  <a:txBody>
                    <a:bodyPr/>
                    <a:lstStyle/>
                    <a:p>
                      <a:pPr algn="ctr">
                        <a:spcBef>
                          <a:spcPct val="0"/>
                        </a:spcBef>
                        <a:spcAft>
                          <a:spcPct val="0"/>
                        </a:spcAft>
                      </a:pPr>
                      <a:r>
                        <a:rPr sz="1100">
                          <a:solidFill>
                            <a:srgbClr val="000000"/>
                          </a:solidFill>
                          <a:latin typeface="Arial" panose="020B0604020202020204"/>
                          <a:ea typeface="Times New Roman" panose="02020603050405020304"/>
                        </a:rPr>
                        <a:t>2011</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116.619</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26.820</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143.439</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2.291</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5</a:t>
                      </a:r>
                    </a:p>
                  </a:txBody>
                  <a:tcPr marL="0" marR="0" marT="0" marB="0" anchor="ctr">
                    <a:lnL>
                      <a:noFill/>
                    </a:lnL>
                    <a:lnR>
                      <a:noFill/>
                    </a:lnR>
                    <a:lnT>
                      <a:noFill/>
                    </a:lnT>
                    <a:lnB>
                      <a:noFill/>
                    </a:lnB>
                    <a:noFill/>
                  </a:tcPr>
                </a:tc>
              </a:tr>
              <a:tr h="174625">
                <a:tc>
                  <a:txBody>
                    <a:bodyPr/>
                    <a:lstStyle/>
                    <a:p>
                      <a:pPr algn="ctr">
                        <a:spcBef>
                          <a:spcPct val="0"/>
                        </a:spcBef>
                        <a:spcAft>
                          <a:spcPct val="0"/>
                        </a:spcAft>
                      </a:pPr>
                      <a:r>
                        <a:rPr sz="1100">
                          <a:solidFill>
                            <a:srgbClr val="000000"/>
                          </a:solidFill>
                          <a:latin typeface="Arial" panose="020B0604020202020204"/>
                          <a:ea typeface="Times New Roman" panose="02020603050405020304"/>
                        </a:rPr>
                        <a:t>2012</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122.443</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27.320</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149.763</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1.114</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4</a:t>
                      </a:r>
                    </a:p>
                  </a:txBody>
                  <a:tcPr marL="0" marR="0" marT="0" marB="0" anchor="ctr">
                    <a:lnL>
                      <a:noFill/>
                    </a:lnL>
                    <a:lnR>
                      <a:noFill/>
                    </a:lnR>
                    <a:lnT>
                      <a:noFill/>
                    </a:lnT>
                    <a:lnB>
                      <a:noFill/>
                    </a:lnB>
                    <a:noFill/>
                  </a:tcPr>
                </a:tc>
              </a:tr>
              <a:tr h="194945">
                <a:tc>
                  <a:txBody>
                    <a:bodyPr/>
                    <a:lstStyle/>
                    <a:p>
                      <a:pPr algn="ctr">
                        <a:spcBef>
                          <a:spcPct val="0"/>
                        </a:spcBef>
                        <a:spcAft>
                          <a:spcPct val="0"/>
                        </a:spcAft>
                      </a:pPr>
                      <a:r>
                        <a:rPr sz="1100">
                          <a:solidFill>
                            <a:srgbClr val="000000"/>
                          </a:solidFill>
                          <a:latin typeface="Arial" panose="020B0604020202020204"/>
                          <a:ea typeface="Times New Roman" panose="02020603050405020304"/>
                        </a:rPr>
                        <a:t>2013</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132.809</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30.694</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163.503</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1.192</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6</a:t>
                      </a:r>
                    </a:p>
                  </a:txBody>
                  <a:tcPr marL="0" marR="0" marT="0" marB="0" anchor="ctr">
                    <a:lnL>
                      <a:noFill/>
                    </a:lnL>
                    <a:lnR>
                      <a:noFill/>
                    </a:lnR>
                    <a:lnT>
                      <a:noFill/>
                    </a:lnT>
                    <a:lnB>
                      <a:noFill/>
                    </a:lnB>
                    <a:noFill/>
                  </a:tcPr>
                </a:tc>
              </a:tr>
              <a:tr h="194310">
                <a:tc>
                  <a:txBody>
                    <a:bodyPr/>
                    <a:lstStyle/>
                    <a:p>
                      <a:pPr algn="ctr">
                        <a:spcBef>
                          <a:spcPct val="0"/>
                        </a:spcBef>
                        <a:spcAft>
                          <a:spcPct val="0"/>
                        </a:spcAft>
                      </a:pPr>
                      <a:r>
                        <a:rPr sz="1100">
                          <a:solidFill>
                            <a:srgbClr val="000000"/>
                          </a:solidFill>
                          <a:latin typeface="Arial" panose="020B0604020202020204"/>
                          <a:ea typeface="Times New Roman" panose="02020603050405020304"/>
                        </a:rPr>
                        <a:t>2014</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133.046</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32.083</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165.129</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2.210</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6</a:t>
                      </a:r>
                    </a:p>
                  </a:txBody>
                  <a:tcPr marL="0" marR="0" marT="0" marB="0" anchor="ctr">
                    <a:lnL>
                      <a:noFill/>
                    </a:lnL>
                    <a:lnR>
                      <a:noFill/>
                    </a:lnR>
                    <a:lnT>
                      <a:noFill/>
                    </a:lnT>
                    <a:lnB>
                      <a:noFill/>
                    </a:lnB>
                    <a:noFill/>
                  </a:tcPr>
                </a:tc>
              </a:tr>
              <a:tr h="194310">
                <a:tc>
                  <a:txBody>
                    <a:bodyPr/>
                    <a:lstStyle/>
                    <a:p>
                      <a:pPr algn="ctr">
                        <a:spcBef>
                          <a:spcPct val="0"/>
                        </a:spcBef>
                        <a:spcAft>
                          <a:spcPct val="0"/>
                        </a:spcAft>
                      </a:pPr>
                      <a:r>
                        <a:rPr sz="1100">
                          <a:solidFill>
                            <a:srgbClr val="000000"/>
                          </a:solidFill>
                          <a:latin typeface="Arial" panose="020B0604020202020204"/>
                          <a:ea typeface="Times New Roman" panose="02020603050405020304"/>
                        </a:rPr>
                        <a:t>2015</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138.648</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33.232</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171.880</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103</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7</a:t>
                      </a:r>
                    </a:p>
                  </a:txBody>
                  <a:tcPr marL="0" marR="0" marT="0" marB="0" anchor="ctr">
                    <a:lnL>
                      <a:noFill/>
                    </a:lnL>
                    <a:lnR>
                      <a:noFill/>
                    </a:lnR>
                    <a:lnT>
                      <a:noFill/>
                    </a:lnT>
                    <a:lnB>
                      <a:noFill/>
                    </a:lnB>
                    <a:noFill/>
                  </a:tcPr>
                </a:tc>
              </a:tr>
              <a:tr h="194945">
                <a:tc>
                  <a:txBody>
                    <a:bodyPr/>
                    <a:lstStyle/>
                    <a:p>
                      <a:pPr algn="ctr">
                        <a:spcBef>
                          <a:spcPct val="0"/>
                        </a:spcBef>
                        <a:spcAft>
                          <a:spcPct val="0"/>
                        </a:spcAft>
                      </a:pPr>
                      <a:r>
                        <a:rPr sz="1100">
                          <a:solidFill>
                            <a:srgbClr val="000000"/>
                          </a:solidFill>
                          <a:latin typeface="Arial" panose="020B0604020202020204"/>
                          <a:ea typeface="Times New Roman" panose="02020603050405020304"/>
                        </a:rPr>
                        <a:t>2016</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133.831</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35.183</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169.014</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178</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9</a:t>
                      </a:r>
                    </a:p>
                  </a:txBody>
                  <a:tcPr marL="0" marR="0" marT="0" marB="0" anchor="ctr">
                    <a:lnL>
                      <a:noFill/>
                    </a:lnL>
                    <a:lnR>
                      <a:noFill/>
                    </a:lnR>
                    <a:lnT>
                      <a:noFill/>
                    </a:lnT>
                    <a:lnB>
                      <a:noFill/>
                    </a:lnB>
                    <a:noFill/>
                  </a:tcPr>
                </a:tc>
              </a:tr>
              <a:tr h="194310">
                <a:tc>
                  <a:txBody>
                    <a:bodyPr/>
                    <a:lstStyle/>
                    <a:p>
                      <a:pPr algn="ctr">
                        <a:spcBef>
                          <a:spcPct val="0"/>
                        </a:spcBef>
                        <a:spcAft>
                          <a:spcPct val="0"/>
                        </a:spcAft>
                      </a:pPr>
                      <a:r>
                        <a:rPr sz="1100">
                          <a:solidFill>
                            <a:srgbClr val="000000"/>
                          </a:solidFill>
                          <a:latin typeface="Arial" panose="020B0604020202020204"/>
                          <a:ea typeface="Times New Roman" panose="02020603050405020304"/>
                        </a:rPr>
                        <a:t>2017</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123.696</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35.387</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159.083</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655</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37</a:t>
                      </a:r>
                    </a:p>
                  </a:txBody>
                  <a:tcPr marL="0" marR="0" marT="0" marB="0" anchor="ctr">
                    <a:lnL>
                      <a:noFill/>
                    </a:lnL>
                    <a:lnR>
                      <a:noFill/>
                    </a:lnR>
                    <a:lnT>
                      <a:noFill/>
                    </a:lnT>
                    <a:lnB>
                      <a:noFill/>
                    </a:lnB>
                    <a:noFill/>
                  </a:tcPr>
                </a:tc>
              </a:tr>
              <a:tr h="194310">
                <a:tc>
                  <a:txBody>
                    <a:bodyPr/>
                    <a:lstStyle/>
                    <a:p>
                      <a:pPr algn="ctr">
                        <a:spcBef>
                          <a:spcPct val="0"/>
                        </a:spcBef>
                        <a:spcAft>
                          <a:spcPct val="0"/>
                        </a:spcAft>
                      </a:pPr>
                      <a:r>
                        <a:rPr sz="1100">
                          <a:solidFill>
                            <a:srgbClr val="000000"/>
                          </a:solidFill>
                          <a:latin typeface="Arial" panose="020B0604020202020204"/>
                          <a:ea typeface="Times New Roman" panose="02020603050405020304"/>
                        </a:rPr>
                        <a:t>2018</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172.413</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32.165</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204.578</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1.008</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42</a:t>
                      </a:r>
                    </a:p>
                  </a:txBody>
                  <a:tcPr marL="0" marR="0" marT="0" marB="0" anchor="ctr">
                    <a:lnL>
                      <a:noFill/>
                    </a:lnL>
                    <a:lnR>
                      <a:noFill/>
                    </a:lnR>
                    <a:lnT>
                      <a:noFill/>
                    </a:lnT>
                    <a:lnB>
                      <a:noFill/>
                    </a:lnB>
                    <a:noFill/>
                  </a:tcPr>
                </a:tc>
              </a:tr>
              <a:tr h="194945">
                <a:tc>
                  <a:txBody>
                    <a:bodyPr/>
                    <a:lstStyle/>
                    <a:p>
                      <a:pPr algn="ctr">
                        <a:spcBef>
                          <a:spcPct val="0"/>
                        </a:spcBef>
                        <a:spcAft>
                          <a:spcPct val="0"/>
                        </a:spcAft>
                      </a:pPr>
                      <a:r>
                        <a:rPr sz="1100">
                          <a:solidFill>
                            <a:srgbClr val="000000"/>
                          </a:solidFill>
                          <a:latin typeface="Arial" panose="020B0604020202020204"/>
                          <a:ea typeface="Times New Roman" panose="02020603050405020304"/>
                        </a:rPr>
                        <a:t>2019</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154.390</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41.533</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195.923</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450</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9</a:t>
                      </a:r>
                    </a:p>
                  </a:txBody>
                  <a:tcPr marL="0" marR="0" marT="0" marB="0" anchor="ctr">
                    <a:lnL>
                      <a:noFill/>
                    </a:lnL>
                    <a:lnR>
                      <a:noFill/>
                    </a:lnR>
                    <a:lnT>
                      <a:noFill/>
                    </a:lnT>
                    <a:lnB>
                      <a:noFill/>
                    </a:lnB>
                    <a:noFill/>
                  </a:tcPr>
                </a:tc>
              </a:tr>
              <a:tr h="194310">
                <a:tc>
                  <a:txBody>
                    <a:bodyPr/>
                    <a:lstStyle/>
                    <a:p>
                      <a:pPr algn="ctr">
                        <a:spcBef>
                          <a:spcPct val="0"/>
                        </a:spcBef>
                        <a:spcAft>
                          <a:spcPct val="0"/>
                        </a:spcAft>
                      </a:pPr>
                      <a:r>
                        <a:rPr sz="1100">
                          <a:solidFill>
                            <a:srgbClr val="000000"/>
                          </a:solidFill>
                          <a:latin typeface="Arial" panose="020B0604020202020204"/>
                          <a:ea typeface="Times New Roman" panose="02020603050405020304"/>
                        </a:rPr>
                        <a:t>2020</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147.865</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40.626</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188.491</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422</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5</a:t>
                      </a:r>
                    </a:p>
                  </a:txBody>
                  <a:tcPr marL="0" marR="0" marT="0" marB="0" anchor="ctr">
                    <a:lnL>
                      <a:noFill/>
                    </a:lnL>
                    <a:lnR>
                      <a:noFill/>
                    </a:lnR>
                    <a:lnT>
                      <a:noFill/>
                    </a:lnT>
                    <a:lnB>
                      <a:noFill/>
                    </a:lnB>
                    <a:noFill/>
                  </a:tcPr>
                </a:tc>
              </a:tr>
              <a:tr h="194945">
                <a:tc>
                  <a:txBody>
                    <a:bodyPr/>
                    <a:lstStyle/>
                    <a:p>
                      <a:pPr algn="ctr">
                        <a:spcBef>
                          <a:spcPct val="0"/>
                        </a:spcBef>
                        <a:spcAft>
                          <a:spcPct val="0"/>
                        </a:spcAft>
                      </a:pPr>
                      <a:r>
                        <a:rPr sz="1100">
                          <a:solidFill>
                            <a:srgbClr val="000000"/>
                          </a:solidFill>
                          <a:latin typeface="Arial" panose="020B0604020202020204"/>
                          <a:ea typeface="Times New Roman" panose="02020603050405020304"/>
                        </a:rPr>
                        <a:t>2021</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148.577</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42.013</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190.590</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345</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4</a:t>
                      </a:r>
                    </a:p>
                  </a:txBody>
                  <a:tcPr marL="0" marR="0" marT="0" marB="0" anchor="ctr">
                    <a:lnL>
                      <a:noFill/>
                    </a:lnL>
                    <a:lnR>
                      <a:noFill/>
                    </a:lnR>
                    <a:lnT>
                      <a:noFill/>
                    </a:lnT>
                    <a:lnB>
                      <a:noFill/>
                    </a:lnB>
                    <a:noFill/>
                  </a:tcPr>
                </a:tc>
              </a:tr>
              <a:tr h="194310">
                <a:tc>
                  <a:txBody>
                    <a:bodyPr/>
                    <a:lstStyle/>
                    <a:p>
                      <a:pPr algn="ctr">
                        <a:spcBef>
                          <a:spcPct val="0"/>
                        </a:spcBef>
                        <a:spcAft>
                          <a:spcPct val="0"/>
                        </a:spcAft>
                      </a:pPr>
                      <a:r>
                        <a:rPr sz="1100">
                          <a:solidFill>
                            <a:srgbClr val="000000"/>
                          </a:solidFill>
                          <a:latin typeface="Arial" panose="020B0604020202020204"/>
                          <a:ea typeface="Times New Roman" panose="02020603050405020304"/>
                        </a:rPr>
                        <a:t>2022</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159.280</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48.044</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207.324</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128</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2</a:t>
                      </a:r>
                    </a:p>
                  </a:txBody>
                  <a:tcPr marL="0" marR="0" marT="0" marB="0" anchor="ctr">
                    <a:lnL>
                      <a:noFill/>
                    </a:lnL>
                    <a:lnR>
                      <a:noFill/>
                    </a:lnR>
                    <a:lnT>
                      <a:noFill/>
                    </a:lnT>
                    <a:lnB>
                      <a:noFill/>
                    </a:lnB>
                    <a:noFill/>
                  </a:tcPr>
                </a:tc>
              </a:tr>
              <a:tr h="194310">
                <a:tc>
                  <a:txBody>
                    <a:bodyPr/>
                    <a:lstStyle/>
                    <a:p>
                      <a:pPr algn="ctr">
                        <a:spcBef>
                          <a:spcPct val="0"/>
                        </a:spcBef>
                        <a:spcAft>
                          <a:spcPct val="0"/>
                        </a:spcAft>
                      </a:pPr>
                      <a:r>
                        <a:rPr sz="1100">
                          <a:solidFill>
                            <a:srgbClr val="000000"/>
                          </a:solidFill>
                          <a:latin typeface="Arial" panose="020B0604020202020204"/>
                          <a:ea typeface="Times New Roman" panose="02020603050405020304"/>
                        </a:rPr>
                        <a:t>2023</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163.595</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51.537</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215.132</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158</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10</a:t>
                      </a:r>
                    </a:p>
                  </a:txBody>
                  <a:tcPr marL="0" marR="0" marT="0" marB="0" anchor="ctr">
                    <a:lnL>
                      <a:noFill/>
                    </a:lnL>
                    <a:lnR>
                      <a:noFill/>
                    </a:lnR>
                    <a:lnT>
                      <a:noFill/>
                    </a:lnT>
                    <a:lnB>
                      <a:noFill/>
                    </a:lnB>
                    <a:noFill/>
                  </a:tcPr>
                </a:tc>
              </a:tr>
              <a:tr h="194945">
                <a:tc>
                  <a:txBody>
                    <a:bodyPr/>
                    <a:lstStyle/>
                    <a:p>
                      <a:pPr algn="ctr">
                        <a:spcBef>
                          <a:spcPct val="0"/>
                        </a:spcBef>
                        <a:spcAft>
                          <a:spcPct val="0"/>
                        </a:spcAft>
                      </a:pPr>
                      <a:r>
                        <a:rPr sz="1100">
                          <a:solidFill>
                            <a:srgbClr val="000000"/>
                          </a:solidFill>
                          <a:latin typeface="Arial" panose="020B0604020202020204"/>
                          <a:ea typeface="Times New Roman" panose="02020603050405020304"/>
                        </a:rPr>
                        <a:t>2024</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163.507</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50.300</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213807</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120</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2</a:t>
                      </a:r>
                    </a:p>
                  </a:txBody>
                  <a:tcPr marL="0" marR="0" marT="0" marB="0" anchor="ctr">
                    <a:lnL>
                      <a:noFill/>
                    </a:lnL>
                    <a:lnR>
                      <a:noFill/>
                    </a:lnR>
                    <a:lnT>
                      <a:noFill/>
                    </a:lnT>
                    <a:lnB>
                      <a:noFill/>
                    </a:lnB>
                    <a:noFill/>
                  </a:tcPr>
                </a:tc>
              </a:tr>
              <a:tr h="194310">
                <a:tc>
                  <a:txBody>
                    <a:bodyPr/>
                    <a:lstStyle/>
                    <a:p>
                      <a:pPr algn="ctr">
                        <a:spcBef>
                          <a:spcPct val="0"/>
                        </a:spcBef>
                        <a:spcAft>
                          <a:spcPct val="0"/>
                        </a:spcAft>
                      </a:pPr>
                      <a:r>
                        <a:rPr sz="1100">
                          <a:solidFill>
                            <a:srgbClr val="000000"/>
                          </a:solidFill>
                          <a:latin typeface="Arial" panose="020B0604020202020204"/>
                          <a:ea typeface="Times New Roman" panose="02020603050405020304"/>
                        </a:rPr>
                        <a:t>2025</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167.092</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61.148</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228.240</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0</a:t>
                      </a:r>
                    </a:p>
                  </a:txBody>
                  <a:tcPr marL="0" marR="0" marT="0" marB="0" anchor="ctr">
                    <a:lnL>
                      <a:noFill/>
                    </a:lnL>
                    <a:lnR>
                      <a:noFill/>
                    </a:lnR>
                    <a:lnT>
                      <a:noFill/>
                    </a:lnT>
                    <a:lnB>
                      <a:noFill/>
                    </a:lnB>
                    <a:noFill/>
                  </a:tcPr>
                </a:tc>
                <a:tc>
                  <a:txBody>
                    <a:bodyPr/>
                    <a:lstStyle/>
                    <a:p>
                      <a:pPr algn="ctr">
                        <a:spcBef>
                          <a:spcPct val="0"/>
                        </a:spcBef>
                        <a:spcAft>
                          <a:spcPct val="0"/>
                        </a:spcAft>
                      </a:pPr>
                      <a:r>
                        <a:rPr sz="1100">
                          <a:solidFill>
                            <a:srgbClr val="000000"/>
                          </a:solidFill>
                          <a:latin typeface="Arial" panose="020B0604020202020204"/>
                          <a:ea typeface="Times New Roman" panose="02020603050405020304"/>
                        </a:rPr>
                        <a:t>0</a:t>
                      </a:r>
                    </a:p>
                  </a:txBody>
                  <a:tcPr marL="0" marR="0" marT="0" marB="0" anchor="ctr">
                    <a:lnL>
                      <a:noFill/>
                    </a:lnL>
                    <a:lnR>
                      <a:noFill/>
                    </a:lnR>
                    <a:lnT>
                      <a:noFill/>
                    </a:lnT>
                    <a:lnB>
                      <a:noFill/>
                    </a:lnB>
                    <a:no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6026" y="-310393"/>
            <a:ext cx="5505974" cy="9067566"/>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9" y="-53975"/>
            <a:ext cx="12189461" cy="6858000"/>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61874">
            <a:off x="-1661137" y="6464679"/>
            <a:ext cx="1756075" cy="1756075"/>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1964" y="1965409"/>
            <a:ext cx="1171739" cy="1171739"/>
          </a:xfrm>
          <a:prstGeom prst="rect">
            <a:avLst/>
          </a:prstGeom>
        </p:spPr>
      </p:pic>
      <p:sp>
        <p:nvSpPr>
          <p:cNvPr id="11" name="Rectángulo 10"/>
          <p:cNvSpPr/>
          <p:nvPr/>
        </p:nvSpPr>
        <p:spPr>
          <a:xfrm>
            <a:off x="-306728" y="538107"/>
            <a:ext cx="7101810" cy="1200329"/>
          </a:xfrm>
          <a:prstGeom prst="rect">
            <a:avLst/>
          </a:prstGeom>
        </p:spPr>
        <p:txBody>
          <a:bodyPr wrap="square">
            <a:spAutoFit/>
          </a:bodyPr>
          <a:lstStyle/>
          <a:p>
            <a:pPr lvl="2" algn="ctr" eaLnBrk="0" fontAlgn="base" hangingPunct="0">
              <a:spcBef>
                <a:spcPct val="0"/>
              </a:spcBef>
              <a:spcAft>
                <a:spcPct val="0"/>
              </a:spcAft>
              <a:buClrTx/>
            </a:pPr>
            <a:r>
              <a:rPr lang="es-ES" altLang="es-BO" sz="3600" b="1" dirty="0" smtClean="0">
                <a:solidFill>
                  <a:schemeClr val="bg1"/>
                </a:solidFill>
                <a:effectLst>
                  <a:outerShdw blurRad="38100" dist="38100" dir="2700000" algn="tl">
                    <a:srgbClr val="000000">
                      <a:alpha val="43137"/>
                    </a:srgbClr>
                  </a:outerShdw>
                </a:effectLst>
                <a:latin typeface="Arial Black" panose="020B0A04020102020204" pitchFamily="34" charset="0"/>
              </a:rPr>
              <a:t>PROTECCIÓN ANIMAL</a:t>
            </a:r>
          </a:p>
          <a:p>
            <a:pPr lvl="2" algn="ctr" eaLnBrk="0" fontAlgn="base" hangingPunct="0">
              <a:spcBef>
                <a:spcPct val="0"/>
              </a:spcBef>
              <a:spcAft>
                <a:spcPct val="0"/>
              </a:spcAft>
              <a:buClrTx/>
            </a:pPr>
            <a:r>
              <a:rPr lang="es-ES" altLang="es-BO" sz="3600" b="1" dirty="0" smtClean="0">
                <a:solidFill>
                  <a:srgbClr val="CC0066"/>
                </a:solidFill>
                <a:effectLst>
                  <a:outerShdw blurRad="38100" dist="38100" dir="2700000" algn="tl">
                    <a:srgbClr val="000000">
                      <a:alpha val="43137"/>
                    </a:srgbClr>
                  </a:outerShdw>
                </a:effectLst>
                <a:latin typeface="Arial Black" panose="020B0A04020102020204" pitchFamily="34" charset="0"/>
              </a:rPr>
              <a:t>Y ZOONOSIS</a:t>
            </a:r>
            <a:endParaRPr lang="es-ES" altLang="es-BO" sz="3600" b="1" dirty="0">
              <a:solidFill>
                <a:srgbClr val="CC0066"/>
              </a:solidFill>
              <a:effectLst>
                <a:outerShdw blurRad="38100" dist="38100" dir="2700000" algn="tl">
                  <a:srgbClr val="000000">
                    <a:alpha val="43137"/>
                  </a:srgbClr>
                </a:outerShdw>
              </a:effectLst>
              <a:latin typeface="Arial Black" panose="020B0A04020102020204" pitchFamily="34" charset="0"/>
            </a:endParaRPr>
          </a:p>
        </p:txBody>
      </p:sp>
      <p:sp>
        <p:nvSpPr>
          <p:cNvPr id="4" name="Cuadro de texto 3"/>
          <p:cNvSpPr txBox="1"/>
          <p:nvPr/>
        </p:nvSpPr>
        <p:spPr>
          <a:xfrm>
            <a:off x="285115" y="1813560"/>
            <a:ext cx="6154420" cy="425450"/>
          </a:xfrm>
          <a:prstGeom prst="rect">
            <a:avLst/>
          </a:prstGeom>
        </p:spPr>
        <p:txBody>
          <a:bodyPr wrap="square">
            <a:noAutofit/>
          </a:bodyPr>
          <a:lstStyle/>
          <a:p>
            <a:pPr marL="0" indent="0" algn="just" defTabSz="266700">
              <a:spcBef>
                <a:spcPct val="0"/>
              </a:spcBef>
              <a:spcAft>
                <a:spcPct val="0"/>
              </a:spcAft>
            </a:pPr>
            <a:r>
              <a:rPr sz="1600" b="1">
                <a:latin typeface="Arial" panose="020B0604020202020204"/>
                <a:ea typeface="Calibri" panose="020F0502020204030204"/>
              </a:rPr>
              <a:t>Cuadro:</a:t>
            </a:r>
            <a:r>
              <a:rPr sz="1600" b="1">
                <a:solidFill>
                  <a:srgbClr val="000000"/>
                </a:solidFill>
                <a:latin typeface="Arial" panose="020B0604020202020204"/>
                <a:ea typeface="Calibri" panose="020F0502020204030204"/>
              </a:rPr>
              <a:t> Cobertura de la vacunación antirrábica, 2021 - 2025</a:t>
            </a:r>
          </a:p>
        </p:txBody>
      </p:sp>
      <p:graphicFrame>
        <p:nvGraphicFramePr>
          <p:cNvPr id="5" name="Tabla 4"/>
          <p:cNvGraphicFramePr/>
          <p:nvPr>
            <p:custDataLst>
              <p:tags r:id="rId1"/>
            </p:custDataLst>
          </p:nvPr>
        </p:nvGraphicFramePr>
        <p:xfrm>
          <a:off x="103505" y="2400935"/>
          <a:ext cx="6480810" cy="1176020"/>
        </p:xfrm>
        <a:graphic>
          <a:graphicData uri="http://schemas.openxmlformats.org/drawingml/2006/table">
            <a:tbl>
              <a:tblPr/>
              <a:tblGrid>
                <a:gridCol w="925830"/>
                <a:gridCol w="925830"/>
                <a:gridCol w="925830"/>
                <a:gridCol w="925830"/>
                <a:gridCol w="925830"/>
                <a:gridCol w="925830"/>
                <a:gridCol w="925830"/>
              </a:tblGrid>
              <a:tr h="195580">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Nº</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DETALLE</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2021</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2022</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2023</a:t>
                      </a:r>
                    </a:p>
                  </a:txBody>
                  <a:tcPr marL="0" marR="0" marT="0" marB="0">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2024</a:t>
                      </a:r>
                    </a:p>
                  </a:txBody>
                  <a:tcPr marL="0" marR="0" marT="0" marB="0">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2025</a:t>
                      </a:r>
                    </a:p>
                  </a:txBody>
                  <a:tcPr marL="0" marR="0" marT="0" marB="0">
                    <a:lnL>
                      <a:noFill/>
                    </a:lnL>
                    <a:lnR>
                      <a:noFill/>
                    </a:lnR>
                    <a:lnT>
                      <a:noFill/>
                    </a:lnT>
                    <a:lnB>
                      <a:noFill/>
                    </a:lnB>
                    <a:solidFill>
                      <a:srgbClr val="008896"/>
                    </a:solidFill>
                  </a:tcPr>
                </a:tc>
              </a:tr>
              <a:tr h="393065">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a:t>
                      </a:r>
                    </a:p>
                  </a:txBody>
                  <a:tcPr marL="0" marR="0" marT="0" marB="0" anchor="ctr">
                    <a:lnL>
                      <a:noFill/>
                    </a:lnL>
                    <a:lnR>
                      <a:noFill/>
                    </a:lnR>
                    <a:lnT>
                      <a:noFill/>
                    </a:lnT>
                    <a:lnB>
                      <a:noFill/>
                    </a:lnB>
                    <a:solidFill>
                      <a:srgbClr val="FFFFFF"/>
                    </a:solidFill>
                  </a:tcPr>
                </a:tc>
                <a:tc>
                  <a:txBody>
                    <a:bodyPr/>
                    <a:lstStyle/>
                    <a:p>
                      <a:pPr marL="0" indent="0" algn="just">
                        <a:lnSpc>
                          <a:spcPct val="106000"/>
                        </a:lnSpc>
                        <a:spcBef>
                          <a:spcPct val="0"/>
                        </a:spcBef>
                        <a:spcAft>
                          <a:spcPct val="0"/>
                        </a:spcAft>
                      </a:pPr>
                      <a:r>
                        <a:rPr sz="1100">
                          <a:solidFill>
                            <a:srgbClr val="000000"/>
                          </a:solidFill>
                          <a:latin typeface="Arial" panose="020B0604020202020204"/>
                          <a:ea typeface="Times New Roman" panose="02020603050405020304"/>
                        </a:rPr>
                        <a:t>Vacunación de canes </a:t>
                      </a:r>
                    </a:p>
                  </a:txBody>
                  <a:tcPr marL="0" marR="0" marT="0" marB="0" anchor="ctr">
                    <a:lnL>
                      <a:noFill/>
                    </a:lnL>
                    <a:lnR>
                      <a:noFill/>
                    </a:lnR>
                    <a:lnT>
                      <a:noFill/>
                    </a:lnT>
                    <a:lnB>
                      <a:noFill/>
                    </a:lnB>
                    <a:solidFill>
                      <a:schemeClr val="bg1"/>
                    </a:solidFill>
                  </a:tcPr>
                </a:tc>
                <a:tc>
                  <a:txBody>
                    <a:bodyPr/>
                    <a:lstStyle/>
                    <a:p>
                      <a:pPr marL="0" indent="0" algn="ctr">
                        <a:lnSpc>
                          <a:spcPct val="106000"/>
                        </a:lnSpc>
                        <a:spcBef>
                          <a:spcPct val="0"/>
                        </a:spcBef>
                        <a:spcAft>
                          <a:spcPct val="0"/>
                        </a:spcAft>
                      </a:pPr>
                      <a:r>
                        <a:rPr sz="1100">
                          <a:latin typeface="Arial" panose="020B0604020202020204"/>
                          <a:ea typeface="Times New Roman" panose="02020603050405020304"/>
                        </a:rPr>
                        <a:t>148.577</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latin typeface="Arial" panose="020B0604020202020204"/>
                          <a:ea typeface="Times New Roman" panose="02020603050405020304"/>
                        </a:rPr>
                        <a:t>159.280</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latin typeface="Arial" panose="020B0604020202020204"/>
                          <a:ea typeface="Times New Roman" panose="02020603050405020304"/>
                        </a:rPr>
                        <a:t>163.595</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latin typeface="Arial" panose="020B0604020202020204"/>
                          <a:ea typeface="Times New Roman" panose="02020603050405020304"/>
                        </a:rPr>
                        <a:t>163.507</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latin typeface="Arial" panose="020B0604020202020204"/>
                          <a:ea typeface="Times New Roman" panose="02020603050405020304"/>
                        </a:rPr>
                        <a:t>167.092</a:t>
                      </a:r>
                    </a:p>
                  </a:txBody>
                  <a:tcPr marL="0" marR="0" marT="0" marB="0" anchor="ctr">
                    <a:lnL>
                      <a:noFill/>
                    </a:lnL>
                    <a:lnR>
                      <a:noFill/>
                    </a:lnR>
                    <a:lnT>
                      <a:noFill/>
                    </a:lnT>
                    <a:lnB>
                      <a:noFill/>
                    </a:lnB>
                    <a:solidFill>
                      <a:srgbClr val="FFFFFF"/>
                    </a:solidFill>
                  </a:tcPr>
                </a:tc>
              </a:tr>
              <a:tr h="391795">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2</a:t>
                      </a:r>
                    </a:p>
                  </a:txBody>
                  <a:tcPr marL="0" marR="0" marT="0" marB="0" anchor="ctr">
                    <a:lnL>
                      <a:noFill/>
                    </a:lnL>
                    <a:lnR>
                      <a:noFill/>
                    </a:lnR>
                    <a:lnT>
                      <a:noFill/>
                    </a:lnT>
                    <a:lnB>
                      <a:noFill/>
                    </a:lnB>
                    <a:solidFill>
                      <a:srgbClr val="FFFFFF"/>
                    </a:solidFill>
                  </a:tcPr>
                </a:tc>
                <a:tc>
                  <a:txBody>
                    <a:bodyPr/>
                    <a:lstStyle/>
                    <a:p>
                      <a:pPr marL="0" indent="0" algn="just">
                        <a:lnSpc>
                          <a:spcPct val="106000"/>
                        </a:lnSpc>
                        <a:spcBef>
                          <a:spcPct val="0"/>
                        </a:spcBef>
                        <a:spcAft>
                          <a:spcPct val="0"/>
                        </a:spcAft>
                      </a:pPr>
                      <a:r>
                        <a:rPr sz="1100">
                          <a:solidFill>
                            <a:srgbClr val="000000"/>
                          </a:solidFill>
                          <a:latin typeface="Arial" panose="020B0604020202020204"/>
                          <a:ea typeface="Times New Roman" panose="02020603050405020304"/>
                        </a:rPr>
                        <a:t>Vacunación de felinos</a:t>
                      </a:r>
                    </a:p>
                  </a:txBody>
                  <a:tcPr marL="0" marR="0" marT="0" marB="0" anchor="ctr">
                    <a:lnL>
                      <a:noFill/>
                    </a:lnL>
                    <a:lnR>
                      <a:noFill/>
                    </a:lnR>
                    <a:lnT>
                      <a:noFill/>
                    </a:lnT>
                    <a:lnB>
                      <a:noFill/>
                    </a:lnB>
                    <a:solidFill>
                      <a:schemeClr val="bg1"/>
                    </a:solidFill>
                  </a:tcPr>
                </a:tc>
                <a:tc>
                  <a:txBody>
                    <a:bodyPr/>
                    <a:lstStyle/>
                    <a:p>
                      <a:pPr marL="0" indent="0" algn="ctr">
                        <a:lnSpc>
                          <a:spcPct val="106000"/>
                        </a:lnSpc>
                        <a:spcBef>
                          <a:spcPct val="0"/>
                        </a:spcBef>
                        <a:spcAft>
                          <a:spcPct val="0"/>
                        </a:spcAft>
                      </a:pPr>
                      <a:r>
                        <a:rPr sz="1100">
                          <a:latin typeface="Arial" panose="020B0604020202020204"/>
                          <a:ea typeface="Times New Roman" panose="02020603050405020304"/>
                        </a:rPr>
                        <a:t>42.013</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latin typeface="Arial" panose="020B0604020202020204"/>
                          <a:ea typeface="Times New Roman" panose="02020603050405020304"/>
                        </a:rPr>
                        <a:t>48.044</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latin typeface="Arial" panose="020B0604020202020204"/>
                          <a:ea typeface="Times New Roman" panose="02020603050405020304"/>
                        </a:rPr>
                        <a:t>51.537</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latin typeface="Arial" panose="020B0604020202020204"/>
                          <a:ea typeface="Times New Roman" panose="02020603050405020304"/>
                        </a:rPr>
                        <a:t>50.300</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latin typeface="Arial" panose="020B0604020202020204"/>
                          <a:ea typeface="Times New Roman" panose="02020603050405020304"/>
                        </a:rPr>
                        <a:t>61.148</a:t>
                      </a:r>
                    </a:p>
                  </a:txBody>
                  <a:tcPr marL="0" marR="0" marT="0" marB="0" anchor="ctr">
                    <a:lnL>
                      <a:noFill/>
                    </a:lnL>
                    <a:lnR>
                      <a:noFill/>
                    </a:lnR>
                    <a:lnT>
                      <a:noFill/>
                    </a:lnT>
                    <a:lnB>
                      <a:noFill/>
                    </a:lnB>
                    <a:solidFill>
                      <a:srgbClr val="FFFFFF"/>
                    </a:solidFill>
                  </a:tcPr>
                </a:tc>
              </a:tr>
              <a:tr h="195580">
                <a:tc gridSpan="2">
                  <a:txBody>
                    <a:bodyPr/>
                    <a:lstStyle/>
                    <a:p>
                      <a:pPr marL="0" indent="0" algn="just">
                        <a:lnSpc>
                          <a:spcPct val="106000"/>
                        </a:lnSpc>
                        <a:spcBef>
                          <a:spcPct val="0"/>
                        </a:spcBef>
                        <a:spcAft>
                          <a:spcPct val="0"/>
                        </a:spcAft>
                      </a:pPr>
                      <a:r>
                        <a:rPr sz="1100" b="1">
                          <a:solidFill>
                            <a:srgbClr val="000000"/>
                          </a:solidFill>
                          <a:latin typeface="Arial" panose="020B0604020202020204"/>
                          <a:ea typeface="Times New Roman" panose="02020603050405020304"/>
                        </a:rPr>
                        <a:t>TOTAL</a:t>
                      </a:r>
                    </a:p>
                  </a:txBody>
                  <a:tcPr marL="0" marR="0" marT="0" marB="0" anchor="ctr">
                    <a:lnL>
                      <a:noFill/>
                    </a:lnL>
                    <a:lnR>
                      <a:noFill/>
                    </a:lnR>
                    <a:lnT>
                      <a:noFill/>
                    </a:lnT>
                    <a:lnB>
                      <a:noFill/>
                    </a:lnB>
                    <a:solidFill>
                      <a:srgbClr val="33CCCC"/>
                    </a:solidFill>
                  </a:tcPr>
                </a:tc>
                <a:tc hMerge="1">
                  <a:txBody>
                    <a:bodyPr/>
                    <a:lstStyle/>
                    <a:p>
                      <a:endParaRPr lang="es-BO"/>
                    </a:p>
                  </a:txBody>
                  <a:tcPr>
                    <a:lnR>
                      <a:noFill/>
                    </a:lnR>
                    <a:lnT>
                      <a:noFill/>
                    </a:lnT>
                    <a:lnB>
                      <a:noFill/>
                    </a:lnB>
                  </a:tcPr>
                </a:tc>
                <a:tc>
                  <a:txBody>
                    <a:bodyPr/>
                    <a:lstStyle/>
                    <a:p>
                      <a:pPr marL="0" indent="0" algn="ctr">
                        <a:lnSpc>
                          <a:spcPct val="106000"/>
                        </a:lnSpc>
                        <a:spcBef>
                          <a:spcPct val="0"/>
                        </a:spcBef>
                        <a:spcAft>
                          <a:spcPct val="0"/>
                        </a:spcAft>
                      </a:pPr>
                      <a:r>
                        <a:rPr sz="1100" b="1">
                          <a:solidFill>
                            <a:srgbClr val="000000"/>
                          </a:solidFill>
                          <a:latin typeface="Arial" panose="020B0604020202020204"/>
                          <a:ea typeface="Calibri" panose="020F0502020204030204"/>
                        </a:rPr>
                        <a:t>190.590</a:t>
                      </a:r>
                    </a:p>
                  </a:txBody>
                  <a:tcPr marL="0" marR="0" marT="0" marB="0" anchor="ctr">
                    <a:lnL>
                      <a:noFill/>
                    </a:lnL>
                    <a:lnR>
                      <a:noFill/>
                    </a:lnR>
                    <a:lnT>
                      <a:noFill/>
                    </a:lnT>
                    <a:lnB>
                      <a:noFill/>
                    </a:lnB>
                    <a:solidFill>
                      <a:srgbClr val="33CCCC"/>
                    </a:solidFill>
                  </a:tcPr>
                </a:tc>
                <a:tc>
                  <a:txBody>
                    <a:bodyPr/>
                    <a:lstStyle/>
                    <a:p>
                      <a:pPr marL="0" indent="0" algn="ctr">
                        <a:lnSpc>
                          <a:spcPct val="106000"/>
                        </a:lnSpc>
                        <a:spcBef>
                          <a:spcPct val="0"/>
                        </a:spcBef>
                        <a:spcAft>
                          <a:spcPct val="0"/>
                        </a:spcAft>
                      </a:pPr>
                      <a:r>
                        <a:rPr sz="1100" b="1">
                          <a:solidFill>
                            <a:srgbClr val="000000"/>
                          </a:solidFill>
                          <a:latin typeface="Arial" panose="020B0604020202020204"/>
                          <a:ea typeface="Calibri" panose="020F0502020204030204"/>
                        </a:rPr>
                        <a:t>207.324</a:t>
                      </a:r>
                    </a:p>
                  </a:txBody>
                  <a:tcPr marL="0" marR="0" marT="0" marB="0" anchor="ctr">
                    <a:lnL>
                      <a:noFill/>
                    </a:lnL>
                    <a:lnR>
                      <a:noFill/>
                    </a:lnR>
                    <a:lnT>
                      <a:noFill/>
                    </a:lnT>
                    <a:lnB>
                      <a:noFill/>
                    </a:lnB>
                    <a:solidFill>
                      <a:srgbClr val="33CCCC"/>
                    </a:solidFill>
                  </a:tcPr>
                </a:tc>
                <a:tc>
                  <a:txBody>
                    <a:bodyPr/>
                    <a:lstStyle/>
                    <a:p>
                      <a:pPr marL="0" indent="0" algn="ctr">
                        <a:lnSpc>
                          <a:spcPct val="106000"/>
                        </a:lnSpc>
                        <a:spcBef>
                          <a:spcPct val="0"/>
                        </a:spcBef>
                        <a:spcAft>
                          <a:spcPct val="0"/>
                        </a:spcAft>
                      </a:pPr>
                      <a:r>
                        <a:rPr sz="1100" b="1">
                          <a:solidFill>
                            <a:srgbClr val="000000"/>
                          </a:solidFill>
                          <a:latin typeface="Arial" panose="020B0604020202020204"/>
                          <a:ea typeface="Calibri" panose="020F0502020204030204"/>
                        </a:rPr>
                        <a:t>215.132</a:t>
                      </a:r>
                    </a:p>
                  </a:txBody>
                  <a:tcPr marL="0" marR="0" marT="0" marB="0" anchor="ctr">
                    <a:lnL>
                      <a:noFill/>
                    </a:lnL>
                    <a:lnR>
                      <a:noFill/>
                    </a:lnR>
                    <a:lnT>
                      <a:noFill/>
                    </a:lnT>
                    <a:lnB>
                      <a:noFill/>
                    </a:lnB>
                    <a:solidFill>
                      <a:srgbClr val="33CCCC"/>
                    </a:solidFill>
                  </a:tcPr>
                </a:tc>
                <a:tc>
                  <a:txBody>
                    <a:bodyPr/>
                    <a:lstStyle/>
                    <a:p>
                      <a:pPr marL="0" indent="0" algn="ctr">
                        <a:lnSpc>
                          <a:spcPct val="106000"/>
                        </a:lnSpc>
                        <a:spcBef>
                          <a:spcPct val="0"/>
                        </a:spcBef>
                        <a:spcAft>
                          <a:spcPct val="0"/>
                        </a:spcAft>
                      </a:pPr>
                      <a:r>
                        <a:rPr sz="1100" b="1">
                          <a:solidFill>
                            <a:srgbClr val="000000"/>
                          </a:solidFill>
                          <a:latin typeface="Arial" panose="020B0604020202020204"/>
                          <a:ea typeface="Calibri" panose="020F0502020204030204"/>
                        </a:rPr>
                        <a:t>213.807</a:t>
                      </a:r>
                    </a:p>
                  </a:txBody>
                  <a:tcPr marL="0" marR="0" marT="0" marB="0" anchor="ctr">
                    <a:lnL>
                      <a:noFill/>
                    </a:lnL>
                    <a:lnR>
                      <a:noFill/>
                    </a:lnR>
                    <a:lnT>
                      <a:noFill/>
                    </a:lnT>
                    <a:lnB>
                      <a:noFill/>
                    </a:lnB>
                    <a:solidFill>
                      <a:srgbClr val="33CCCC"/>
                    </a:solidFill>
                  </a:tcPr>
                </a:tc>
                <a:tc>
                  <a:txBody>
                    <a:bodyPr/>
                    <a:lstStyle/>
                    <a:p>
                      <a:pPr marL="0" indent="0" algn="ctr">
                        <a:lnSpc>
                          <a:spcPct val="106000"/>
                        </a:lnSpc>
                        <a:spcBef>
                          <a:spcPct val="0"/>
                        </a:spcBef>
                        <a:spcAft>
                          <a:spcPct val="0"/>
                        </a:spcAft>
                      </a:pPr>
                      <a:r>
                        <a:rPr sz="1100" b="1">
                          <a:latin typeface="Arial" panose="020B0604020202020204"/>
                          <a:ea typeface="Times New Roman" panose="02020603050405020304"/>
                        </a:rPr>
                        <a:t>228.240</a:t>
                      </a:r>
                    </a:p>
                  </a:txBody>
                  <a:tcPr marL="0" marR="0" marT="0" marB="0" anchor="ctr">
                    <a:lnL>
                      <a:noFill/>
                    </a:lnL>
                    <a:lnR>
                      <a:noFill/>
                    </a:lnR>
                    <a:lnT>
                      <a:noFill/>
                    </a:lnT>
                    <a:lnB>
                      <a:noFill/>
                    </a:lnB>
                    <a:solidFill>
                      <a:srgbClr val="33CCCC"/>
                    </a:solidFill>
                  </a:tcPr>
                </a:tc>
              </a:tr>
            </a:tbl>
          </a:graphicData>
        </a:graphic>
      </p:graphicFrame>
      <p:sp>
        <p:nvSpPr>
          <p:cNvPr id="6" name="Cuadro de texto 5"/>
          <p:cNvSpPr txBox="1"/>
          <p:nvPr/>
        </p:nvSpPr>
        <p:spPr>
          <a:xfrm>
            <a:off x="356235" y="3576955"/>
            <a:ext cx="4834890" cy="466725"/>
          </a:xfrm>
          <a:prstGeom prst="rect">
            <a:avLst/>
          </a:prstGeom>
        </p:spPr>
        <p:txBody>
          <a:bodyPr wrap="square">
            <a:noAutofit/>
          </a:bodyPr>
          <a:lstStyle/>
          <a:p>
            <a:r>
              <a:rPr sz="1200">
                <a:solidFill>
                  <a:srgbClr val="000000"/>
                </a:solidFill>
                <a:latin typeface="Arial" panose="020B0604020202020204"/>
                <a:ea typeface="Calibri" panose="020F0502020204030204"/>
              </a:rPr>
              <a:t>Fuente: Gobierno Autónomo Municipal de La Paz</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rotWithShape="1">
          <a:blip r:embed="rId2">
            <a:extLst>
              <a:ext uri="{28A0092B-C50C-407E-A947-70E740481C1C}">
                <a14:useLocalDpi xmlns:a14="http://schemas.microsoft.com/office/drawing/2010/main" val="0"/>
              </a:ext>
            </a:extLst>
          </a:blip>
          <a:srcRect l="14912" t="7019"/>
          <a:stretch>
            <a:fillRect/>
          </a:stretch>
        </p:blipFill>
        <p:spPr>
          <a:xfrm>
            <a:off x="5259897" y="-38690"/>
            <a:ext cx="7017513" cy="68498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9" y="0"/>
            <a:ext cx="12189461" cy="6858000"/>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710" y="2368951"/>
            <a:ext cx="496839" cy="496839"/>
          </a:xfrm>
          <a:prstGeom prst="rect">
            <a:avLst/>
          </a:prstGeom>
        </p:spPr>
      </p:pic>
      <p:sp>
        <p:nvSpPr>
          <p:cNvPr id="11" name="Rectángulo 10"/>
          <p:cNvSpPr/>
          <p:nvPr/>
        </p:nvSpPr>
        <p:spPr>
          <a:xfrm>
            <a:off x="-331291" y="392419"/>
            <a:ext cx="7415868" cy="646331"/>
          </a:xfrm>
          <a:prstGeom prst="rect">
            <a:avLst/>
          </a:prstGeom>
        </p:spPr>
        <p:txBody>
          <a:bodyPr wrap="square">
            <a:spAutoFit/>
          </a:bodyPr>
          <a:lstStyle/>
          <a:p>
            <a:pPr lvl="2" eaLnBrk="0" fontAlgn="base" hangingPunct="0">
              <a:spcBef>
                <a:spcPct val="0"/>
              </a:spcBef>
              <a:spcAft>
                <a:spcPct val="0"/>
              </a:spcAft>
              <a:buClrTx/>
            </a:pPr>
            <a:r>
              <a:rPr lang="es-ES" altLang="es-BO" sz="3600" b="1" dirty="0" smtClean="0">
                <a:solidFill>
                  <a:schemeClr val="bg1"/>
                </a:solidFill>
                <a:latin typeface="Arial Black" panose="020B0A04020102020204" pitchFamily="34" charset="0"/>
              </a:rPr>
              <a:t>CONTROL DE </a:t>
            </a:r>
            <a:r>
              <a:rPr lang="es-ES" altLang="es-BO" sz="3600" b="1" dirty="0" smtClean="0">
                <a:solidFill>
                  <a:srgbClr val="FF0066"/>
                </a:solidFill>
                <a:latin typeface="Arial Black" panose="020B0A04020102020204" pitchFamily="34" charset="0"/>
              </a:rPr>
              <a:t>VECTORES</a:t>
            </a:r>
            <a:endParaRPr lang="es-ES" altLang="es-BO" sz="3600" b="1" dirty="0">
              <a:solidFill>
                <a:srgbClr val="FF0066"/>
              </a:solidFill>
              <a:latin typeface="Arial Black" panose="020B0A04020102020204" pitchFamily="34" charset="0"/>
            </a:endParaRPr>
          </a:p>
        </p:txBody>
      </p:sp>
      <p:sp>
        <p:nvSpPr>
          <p:cNvPr id="12" name="Text Box 3"/>
          <p:cNvSpPr txBox="1"/>
          <p:nvPr/>
        </p:nvSpPr>
        <p:spPr>
          <a:xfrm>
            <a:off x="965194" y="1030755"/>
            <a:ext cx="5341800" cy="4892931"/>
          </a:xfrm>
          <a:prstGeom prst="rect">
            <a:avLst/>
          </a:prstGeom>
          <a:noFill/>
        </p:spPr>
        <p:txBody>
          <a:bodyPr wrap="square" rtlCol="0" anchor="t">
            <a:noAutofit/>
          </a:bodyPr>
          <a:lstStyle/>
          <a:p>
            <a:r>
              <a:rPr lang="en-US" altLang="en-US" sz="2400" dirty="0" err="1">
                <a:solidFill>
                  <a:schemeClr val="bg1">
                    <a:lumMod val="95000"/>
                  </a:schemeClr>
                </a:solidFill>
              </a:rPr>
              <a:t>Comprometidos</a:t>
            </a:r>
            <a:r>
              <a:rPr lang="en-US" altLang="en-US" sz="2400" dirty="0">
                <a:solidFill>
                  <a:schemeClr val="bg1">
                    <a:lumMod val="95000"/>
                  </a:schemeClr>
                </a:solidFill>
              </a:rPr>
              <a:t> con la</a:t>
            </a:r>
            <a:r>
              <a:rPr lang="es-ES" altLang="en-US" sz="2400" dirty="0">
                <a:solidFill>
                  <a:schemeClr val="bg1">
                    <a:lumMod val="95000"/>
                  </a:schemeClr>
                </a:solidFill>
              </a:rPr>
              <a:t> </a:t>
            </a:r>
            <a:r>
              <a:rPr lang="es-ES" altLang="en-US" sz="2400" dirty="0" smtClean="0">
                <a:solidFill>
                  <a:schemeClr val="bg1">
                    <a:lumMod val="95000"/>
                  </a:schemeClr>
                </a:solidFill>
              </a:rPr>
              <a:t>prevención </a:t>
            </a:r>
            <a:r>
              <a:rPr lang="es-ES" altLang="en-US" sz="2400" dirty="0">
                <a:solidFill>
                  <a:schemeClr val="bg1">
                    <a:lumMod val="95000"/>
                  </a:schemeClr>
                </a:solidFill>
              </a:rPr>
              <a:t>de </a:t>
            </a:r>
            <a:r>
              <a:rPr lang="en-US" altLang="en-US" sz="2400" dirty="0" err="1">
                <a:solidFill>
                  <a:schemeClr val="bg1">
                    <a:lumMod val="95000"/>
                  </a:schemeClr>
                </a:solidFill>
              </a:rPr>
              <a:t>salud</a:t>
            </a:r>
            <a:r>
              <a:rPr lang="en-US" altLang="en-US" sz="2400" dirty="0">
                <a:solidFill>
                  <a:schemeClr val="bg1">
                    <a:lumMod val="95000"/>
                  </a:schemeClr>
                </a:solidFill>
              </a:rPr>
              <a:t> </a:t>
            </a:r>
            <a:r>
              <a:rPr lang="en-US" altLang="en-US" sz="2400" dirty="0" err="1">
                <a:solidFill>
                  <a:schemeClr val="bg1">
                    <a:lumMod val="95000"/>
                  </a:schemeClr>
                </a:solidFill>
              </a:rPr>
              <a:t>pública</a:t>
            </a:r>
            <a:r>
              <a:rPr lang="en-US" altLang="en-US" sz="2400" dirty="0">
                <a:solidFill>
                  <a:schemeClr val="bg1">
                    <a:lumMod val="95000"/>
                  </a:schemeClr>
                </a:solidFill>
              </a:rPr>
              <a:t> </a:t>
            </a:r>
            <a:r>
              <a:rPr lang="es-ES" altLang="en-US" sz="2400" dirty="0">
                <a:solidFill>
                  <a:schemeClr val="bg1">
                    <a:lumMod val="95000"/>
                  </a:schemeClr>
                </a:solidFill>
              </a:rPr>
              <a:t>de la </a:t>
            </a:r>
            <a:r>
              <a:rPr lang="es-ES" altLang="en-US" sz="2400" dirty="0" err="1" smtClean="0">
                <a:solidFill>
                  <a:schemeClr val="bg1">
                    <a:lumMod val="95000"/>
                  </a:schemeClr>
                </a:solidFill>
              </a:rPr>
              <a:t>ciudadania</a:t>
            </a:r>
            <a:r>
              <a:rPr lang="es-ES" altLang="en-US" sz="2400" dirty="0" smtClean="0">
                <a:solidFill>
                  <a:schemeClr val="bg1">
                    <a:lumMod val="95000"/>
                  </a:schemeClr>
                </a:solidFill>
              </a:rPr>
              <a:t> </a:t>
            </a:r>
            <a:r>
              <a:rPr lang="es-ES" altLang="en-US" sz="2400" dirty="0">
                <a:solidFill>
                  <a:schemeClr val="bg1">
                    <a:lumMod val="95000"/>
                  </a:schemeClr>
                </a:solidFill>
              </a:rPr>
              <a:t>de L</a:t>
            </a:r>
            <a:r>
              <a:rPr lang="en-US" altLang="en-US" sz="2400" dirty="0">
                <a:solidFill>
                  <a:schemeClr val="bg1">
                    <a:lumMod val="95000"/>
                  </a:schemeClr>
                </a:solidFill>
              </a:rPr>
              <a:t>a</a:t>
            </a:r>
            <a:r>
              <a:rPr lang="es-ES" altLang="en-US" sz="2400" dirty="0">
                <a:solidFill>
                  <a:schemeClr val="bg1">
                    <a:lumMod val="95000"/>
                  </a:schemeClr>
                </a:solidFill>
              </a:rPr>
              <a:t> Paz.</a:t>
            </a:r>
            <a:endParaRPr lang="en-US" altLang="en-US" sz="2400" dirty="0">
              <a:solidFill>
                <a:schemeClr val="bg1">
                  <a:lumMod val="95000"/>
                </a:schemeClr>
              </a:solidFill>
            </a:endParaRPr>
          </a:p>
          <a:p>
            <a:endParaRPr lang="en-US" altLang="en-US" sz="2400" dirty="0">
              <a:solidFill>
                <a:schemeClr val="bg1">
                  <a:lumMod val="95000"/>
                </a:schemeClr>
              </a:solidFill>
            </a:endParaRPr>
          </a:p>
          <a:p>
            <a:r>
              <a:rPr lang="en-US" altLang="en-US" sz="2400" b="1" dirty="0">
                <a:solidFill>
                  <a:schemeClr val="bg1">
                    <a:lumMod val="95000"/>
                  </a:schemeClr>
                </a:solidFill>
              </a:rPr>
              <a:t>¿</a:t>
            </a:r>
            <a:r>
              <a:rPr lang="en-US" altLang="en-US" sz="2400" b="1" dirty="0" err="1">
                <a:solidFill>
                  <a:schemeClr val="bg1">
                    <a:lumMod val="95000"/>
                  </a:schemeClr>
                </a:solidFill>
              </a:rPr>
              <a:t>Qué</a:t>
            </a:r>
            <a:r>
              <a:rPr lang="en-US" altLang="en-US" sz="2400" b="1" dirty="0">
                <a:solidFill>
                  <a:schemeClr val="bg1">
                    <a:lumMod val="95000"/>
                  </a:schemeClr>
                </a:solidFill>
              </a:rPr>
              <a:t> </a:t>
            </a:r>
            <a:r>
              <a:rPr lang="en-US" altLang="en-US" sz="2400" b="1" dirty="0" err="1">
                <a:solidFill>
                  <a:schemeClr val="bg1">
                    <a:lumMod val="95000"/>
                  </a:schemeClr>
                </a:solidFill>
              </a:rPr>
              <a:t>hacemos</a:t>
            </a:r>
            <a:r>
              <a:rPr lang="en-US" altLang="en-US" sz="2400" b="1" dirty="0">
                <a:solidFill>
                  <a:schemeClr val="bg1">
                    <a:lumMod val="95000"/>
                  </a:schemeClr>
                </a:solidFill>
              </a:rPr>
              <a:t>?</a:t>
            </a:r>
          </a:p>
          <a:p>
            <a:r>
              <a:rPr lang="en-US" altLang="en-US" sz="2400" dirty="0" err="1">
                <a:solidFill>
                  <a:schemeClr val="bg1">
                    <a:lumMod val="95000"/>
                  </a:schemeClr>
                </a:solidFill>
              </a:rPr>
              <a:t>Realizamos</a:t>
            </a:r>
            <a:r>
              <a:rPr lang="en-US" altLang="en-US" sz="2400" dirty="0">
                <a:solidFill>
                  <a:schemeClr val="bg1">
                    <a:lumMod val="95000"/>
                  </a:schemeClr>
                </a:solidFill>
              </a:rPr>
              <a:t> el control de </a:t>
            </a:r>
            <a:r>
              <a:rPr lang="en-US" altLang="en-US" sz="2400" dirty="0" err="1">
                <a:solidFill>
                  <a:schemeClr val="bg1">
                    <a:lumMod val="95000"/>
                  </a:schemeClr>
                </a:solidFill>
              </a:rPr>
              <a:t>roedores</a:t>
            </a:r>
            <a:r>
              <a:rPr lang="en-US" altLang="en-US" sz="2400" dirty="0">
                <a:solidFill>
                  <a:schemeClr val="bg1">
                    <a:lumMod val="95000"/>
                  </a:schemeClr>
                </a:solidFill>
              </a:rPr>
              <a:t>, </a:t>
            </a:r>
            <a:r>
              <a:rPr lang="en-US" altLang="en-US" sz="2400" dirty="0" err="1">
                <a:solidFill>
                  <a:schemeClr val="bg1">
                    <a:lumMod val="95000"/>
                  </a:schemeClr>
                </a:solidFill>
              </a:rPr>
              <a:t>insectos</a:t>
            </a:r>
            <a:r>
              <a:rPr lang="en-US" altLang="en-US" sz="2400" dirty="0">
                <a:solidFill>
                  <a:schemeClr val="bg1">
                    <a:lumMod val="95000"/>
                  </a:schemeClr>
                </a:solidFill>
              </a:rPr>
              <a:t> y</a:t>
            </a:r>
            <a:r>
              <a:rPr lang="es-ES" altLang="en-US" sz="2400" dirty="0">
                <a:solidFill>
                  <a:schemeClr val="bg1">
                    <a:lumMod val="95000"/>
                  </a:schemeClr>
                </a:solidFill>
              </a:rPr>
              <a:t> </a:t>
            </a:r>
            <a:r>
              <a:rPr lang="en-US" altLang="en-US" sz="2400" dirty="0" err="1">
                <a:solidFill>
                  <a:schemeClr val="bg1">
                    <a:lumMod val="95000"/>
                  </a:schemeClr>
                </a:solidFill>
              </a:rPr>
              <a:t>microorganismos</a:t>
            </a:r>
            <a:r>
              <a:rPr lang="en-US" altLang="en-US" sz="2400" dirty="0">
                <a:solidFill>
                  <a:schemeClr val="bg1">
                    <a:lumMod val="95000"/>
                  </a:schemeClr>
                </a:solidFill>
              </a:rPr>
              <a:t> </a:t>
            </a:r>
            <a:r>
              <a:rPr lang="en-US" altLang="en-US" sz="2400" dirty="0" err="1">
                <a:solidFill>
                  <a:schemeClr val="bg1">
                    <a:lumMod val="95000"/>
                  </a:schemeClr>
                </a:solidFill>
              </a:rPr>
              <a:t>patógenos</a:t>
            </a:r>
            <a:r>
              <a:rPr lang="en-US" altLang="en-US" sz="2400" dirty="0">
                <a:solidFill>
                  <a:schemeClr val="bg1">
                    <a:lumMod val="95000"/>
                  </a:schemeClr>
                </a:solidFill>
              </a:rPr>
              <a:t> con </a:t>
            </a:r>
            <a:r>
              <a:rPr lang="en-US" altLang="en-US" sz="2400" dirty="0" err="1">
                <a:solidFill>
                  <a:schemeClr val="bg1">
                    <a:lumMod val="95000"/>
                  </a:schemeClr>
                </a:solidFill>
              </a:rPr>
              <a:t>potencial</a:t>
            </a:r>
            <a:r>
              <a:rPr lang="en-US" altLang="en-US" sz="2400" dirty="0">
                <a:solidFill>
                  <a:schemeClr val="bg1">
                    <a:lumMod val="95000"/>
                  </a:schemeClr>
                </a:solidFill>
              </a:rPr>
              <a:t> de </a:t>
            </a:r>
            <a:r>
              <a:rPr lang="en-US" altLang="en-US" sz="2400" dirty="0" err="1">
                <a:solidFill>
                  <a:schemeClr val="bg1">
                    <a:lumMod val="95000"/>
                  </a:schemeClr>
                </a:solidFill>
              </a:rPr>
              <a:t>transmisión</a:t>
            </a:r>
            <a:r>
              <a:rPr lang="en-US" altLang="en-US" sz="2400" dirty="0">
                <a:solidFill>
                  <a:schemeClr val="bg1">
                    <a:lumMod val="95000"/>
                  </a:schemeClr>
                </a:solidFill>
              </a:rPr>
              <a:t> de </a:t>
            </a:r>
            <a:r>
              <a:rPr lang="en-US" altLang="en-US" sz="2400" dirty="0" err="1">
                <a:solidFill>
                  <a:schemeClr val="bg1">
                    <a:lumMod val="95000"/>
                  </a:schemeClr>
                </a:solidFill>
              </a:rPr>
              <a:t>enfermedades</a:t>
            </a:r>
            <a:r>
              <a:rPr lang="en-US" altLang="en-US" sz="2400" dirty="0">
                <a:solidFill>
                  <a:schemeClr val="bg1">
                    <a:lumMod val="95000"/>
                  </a:schemeClr>
                </a:solidFill>
              </a:rPr>
              <a:t> </a:t>
            </a:r>
            <a:r>
              <a:rPr lang="en-US" altLang="en-US" sz="2400" dirty="0" err="1">
                <a:solidFill>
                  <a:schemeClr val="bg1">
                    <a:lumMod val="95000"/>
                  </a:schemeClr>
                </a:solidFill>
              </a:rPr>
              <a:t>zoonoticas</a:t>
            </a:r>
            <a:endParaRPr lang="en-US" altLang="en-US" sz="2400" dirty="0">
              <a:solidFill>
                <a:schemeClr val="bg1">
                  <a:lumMod val="95000"/>
                </a:schemeClr>
              </a:solidFill>
            </a:endParaRPr>
          </a:p>
          <a:p>
            <a:endParaRPr lang="en-US" altLang="en-US" sz="2400" dirty="0">
              <a:solidFill>
                <a:schemeClr val="bg1">
                  <a:lumMod val="95000"/>
                </a:schemeClr>
              </a:solidFill>
            </a:endParaRPr>
          </a:p>
          <a:p>
            <a:r>
              <a:rPr lang="en-US" altLang="en-US" sz="2400" b="1" dirty="0">
                <a:solidFill>
                  <a:schemeClr val="bg1">
                    <a:lumMod val="95000"/>
                  </a:schemeClr>
                </a:solidFill>
              </a:rPr>
              <a:t>¿</a:t>
            </a:r>
            <a:r>
              <a:rPr lang="en-US" altLang="en-US" sz="2400" b="1" dirty="0" err="1">
                <a:solidFill>
                  <a:schemeClr val="bg1">
                    <a:lumMod val="95000"/>
                  </a:schemeClr>
                </a:solidFill>
              </a:rPr>
              <a:t>Dónde</a:t>
            </a:r>
            <a:r>
              <a:rPr lang="en-US" altLang="en-US" sz="2400" b="1" dirty="0">
                <a:solidFill>
                  <a:schemeClr val="bg1">
                    <a:lumMod val="95000"/>
                  </a:schemeClr>
                </a:solidFill>
              </a:rPr>
              <a:t> </a:t>
            </a:r>
            <a:r>
              <a:rPr lang="en-US" altLang="en-US" sz="2400" b="1" dirty="0" err="1">
                <a:solidFill>
                  <a:schemeClr val="bg1">
                    <a:lumMod val="95000"/>
                  </a:schemeClr>
                </a:solidFill>
              </a:rPr>
              <a:t>intervenimos</a:t>
            </a:r>
            <a:r>
              <a:rPr lang="en-US" altLang="en-US" sz="2400" b="1" dirty="0">
                <a:solidFill>
                  <a:schemeClr val="bg1">
                    <a:lumMod val="95000"/>
                  </a:schemeClr>
                </a:solidFill>
              </a:rPr>
              <a:t>?</a:t>
            </a:r>
          </a:p>
          <a:p>
            <a:r>
              <a:rPr lang="es-ES" altLang="en-US" sz="2400" dirty="0">
                <a:solidFill>
                  <a:schemeClr val="bg1">
                    <a:lumMod val="95000"/>
                  </a:schemeClr>
                </a:solidFill>
              </a:rPr>
              <a:t>Unidades </a:t>
            </a:r>
            <a:r>
              <a:rPr lang="en-US" altLang="en-US" sz="2400" dirty="0" err="1">
                <a:solidFill>
                  <a:schemeClr val="bg1">
                    <a:lumMod val="95000"/>
                  </a:schemeClr>
                </a:solidFill>
              </a:rPr>
              <a:t>educativ</a:t>
            </a:r>
            <a:r>
              <a:rPr lang="es-ES" altLang="en-US" sz="2400" dirty="0">
                <a:solidFill>
                  <a:schemeClr val="bg1">
                    <a:lumMod val="95000"/>
                  </a:schemeClr>
                </a:solidFill>
              </a:rPr>
              <a:t>a</a:t>
            </a:r>
            <a:r>
              <a:rPr lang="en-US" altLang="en-US" sz="2400" dirty="0">
                <a:solidFill>
                  <a:schemeClr val="bg1">
                    <a:lumMod val="95000"/>
                  </a:schemeClr>
                </a:solidFill>
              </a:rPr>
              <a:t>s</a:t>
            </a:r>
            <a:r>
              <a:rPr lang="es-ES" altLang="en-US" sz="2400" dirty="0">
                <a:solidFill>
                  <a:schemeClr val="bg1">
                    <a:lumMod val="95000"/>
                  </a:schemeClr>
                </a:solidFill>
              </a:rPr>
              <a:t>, e</a:t>
            </a:r>
            <a:r>
              <a:rPr lang="en-US" altLang="en-US" sz="2400" dirty="0" err="1">
                <a:solidFill>
                  <a:schemeClr val="bg1">
                    <a:lumMod val="95000"/>
                  </a:schemeClr>
                </a:solidFill>
              </a:rPr>
              <a:t>stablecimientos</a:t>
            </a:r>
            <a:r>
              <a:rPr lang="en-US" altLang="en-US" sz="2400" dirty="0">
                <a:solidFill>
                  <a:schemeClr val="bg1">
                    <a:lumMod val="95000"/>
                  </a:schemeClr>
                </a:solidFill>
              </a:rPr>
              <a:t> de </a:t>
            </a:r>
            <a:r>
              <a:rPr lang="en-US" altLang="en-US" sz="2400" dirty="0" err="1">
                <a:solidFill>
                  <a:schemeClr val="bg1">
                    <a:lumMod val="95000"/>
                  </a:schemeClr>
                </a:solidFill>
              </a:rPr>
              <a:t>salud</a:t>
            </a:r>
            <a:r>
              <a:rPr lang="es-ES" altLang="en-US" sz="2400" dirty="0">
                <a:solidFill>
                  <a:schemeClr val="bg1">
                    <a:lumMod val="95000"/>
                  </a:schemeClr>
                </a:solidFill>
              </a:rPr>
              <a:t>, mercados</a:t>
            </a:r>
            <a:r>
              <a:rPr lang="en-US" altLang="en-US" sz="2400" dirty="0">
                <a:solidFill>
                  <a:schemeClr val="bg1">
                    <a:lumMod val="95000"/>
                  </a:schemeClr>
                </a:solidFill>
              </a:rPr>
              <a:t>, </a:t>
            </a:r>
            <a:r>
              <a:rPr lang="en-US" altLang="en-US" sz="2400" dirty="0" err="1">
                <a:solidFill>
                  <a:schemeClr val="bg1">
                    <a:lumMod val="95000"/>
                  </a:schemeClr>
                </a:solidFill>
              </a:rPr>
              <a:t>industrias</a:t>
            </a:r>
            <a:r>
              <a:rPr lang="en-US" altLang="en-US" sz="2400" dirty="0">
                <a:solidFill>
                  <a:schemeClr val="bg1">
                    <a:lumMod val="95000"/>
                  </a:schemeClr>
                </a:solidFill>
              </a:rPr>
              <a:t> y </a:t>
            </a:r>
            <a:r>
              <a:rPr lang="en-US" altLang="en-US" sz="2400" dirty="0" err="1">
                <a:solidFill>
                  <a:schemeClr val="bg1">
                    <a:lumMod val="95000"/>
                  </a:schemeClr>
                </a:solidFill>
              </a:rPr>
              <a:t>espacios</a:t>
            </a:r>
            <a:r>
              <a:rPr lang="en-US" altLang="en-US" sz="2400" dirty="0">
                <a:solidFill>
                  <a:schemeClr val="bg1">
                    <a:lumMod val="95000"/>
                  </a:schemeClr>
                </a:solidFill>
              </a:rPr>
              <a:t> </a:t>
            </a:r>
            <a:r>
              <a:rPr lang="en-US" altLang="en-US" sz="2400" dirty="0" err="1">
                <a:solidFill>
                  <a:schemeClr val="bg1">
                    <a:lumMod val="95000"/>
                  </a:schemeClr>
                </a:solidFill>
              </a:rPr>
              <a:t>públicos</a:t>
            </a:r>
            <a:r>
              <a:rPr lang="en-US" altLang="en-US" sz="2400" dirty="0">
                <a:solidFill>
                  <a:schemeClr val="bg1">
                    <a:lumMod val="95000"/>
                  </a:schemeClr>
                </a:solidFill>
              </a:rPr>
              <a:t> de </a:t>
            </a:r>
            <a:r>
              <a:rPr lang="en-US" altLang="en-US" sz="2400" dirty="0" err="1">
                <a:solidFill>
                  <a:schemeClr val="bg1">
                    <a:lumMod val="95000"/>
                  </a:schemeClr>
                </a:solidFill>
              </a:rPr>
              <a:t>acuerdo</a:t>
            </a:r>
            <a:r>
              <a:rPr lang="en-US" altLang="en-US" sz="2400" dirty="0">
                <a:solidFill>
                  <a:schemeClr val="bg1">
                    <a:lumMod val="95000"/>
                  </a:schemeClr>
                </a:solidFill>
              </a:rPr>
              <a:t> a </a:t>
            </a:r>
            <a:r>
              <a:rPr lang="en-US" altLang="en-US" sz="2400" dirty="0" err="1">
                <a:solidFill>
                  <a:schemeClr val="bg1">
                    <a:lumMod val="95000"/>
                  </a:schemeClr>
                </a:solidFill>
              </a:rPr>
              <a:t>Resolución</a:t>
            </a:r>
            <a:r>
              <a:rPr lang="en-US" altLang="en-US" sz="2400" dirty="0">
                <a:solidFill>
                  <a:schemeClr val="bg1">
                    <a:lumMod val="95000"/>
                  </a:schemeClr>
                </a:solidFill>
              </a:rPr>
              <a:t> </a:t>
            </a:r>
            <a:r>
              <a:rPr lang="en-US" altLang="en-US" sz="2400" dirty="0" err="1">
                <a:solidFill>
                  <a:schemeClr val="bg1">
                    <a:lumMod val="95000"/>
                  </a:schemeClr>
                </a:solidFill>
              </a:rPr>
              <a:t>Ejecutiva</a:t>
            </a:r>
            <a:r>
              <a:rPr lang="en-US" altLang="en-US" sz="2400" dirty="0">
                <a:solidFill>
                  <a:schemeClr val="bg1">
                    <a:lumMod val="95000"/>
                  </a:schemeClr>
                </a:solidFill>
              </a:rPr>
              <a:t> 592/21</a:t>
            </a:r>
            <a:r>
              <a:rPr lang="es-ES" altLang="en-US" sz="2400" dirty="0">
                <a:solidFill>
                  <a:schemeClr val="bg1">
                    <a:lumMod val="95000"/>
                  </a:schemeClr>
                </a:solidFill>
              </a:rPr>
              <a:t>.</a:t>
            </a:r>
            <a:r>
              <a:rPr lang="en-US" altLang="en-US" sz="2400" dirty="0">
                <a:solidFill>
                  <a:schemeClr val="bg1">
                    <a:lumMod val="95000"/>
                  </a:schemeClr>
                </a:solidFill>
              </a:rPr>
              <a:t> </a:t>
            </a:r>
          </a:p>
          <a:p>
            <a:endParaRPr lang="en-US" altLang="en-US" sz="2400" dirty="0">
              <a:solidFill>
                <a:schemeClr val="bg1">
                  <a:lumMod val="95000"/>
                </a:schemeClr>
              </a:solidFill>
            </a:endParaRPr>
          </a:p>
          <a:p>
            <a:endParaRPr lang="en-US" altLang="en-US" sz="2400"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4" cstate="print">
            <a:extLst>
              <a:ext uri="{28A0092B-C50C-407E-A947-70E740481C1C}">
                <a14:useLocalDpi xmlns:a14="http://schemas.microsoft.com/office/drawing/2010/main" val="0"/>
              </a:ext>
            </a:extLst>
          </a:blip>
          <a:srcRect l="-5229" t="4053" r="-116"/>
          <a:stretch>
            <a:fillRect/>
          </a:stretch>
        </p:blipFill>
        <p:spPr>
          <a:xfrm rot="5400000" flipV="1">
            <a:off x="2803262" y="-485963"/>
            <a:ext cx="12249130" cy="6528347"/>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2189461" cy="6858000"/>
          </a:xfrm>
          <a:prstGeom prst="rect">
            <a:avLst/>
          </a:prstGeom>
        </p:spPr>
      </p:pic>
      <p:pic>
        <p:nvPicPr>
          <p:cNvPr id="15" name="Imagen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710" y="2368951"/>
            <a:ext cx="496839" cy="496839"/>
          </a:xfrm>
          <a:prstGeom prst="rect">
            <a:avLst/>
          </a:prstGeom>
        </p:spPr>
      </p:pic>
      <p:sp>
        <p:nvSpPr>
          <p:cNvPr id="11" name="Rectángulo 10"/>
          <p:cNvSpPr/>
          <p:nvPr/>
        </p:nvSpPr>
        <p:spPr>
          <a:xfrm>
            <a:off x="-331291" y="392419"/>
            <a:ext cx="7415868" cy="646331"/>
          </a:xfrm>
          <a:prstGeom prst="rect">
            <a:avLst/>
          </a:prstGeom>
        </p:spPr>
        <p:txBody>
          <a:bodyPr wrap="square">
            <a:spAutoFit/>
          </a:bodyPr>
          <a:lstStyle/>
          <a:p>
            <a:pPr lvl="2" eaLnBrk="0" fontAlgn="base" hangingPunct="0">
              <a:spcBef>
                <a:spcPct val="0"/>
              </a:spcBef>
              <a:spcAft>
                <a:spcPct val="0"/>
              </a:spcAft>
              <a:buClrTx/>
            </a:pPr>
            <a:r>
              <a:rPr lang="es-ES" altLang="es-BO" sz="3600" b="1" dirty="0" smtClean="0">
                <a:solidFill>
                  <a:schemeClr val="bg1"/>
                </a:solidFill>
                <a:latin typeface="Arial Black" panose="020B0A04020102020204" pitchFamily="34" charset="0"/>
              </a:rPr>
              <a:t>CONTROL DE </a:t>
            </a:r>
            <a:r>
              <a:rPr lang="es-ES" altLang="es-BO" sz="3600" b="1" dirty="0" smtClean="0">
                <a:solidFill>
                  <a:srgbClr val="FF0066"/>
                </a:solidFill>
                <a:latin typeface="Arial Black" panose="020B0A04020102020204" pitchFamily="34" charset="0"/>
              </a:rPr>
              <a:t>VECTORES</a:t>
            </a:r>
            <a:endParaRPr lang="es-ES" altLang="es-BO" sz="3600" b="1" dirty="0">
              <a:solidFill>
                <a:srgbClr val="FF0066"/>
              </a:solidFill>
              <a:latin typeface="Arial Black" panose="020B0A04020102020204" pitchFamily="34" charset="0"/>
            </a:endParaRPr>
          </a:p>
        </p:txBody>
      </p:sp>
      <p:sp>
        <p:nvSpPr>
          <p:cNvPr id="2" name="Cuadro de texto 1"/>
          <p:cNvSpPr txBox="1"/>
          <p:nvPr/>
        </p:nvSpPr>
        <p:spPr>
          <a:xfrm>
            <a:off x="505460" y="1126490"/>
            <a:ext cx="6128385" cy="651510"/>
          </a:xfrm>
          <a:prstGeom prst="rect">
            <a:avLst/>
          </a:prstGeom>
        </p:spPr>
        <p:txBody>
          <a:bodyPr wrap="square">
            <a:spAutoFit/>
          </a:bodyPr>
          <a:lstStyle/>
          <a:p>
            <a:pPr marL="0" indent="0" algn="just" defTabSz="266700">
              <a:lnSpc>
                <a:spcPct val="114000"/>
              </a:lnSpc>
              <a:spcBef>
                <a:spcPct val="0"/>
              </a:spcBef>
              <a:spcAft>
                <a:spcPct val="0"/>
              </a:spcAft>
            </a:pPr>
            <a:r>
              <a:rPr sz="1600" b="1">
                <a:latin typeface="Arial" panose="020B0604020202020204"/>
                <a:ea typeface="Calibri" panose="020F0502020204030204"/>
              </a:rPr>
              <a:t>Cuadro:</a:t>
            </a:r>
            <a:r>
              <a:rPr sz="1600" b="1">
                <a:solidFill>
                  <a:srgbClr val="000000"/>
                </a:solidFill>
                <a:latin typeface="Arial" panose="020B0604020202020204"/>
                <a:ea typeface="Calibri" panose="020F0502020204030204"/>
              </a:rPr>
              <a:t> Operativos de control de vectores en espacios públicos y privados ejecutados, 2021-2025</a:t>
            </a:r>
          </a:p>
        </p:txBody>
      </p:sp>
      <p:graphicFrame>
        <p:nvGraphicFramePr>
          <p:cNvPr id="3" name="Tabla 2"/>
          <p:cNvGraphicFramePr/>
          <p:nvPr>
            <p:custDataLst>
              <p:tags r:id="rId1"/>
            </p:custDataLst>
          </p:nvPr>
        </p:nvGraphicFramePr>
        <p:xfrm>
          <a:off x="245745" y="1778000"/>
          <a:ext cx="6388100" cy="1304925"/>
        </p:xfrm>
        <a:graphic>
          <a:graphicData uri="http://schemas.openxmlformats.org/drawingml/2006/table">
            <a:tbl>
              <a:tblPr/>
              <a:tblGrid>
                <a:gridCol w="309245"/>
                <a:gridCol w="2658110"/>
                <a:gridCol w="530225"/>
                <a:gridCol w="629285"/>
                <a:gridCol w="528955"/>
                <a:gridCol w="530225"/>
                <a:gridCol w="528955"/>
                <a:gridCol w="673100"/>
              </a:tblGrid>
              <a:tr h="260985">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Nº</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DETALLE</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2021</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2022</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2023</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2024</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2025</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TOTAL</a:t>
                      </a:r>
                    </a:p>
                  </a:txBody>
                  <a:tcPr marL="0" marR="0" marT="0" marB="0" anchor="ctr">
                    <a:lnL>
                      <a:noFill/>
                    </a:lnL>
                    <a:lnR>
                      <a:noFill/>
                    </a:lnR>
                    <a:lnT>
                      <a:noFill/>
                    </a:lnT>
                    <a:lnB>
                      <a:noFill/>
                    </a:lnB>
                    <a:solidFill>
                      <a:srgbClr val="008896"/>
                    </a:solidFill>
                  </a:tcPr>
                </a:tc>
              </a:tr>
              <a:tr h="260985">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a:t>
                      </a:r>
                    </a:p>
                  </a:txBody>
                  <a:tcPr marL="0" marR="0" marT="0" marB="0" anchor="ctr">
                    <a:lnL>
                      <a:noFill/>
                    </a:lnL>
                    <a:lnR>
                      <a:noFill/>
                    </a:lnR>
                    <a:lnT>
                      <a:noFill/>
                    </a:lnT>
                    <a:lnB>
                      <a:noFill/>
                    </a:lnB>
                    <a:solidFill>
                      <a:srgbClr val="FFFFFF"/>
                    </a:solidFill>
                  </a:tcPr>
                </a:tc>
                <a:tc>
                  <a:txBody>
                    <a:bodyPr/>
                    <a:lstStyle/>
                    <a:p>
                      <a:pPr marL="0" indent="0" algn="just">
                        <a:lnSpc>
                          <a:spcPct val="106000"/>
                        </a:lnSpc>
                        <a:spcBef>
                          <a:spcPct val="0"/>
                        </a:spcBef>
                        <a:spcAft>
                          <a:spcPct val="0"/>
                        </a:spcAft>
                      </a:pPr>
                      <a:r>
                        <a:rPr sz="1100">
                          <a:solidFill>
                            <a:srgbClr val="000000"/>
                          </a:solidFill>
                          <a:latin typeface="Arial" panose="020B0604020202020204"/>
                          <a:ea typeface="Times New Roman" panose="02020603050405020304"/>
                        </a:rPr>
                        <a:t>Operativos de desratización </a:t>
                      </a:r>
                    </a:p>
                  </a:txBody>
                  <a:tcPr marL="0" marR="0" marT="0" marB="0" anchor="ctr">
                    <a:lnL>
                      <a:noFill/>
                    </a:lnL>
                    <a:lnR>
                      <a:noFill/>
                    </a:lnR>
                    <a:lnT>
                      <a:noFill/>
                    </a:lnT>
                    <a:lnB>
                      <a:noFill/>
                    </a:lnB>
                    <a:no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206</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183</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167</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26</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latin typeface="Arial" panose="020B0604020202020204"/>
                          <a:ea typeface="Times New Roman" panose="02020603050405020304"/>
                        </a:rPr>
                        <a:t>16</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598</a:t>
                      </a:r>
                    </a:p>
                  </a:txBody>
                  <a:tcPr marL="0" marR="0" marT="0" marB="0" anchor="ctr">
                    <a:lnL>
                      <a:noFill/>
                    </a:lnL>
                    <a:lnR>
                      <a:noFill/>
                    </a:lnR>
                    <a:lnT>
                      <a:noFill/>
                    </a:lnT>
                    <a:lnB>
                      <a:noFill/>
                    </a:lnB>
                    <a:solidFill>
                      <a:srgbClr val="FFFFFF"/>
                    </a:solidFill>
                  </a:tcPr>
                </a:tc>
              </a:tr>
              <a:tr h="521970">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2</a:t>
                      </a:r>
                    </a:p>
                  </a:txBody>
                  <a:tcPr marL="0" marR="0" marT="0" marB="0" anchor="ctr">
                    <a:lnL>
                      <a:noFill/>
                    </a:lnL>
                    <a:lnR>
                      <a:noFill/>
                    </a:lnR>
                    <a:lnT>
                      <a:noFill/>
                    </a:lnT>
                    <a:lnB>
                      <a:noFill/>
                    </a:lnB>
                    <a:solidFill>
                      <a:srgbClr val="FFFFFF"/>
                    </a:solidFill>
                  </a:tcPr>
                </a:tc>
                <a:tc>
                  <a:txBody>
                    <a:bodyPr/>
                    <a:lstStyle/>
                    <a:p>
                      <a:pPr marL="0" indent="0" algn="just">
                        <a:lnSpc>
                          <a:spcPct val="106000"/>
                        </a:lnSpc>
                        <a:spcBef>
                          <a:spcPct val="0"/>
                        </a:spcBef>
                        <a:spcAft>
                          <a:spcPct val="0"/>
                        </a:spcAft>
                      </a:pPr>
                      <a:r>
                        <a:rPr sz="1100">
                          <a:solidFill>
                            <a:srgbClr val="000000"/>
                          </a:solidFill>
                          <a:latin typeface="Arial" panose="020B0604020202020204"/>
                          <a:ea typeface="Times New Roman" panose="02020603050405020304"/>
                        </a:rPr>
                        <a:t>Operativos de desinfección de establecimientos </a:t>
                      </a:r>
                    </a:p>
                  </a:txBody>
                  <a:tcPr marL="0" marR="0" marT="0" marB="0" anchor="ctr">
                    <a:lnL>
                      <a:noFill/>
                    </a:lnL>
                    <a:lnR>
                      <a:noFill/>
                    </a:lnR>
                    <a:lnT>
                      <a:noFill/>
                    </a:lnT>
                    <a:lnB>
                      <a:noFill/>
                    </a:lnB>
                    <a:no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210</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161</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125</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109</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latin typeface="Arial" panose="020B0604020202020204"/>
                          <a:ea typeface="Times New Roman" panose="02020603050405020304"/>
                        </a:rPr>
                        <a:t>77</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682</a:t>
                      </a:r>
                    </a:p>
                  </a:txBody>
                  <a:tcPr marL="0" marR="0" marT="0" marB="0" anchor="ctr">
                    <a:lnL>
                      <a:noFill/>
                    </a:lnL>
                    <a:lnR>
                      <a:noFill/>
                    </a:lnR>
                    <a:lnT>
                      <a:noFill/>
                    </a:lnT>
                    <a:lnB>
                      <a:noFill/>
                    </a:lnB>
                    <a:solidFill>
                      <a:srgbClr val="FFFFFF"/>
                    </a:solidFill>
                  </a:tcPr>
                </a:tc>
              </a:tr>
              <a:tr h="260985">
                <a:tc gridSpan="2">
                  <a:txBody>
                    <a:bodyPr/>
                    <a:lstStyle/>
                    <a:p>
                      <a:pPr marL="0" indent="0" algn="ctr">
                        <a:lnSpc>
                          <a:spcPct val="106000"/>
                        </a:lnSpc>
                        <a:spcBef>
                          <a:spcPct val="0"/>
                        </a:spcBef>
                        <a:spcAft>
                          <a:spcPct val="0"/>
                        </a:spcAft>
                      </a:pPr>
                      <a:r>
                        <a:rPr sz="1100" b="1">
                          <a:solidFill>
                            <a:srgbClr val="000000"/>
                          </a:solidFill>
                          <a:latin typeface="Arial" panose="020B0604020202020204"/>
                          <a:ea typeface="Times New Roman" panose="02020603050405020304"/>
                        </a:rPr>
                        <a:t>TOTAL</a:t>
                      </a:r>
                    </a:p>
                  </a:txBody>
                  <a:tcPr marL="0" marR="0" marT="0" marB="0" anchor="ctr">
                    <a:lnL>
                      <a:noFill/>
                    </a:lnL>
                    <a:lnR>
                      <a:noFill/>
                    </a:lnR>
                    <a:lnT>
                      <a:noFill/>
                    </a:lnT>
                    <a:lnB>
                      <a:noFill/>
                    </a:lnB>
                    <a:solidFill>
                      <a:srgbClr val="33CCCC"/>
                    </a:solidFill>
                  </a:tcPr>
                </a:tc>
                <a:tc hMerge="1">
                  <a:txBody>
                    <a:bodyPr/>
                    <a:lstStyle/>
                    <a:p>
                      <a:endParaRPr lang="es-BO"/>
                    </a:p>
                  </a:txBody>
                  <a:tcPr>
                    <a:lnR>
                      <a:noFill/>
                    </a:lnR>
                    <a:lnT>
                      <a:noFill/>
                    </a:lnT>
                    <a:lnB>
                      <a:noFill/>
                    </a:lnB>
                  </a:tcPr>
                </a:tc>
                <a:tc>
                  <a:txBody>
                    <a:bodyPr/>
                    <a:lstStyle/>
                    <a:p>
                      <a:pPr marL="0" indent="0" algn="ctr">
                        <a:lnSpc>
                          <a:spcPct val="106000"/>
                        </a:lnSpc>
                        <a:spcBef>
                          <a:spcPct val="0"/>
                        </a:spcBef>
                        <a:spcAft>
                          <a:spcPct val="0"/>
                        </a:spcAft>
                      </a:pPr>
                      <a:r>
                        <a:rPr sz="1100" b="1">
                          <a:solidFill>
                            <a:srgbClr val="000000"/>
                          </a:solidFill>
                          <a:latin typeface="Arial" panose="020B0604020202020204"/>
                          <a:ea typeface="Calibri" panose="020F0502020204030204"/>
                        </a:rPr>
                        <a:t>416</a:t>
                      </a:r>
                    </a:p>
                  </a:txBody>
                  <a:tcPr marL="0" marR="0" marT="0" marB="0" anchor="ctr">
                    <a:lnL>
                      <a:noFill/>
                    </a:lnL>
                    <a:lnR>
                      <a:noFill/>
                    </a:lnR>
                    <a:lnT>
                      <a:noFill/>
                    </a:lnT>
                    <a:lnB>
                      <a:noFill/>
                    </a:lnB>
                    <a:solidFill>
                      <a:srgbClr val="33CCCC"/>
                    </a:solidFill>
                  </a:tcPr>
                </a:tc>
                <a:tc>
                  <a:txBody>
                    <a:bodyPr/>
                    <a:lstStyle/>
                    <a:p>
                      <a:pPr marL="0" indent="0" algn="ctr">
                        <a:lnSpc>
                          <a:spcPct val="106000"/>
                        </a:lnSpc>
                        <a:spcBef>
                          <a:spcPct val="0"/>
                        </a:spcBef>
                        <a:spcAft>
                          <a:spcPct val="0"/>
                        </a:spcAft>
                      </a:pPr>
                      <a:r>
                        <a:rPr sz="1100" b="1">
                          <a:solidFill>
                            <a:srgbClr val="000000"/>
                          </a:solidFill>
                          <a:latin typeface="Arial" panose="020B0604020202020204"/>
                          <a:ea typeface="Calibri" panose="020F0502020204030204"/>
                        </a:rPr>
                        <a:t>344</a:t>
                      </a:r>
                    </a:p>
                  </a:txBody>
                  <a:tcPr marL="0" marR="0" marT="0" marB="0" anchor="ctr">
                    <a:lnL>
                      <a:noFill/>
                    </a:lnL>
                    <a:lnR>
                      <a:noFill/>
                    </a:lnR>
                    <a:lnT>
                      <a:noFill/>
                    </a:lnT>
                    <a:lnB>
                      <a:noFill/>
                    </a:lnB>
                    <a:solidFill>
                      <a:srgbClr val="33CCCC"/>
                    </a:solidFill>
                  </a:tcPr>
                </a:tc>
                <a:tc>
                  <a:txBody>
                    <a:bodyPr/>
                    <a:lstStyle/>
                    <a:p>
                      <a:pPr marL="0" indent="0" algn="ctr">
                        <a:lnSpc>
                          <a:spcPct val="106000"/>
                        </a:lnSpc>
                        <a:spcBef>
                          <a:spcPct val="0"/>
                        </a:spcBef>
                        <a:spcAft>
                          <a:spcPct val="0"/>
                        </a:spcAft>
                      </a:pPr>
                      <a:r>
                        <a:rPr sz="1100" b="1">
                          <a:solidFill>
                            <a:srgbClr val="000000"/>
                          </a:solidFill>
                          <a:latin typeface="Arial" panose="020B0604020202020204"/>
                          <a:ea typeface="Calibri" panose="020F0502020204030204"/>
                        </a:rPr>
                        <a:t>292</a:t>
                      </a:r>
                    </a:p>
                  </a:txBody>
                  <a:tcPr marL="0" marR="0" marT="0" marB="0" anchor="ctr">
                    <a:lnL>
                      <a:noFill/>
                    </a:lnL>
                    <a:lnR>
                      <a:noFill/>
                    </a:lnR>
                    <a:lnT>
                      <a:noFill/>
                    </a:lnT>
                    <a:lnB>
                      <a:noFill/>
                    </a:lnB>
                    <a:solidFill>
                      <a:srgbClr val="33CCCC"/>
                    </a:solidFill>
                  </a:tcPr>
                </a:tc>
                <a:tc>
                  <a:txBody>
                    <a:bodyPr/>
                    <a:lstStyle/>
                    <a:p>
                      <a:pPr marL="0" indent="0" algn="ctr">
                        <a:lnSpc>
                          <a:spcPct val="106000"/>
                        </a:lnSpc>
                        <a:spcBef>
                          <a:spcPct val="0"/>
                        </a:spcBef>
                        <a:spcAft>
                          <a:spcPct val="0"/>
                        </a:spcAft>
                      </a:pPr>
                      <a:r>
                        <a:rPr sz="1100" b="1">
                          <a:solidFill>
                            <a:srgbClr val="000000"/>
                          </a:solidFill>
                          <a:latin typeface="Arial" panose="020B0604020202020204"/>
                          <a:ea typeface="Calibri" panose="020F0502020204030204"/>
                        </a:rPr>
                        <a:t>135</a:t>
                      </a:r>
                    </a:p>
                  </a:txBody>
                  <a:tcPr marL="0" marR="0" marT="0" marB="0" anchor="ctr">
                    <a:lnL>
                      <a:noFill/>
                    </a:lnL>
                    <a:lnR>
                      <a:noFill/>
                    </a:lnR>
                    <a:lnT>
                      <a:noFill/>
                    </a:lnT>
                    <a:lnB>
                      <a:noFill/>
                    </a:lnB>
                    <a:solidFill>
                      <a:srgbClr val="33CCCC"/>
                    </a:solidFill>
                  </a:tcPr>
                </a:tc>
                <a:tc>
                  <a:txBody>
                    <a:bodyPr/>
                    <a:lstStyle/>
                    <a:p>
                      <a:pPr marL="0" indent="0" algn="ctr">
                        <a:lnSpc>
                          <a:spcPct val="106000"/>
                        </a:lnSpc>
                        <a:spcBef>
                          <a:spcPct val="0"/>
                        </a:spcBef>
                        <a:spcAft>
                          <a:spcPct val="0"/>
                        </a:spcAft>
                      </a:pPr>
                      <a:r>
                        <a:rPr sz="1100" b="1">
                          <a:latin typeface="Arial" panose="020B0604020202020204"/>
                          <a:ea typeface="Times New Roman" panose="02020603050405020304"/>
                        </a:rPr>
                        <a:t>93</a:t>
                      </a:r>
                    </a:p>
                  </a:txBody>
                  <a:tcPr marL="0" marR="0" marT="0" marB="0" anchor="ctr">
                    <a:lnL>
                      <a:noFill/>
                    </a:lnL>
                    <a:lnR>
                      <a:noFill/>
                    </a:lnR>
                    <a:lnT>
                      <a:noFill/>
                    </a:lnT>
                    <a:lnB>
                      <a:noFill/>
                    </a:lnB>
                    <a:solidFill>
                      <a:srgbClr val="33CCCC"/>
                    </a:solidFill>
                  </a:tcPr>
                </a:tc>
                <a:tc>
                  <a:txBody>
                    <a:bodyPr/>
                    <a:lstStyle/>
                    <a:p>
                      <a:pPr marL="0" indent="0" algn="ctr">
                        <a:lnSpc>
                          <a:spcPct val="106000"/>
                        </a:lnSpc>
                        <a:spcBef>
                          <a:spcPct val="0"/>
                        </a:spcBef>
                        <a:spcAft>
                          <a:spcPct val="0"/>
                        </a:spcAft>
                      </a:pPr>
                      <a:r>
                        <a:rPr sz="1100" b="1">
                          <a:solidFill>
                            <a:srgbClr val="000000"/>
                          </a:solidFill>
                          <a:latin typeface="Arial" panose="020B0604020202020204"/>
                          <a:ea typeface="Times New Roman" panose="02020603050405020304"/>
                        </a:rPr>
                        <a:t>1.280</a:t>
                      </a:r>
                    </a:p>
                  </a:txBody>
                  <a:tcPr marL="0" marR="0" marT="0" marB="0" anchor="ctr">
                    <a:lnL>
                      <a:noFill/>
                    </a:lnL>
                    <a:lnR>
                      <a:noFill/>
                    </a:lnR>
                    <a:lnT>
                      <a:noFill/>
                    </a:lnT>
                    <a:lnB>
                      <a:noFill/>
                    </a:lnB>
                    <a:solidFill>
                      <a:srgbClr val="33CCCC"/>
                    </a:solidFill>
                  </a:tcPr>
                </a:tc>
              </a:tr>
            </a:tbl>
          </a:graphicData>
        </a:graphic>
      </p:graphicFrame>
      <p:sp>
        <p:nvSpPr>
          <p:cNvPr id="4" name="Cuadro de texto 3"/>
          <p:cNvSpPr txBox="1"/>
          <p:nvPr/>
        </p:nvSpPr>
        <p:spPr>
          <a:xfrm>
            <a:off x="505460" y="3144837"/>
            <a:ext cx="5080000" cy="306705"/>
          </a:xfrm>
          <a:prstGeom prst="rect">
            <a:avLst/>
          </a:prstGeom>
        </p:spPr>
        <p:txBody>
          <a:bodyPr>
            <a:spAutoFit/>
          </a:bodyPr>
          <a:lstStyle/>
          <a:p>
            <a:r>
              <a:rPr sz="1400">
                <a:solidFill>
                  <a:srgbClr val="000000"/>
                </a:solidFill>
                <a:latin typeface="Arial" panose="020B0604020202020204"/>
                <a:ea typeface="Calibri" panose="020F0502020204030204"/>
              </a:rPr>
              <a:t>Fuente: Gobierno Autónomo Municipal de La Paz</a:t>
            </a:r>
          </a:p>
        </p:txBody>
      </p:sp>
      <p:sp>
        <p:nvSpPr>
          <p:cNvPr id="5" name="Cuadro de texto 4"/>
          <p:cNvSpPr txBox="1"/>
          <p:nvPr/>
        </p:nvSpPr>
        <p:spPr>
          <a:xfrm>
            <a:off x="583565" y="3495675"/>
            <a:ext cx="6049645" cy="878205"/>
          </a:xfrm>
          <a:prstGeom prst="rect">
            <a:avLst/>
          </a:prstGeom>
        </p:spPr>
        <p:txBody>
          <a:bodyPr>
            <a:noAutofit/>
          </a:bodyPr>
          <a:lstStyle/>
          <a:p>
            <a:pPr marL="0" indent="0" algn="just" defTabSz="266700">
              <a:spcBef>
                <a:spcPct val="0"/>
              </a:spcBef>
              <a:spcAft>
                <a:spcPct val="0"/>
              </a:spcAft>
            </a:pPr>
            <a:r>
              <a:rPr sz="1600" b="1">
                <a:latin typeface="Arial" panose="020B0604020202020204"/>
                <a:ea typeface="Calibri" panose="020F0502020204030204"/>
              </a:rPr>
              <a:t>Cuadro:</a:t>
            </a:r>
            <a:r>
              <a:rPr sz="1600" b="1">
                <a:solidFill>
                  <a:srgbClr val="000000"/>
                </a:solidFill>
                <a:latin typeface="Arial" panose="020B0604020202020204"/>
                <a:ea typeface="Calibri" panose="020F0502020204030204"/>
              </a:rPr>
              <a:t> Inspecciones de consultorios veterinarios, peluquerías caninas, pet shop, hospitales veterinarios, albergues ejecutados 2021-2025</a:t>
            </a:r>
          </a:p>
        </p:txBody>
      </p:sp>
      <p:graphicFrame>
        <p:nvGraphicFramePr>
          <p:cNvPr id="6" name="Tabla 5"/>
          <p:cNvGraphicFramePr/>
          <p:nvPr>
            <p:custDataLst>
              <p:tags r:id="rId2"/>
            </p:custDataLst>
          </p:nvPr>
        </p:nvGraphicFramePr>
        <p:xfrm>
          <a:off x="245745" y="4418330"/>
          <a:ext cx="6388100" cy="1421384"/>
        </p:xfrm>
        <a:graphic>
          <a:graphicData uri="http://schemas.openxmlformats.org/drawingml/2006/table">
            <a:tbl>
              <a:tblPr/>
              <a:tblGrid>
                <a:gridCol w="312420"/>
                <a:gridCol w="2535555"/>
                <a:gridCol w="580390"/>
                <a:gridCol w="591820"/>
                <a:gridCol w="558800"/>
                <a:gridCol w="580390"/>
                <a:gridCol w="525145"/>
                <a:gridCol w="703580"/>
              </a:tblGrid>
              <a:tr h="0">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Nº</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MACRODISTRITO</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2021</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2022</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2023</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2024</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2025</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TOTAL</a:t>
                      </a:r>
                    </a:p>
                  </a:txBody>
                  <a:tcPr marL="0" marR="0" marT="0" marB="0" anchor="ctr">
                    <a:lnL>
                      <a:noFill/>
                    </a:lnL>
                    <a:lnR>
                      <a:noFill/>
                    </a:lnR>
                    <a:lnT>
                      <a:noFill/>
                    </a:lnT>
                    <a:lnB>
                      <a:noFill/>
                    </a:lnB>
                    <a:solidFill>
                      <a:srgbClr val="008896"/>
                    </a:solidFill>
                  </a:tcPr>
                </a:tc>
              </a:tr>
              <a:tr h="0">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a:t>
                      </a:r>
                    </a:p>
                  </a:txBody>
                  <a:tcPr marL="0" marR="0" marT="0" marB="0" anchor="ctr">
                    <a:lnL>
                      <a:noFill/>
                    </a:lnL>
                    <a:lnR>
                      <a:noFill/>
                    </a:lnR>
                    <a:lnT>
                      <a:noFill/>
                    </a:lnT>
                    <a:lnB>
                      <a:noFill/>
                    </a:lnB>
                    <a:solidFill>
                      <a:srgbClr val="FFFFFF"/>
                    </a:solidFill>
                  </a:tcPr>
                </a:tc>
                <a:tc>
                  <a:txBody>
                    <a:bodyPr/>
                    <a:lstStyle/>
                    <a:p>
                      <a:pPr marL="0" indent="0" algn="just">
                        <a:lnSpc>
                          <a:spcPct val="106000"/>
                        </a:lnSpc>
                        <a:spcBef>
                          <a:spcPct val="0"/>
                        </a:spcBef>
                        <a:spcAft>
                          <a:spcPct val="0"/>
                        </a:spcAft>
                      </a:pPr>
                      <a:r>
                        <a:rPr sz="1100">
                          <a:solidFill>
                            <a:srgbClr val="000000"/>
                          </a:solidFill>
                          <a:latin typeface="Arial" panose="020B0604020202020204"/>
                          <a:ea typeface="Times New Roman" panose="02020603050405020304"/>
                        </a:rPr>
                        <a:t>Inspecciones de Licencias de Funcionamiento Veterinarias</a:t>
                      </a:r>
                    </a:p>
                  </a:txBody>
                  <a:tcPr marL="0" marR="0" marT="0" marB="0" anchor="ctr">
                    <a:lnL>
                      <a:noFill/>
                    </a:lnL>
                    <a:lnR>
                      <a:noFill/>
                    </a:lnR>
                    <a:lnT>
                      <a:noFill/>
                    </a:lnT>
                    <a:lnB>
                      <a:noFill/>
                    </a:lnB>
                    <a:no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27</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24</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27</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29</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latin typeface="Arial" panose="020B0604020202020204"/>
                          <a:ea typeface="Times New Roman" panose="02020603050405020304"/>
                        </a:rPr>
                        <a:t>28</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135</a:t>
                      </a:r>
                    </a:p>
                  </a:txBody>
                  <a:tcPr marL="0" marR="0" marT="0" marB="0" anchor="ctr">
                    <a:lnL>
                      <a:noFill/>
                    </a:lnL>
                    <a:lnR>
                      <a:noFill/>
                    </a:lnR>
                    <a:lnT>
                      <a:noFill/>
                    </a:lnT>
                    <a:lnB>
                      <a:noFill/>
                    </a:lnB>
                    <a:solidFill>
                      <a:srgbClr val="FFFFFF"/>
                    </a:solidFill>
                  </a:tcPr>
                </a:tc>
              </a:tr>
              <a:tr h="0">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2</a:t>
                      </a:r>
                    </a:p>
                  </a:txBody>
                  <a:tcPr marL="0" marR="0" marT="0" marB="0" anchor="ctr">
                    <a:lnL>
                      <a:noFill/>
                    </a:lnL>
                    <a:lnR>
                      <a:noFill/>
                    </a:lnR>
                    <a:lnT>
                      <a:noFill/>
                    </a:lnT>
                    <a:lnB>
                      <a:noFill/>
                    </a:lnB>
                    <a:solidFill>
                      <a:srgbClr val="FFFFFF"/>
                    </a:solidFill>
                  </a:tcPr>
                </a:tc>
                <a:tc>
                  <a:txBody>
                    <a:bodyPr/>
                    <a:lstStyle/>
                    <a:p>
                      <a:pPr marL="0" indent="0" algn="just">
                        <a:lnSpc>
                          <a:spcPct val="106000"/>
                        </a:lnSpc>
                        <a:spcBef>
                          <a:spcPct val="0"/>
                        </a:spcBef>
                        <a:spcAft>
                          <a:spcPct val="0"/>
                        </a:spcAft>
                      </a:pPr>
                      <a:r>
                        <a:rPr sz="1100">
                          <a:solidFill>
                            <a:srgbClr val="000000"/>
                          </a:solidFill>
                          <a:latin typeface="Arial" panose="020B0604020202020204"/>
                          <a:ea typeface="Times New Roman" panose="02020603050405020304"/>
                        </a:rPr>
                        <a:t>Inspecciones de Licencias de Funcionamiento Pet Shop</a:t>
                      </a:r>
                    </a:p>
                  </a:txBody>
                  <a:tcPr marL="0" marR="0" marT="0" marB="0" anchor="ctr">
                    <a:lnL>
                      <a:noFill/>
                    </a:lnL>
                    <a:lnR>
                      <a:noFill/>
                    </a:lnR>
                    <a:lnT>
                      <a:noFill/>
                    </a:lnT>
                    <a:lnB>
                      <a:noFill/>
                    </a:lnB>
                    <a:no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12</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10</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10</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13</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latin typeface="Arial" panose="020B0604020202020204"/>
                          <a:ea typeface="Times New Roman" panose="02020603050405020304"/>
                        </a:rPr>
                        <a:t>9</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54</a:t>
                      </a:r>
                    </a:p>
                  </a:txBody>
                  <a:tcPr marL="0" marR="0" marT="0" marB="0" anchor="ctr">
                    <a:lnL>
                      <a:noFill/>
                    </a:lnL>
                    <a:lnR>
                      <a:noFill/>
                    </a:lnR>
                    <a:lnT>
                      <a:noFill/>
                    </a:lnT>
                    <a:lnB>
                      <a:noFill/>
                    </a:lnB>
                    <a:solidFill>
                      <a:srgbClr val="FFFFFF"/>
                    </a:solidFill>
                  </a:tcPr>
                </a:tc>
              </a:tr>
              <a:tr h="0">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3</a:t>
                      </a:r>
                    </a:p>
                  </a:txBody>
                  <a:tcPr marL="0" marR="0" marT="0" marB="0" anchor="ctr">
                    <a:lnL>
                      <a:noFill/>
                    </a:lnL>
                    <a:lnR>
                      <a:noFill/>
                    </a:lnR>
                    <a:lnT>
                      <a:noFill/>
                    </a:lnT>
                    <a:lnB>
                      <a:noFill/>
                    </a:lnB>
                    <a:solidFill>
                      <a:srgbClr val="FFFFFF"/>
                    </a:solidFill>
                  </a:tcPr>
                </a:tc>
                <a:tc>
                  <a:txBody>
                    <a:bodyPr/>
                    <a:lstStyle/>
                    <a:p>
                      <a:pPr marL="0" indent="0" algn="just">
                        <a:lnSpc>
                          <a:spcPct val="106000"/>
                        </a:lnSpc>
                        <a:spcBef>
                          <a:spcPct val="0"/>
                        </a:spcBef>
                        <a:spcAft>
                          <a:spcPct val="0"/>
                        </a:spcAft>
                      </a:pPr>
                      <a:r>
                        <a:rPr sz="1100">
                          <a:solidFill>
                            <a:srgbClr val="000000"/>
                          </a:solidFill>
                          <a:latin typeface="Arial" panose="020B0604020202020204"/>
                          <a:ea typeface="Times New Roman" panose="02020603050405020304"/>
                        </a:rPr>
                        <a:t>Inspecciones de Licencias de Funcionamiento Peluquerías Caninas</a:t>
                      </a:r>
                    </a:p>
                  </a:txBody>
                  <a:tcPr marL="0" marR="0" marT="0" marB="0" anchor="ctr">
                    <a:lnL>
                      <a:noFill/>
                    </a:lnL>
                    <a:lnR>
                      <a:noFill/>
                    </a:lnR>
                    <a:lnT>
                      <a:noFill/>
                    </a:lnT>
                    <a:lnB>
                      <a:noFill/>
                    </a:lnB>
                    <a:no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10</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11</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9</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13</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latin typeface="Arial" panose="020B0604020202020204"/>
                          <a:ea typeface="Times New Roman" panose="02020603050405020304"/>
                        </a:rPr>
                        <a:t>8</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51</a:t>
                      </a:r>
                    </a:p>
                  </a:txBody>
                  <a:tcPr marL="0" marR="0" marT="0" marB="0" anchor="ctr">
                    <a:lnL>
                      <a:noFill/>
                    </a:lnL>
                    <a:lnR>
                      <a:noFill/>
                    </a:lnR>
                    <a:lnT>
                      <a:noFill/>
                    </a:lnT>
                    <a:lnB>
                      <a:noFill/>
                    </a:lnB>
                    <a:solidFill>
                      <a:srgbClr val="FFFFFF"/>
                    </a:solidFill>
                  </a:tcPr>
                </a:tc>
              </a:tr>
              <a:tr h="0">
                <a:tc gridSpan="2">
                  <a:txBody>
                    <a:bodyPr/>
                    <a:lstStyle/>
                    <a:p>
                      <a:pPr marL="0" indent="0" algn="just">
                        <a:lnSpc>
                          <a:spcPct val="106000"/>
                        </a:lnSpc>
                        <a:spcBef>
                          <a:spcPct val="0"/>
                        </a:spcBef>
                        <a:spcAft>
                          <a:spcPct val="0"/>
                        </a:spcAft>
                      </a:pPr>
                      <a:r>
                        <a:rPr sz="1100" b="1">
                          <a:solidFill>
                            <a:srgbClr val="000000"/>
                          </a:solidFill>
                          <a:latin typeface="Arial" panose="020B0604020202020204"/>
                          <a:ea typeface="Times New Roman" panose="02020603050405020304"/>
                        </a:rPr>
                        <a:t>TOTAL</a:t>
                      </a:r>
                    </a:p>
                  </a:txBody>
                  <a:tcPr marL="0" marR="0" marT="0" marB="0" anchor="ctr">
                    <a:lnL>
                      <a:noFill/>
                    </a:lnL>
                    <a:lnR>
                      <a:noFill/>
                    </a:lnR>
                    <a:lnT>
                      <a:noFill/>
                    </a:lnT>
                    <a:lnB>
                      <a:noFill/>
                    </a:lnB>
                    <a:solidFill>
                      <a:srgbClr val="33CCCC"/>
                    </a:solidFill>
                  </a:tcPr>
                </a:tc>
                <a:tc hMerge="1">
                  <a:txBody>
                    <a:bodyPr/>
                    <a:lstStyle/>
                    <a:p>
                      <a:endParaRPr lang="es-BO"/>
                    </a:p>
                  </a:txBody>
                  <a:tcPr>
                    <a:lnR>
                      <a:noFill/>
                    </a:lnR>
                    <a:lnT>
                      <a:noFill/>
                    </a:lnT>
                    <a:lnB>
                      <a:noFill/>
                    </a:lnB>
                  </a:tcPr>
                </a:tc>
                <a:tc>
                  <a:txBody>
                    <a:bodyPr/>
                    <a:lstStyle/>
                    <a:p>
                      <a:pPr marL="0" indent="0" algn="ctr">
                        <a:lnSpc>
                          <a:spcPct val="106000"/>
                        </a:lnSpc>
                        <a:spcBef>
                          <a:spcPct val="0"/>
                        </a:spcBef>
                        <a:spcAft>
                          <a:spcPct val="0"/>
                        </a:spcAft>
                      </a:pPr>
                      <a:r>
                        <a:rPr sz="1100" b="1">
                          <a:solidFill>
                            <a:srgbClr val="000000"/>
                          </a:solidFill>
                          <a:latin typeface="Arial" panose="020B0604020202020204"/>
                          <a:ea typeface="Calibri" panose="020F0502020204030204"/>
                        </a:rPr>
                        <a:t>49</a:t>
                      </a:r>
                    </a:p>
                  </a:txBody>
                  <a:tcPr marL="0" marR="0" marT="0" marB="0" anchor="ctr">
                    <a:lnL>
                      <a:noFill/>
                    </a:lnL>
                    <a:lnR>
                      <a:noFill/>
                    </a:lnR>
                    <a:lnT>
                      <a:noFill/>
                    </a:lnT>
                    <a:lnB>
                      <a:noFill/>
                    </a:lnB>
                    <a:solidFill>
                      <a:srgbClr val="33CCCC"/>
                    </a:solidFill>
                  </a:tcPr>
                </a:tc>
                <a:tc>
                  <a:txBody>
                    <a:bodyPr/>
                    <a:lstStyle/>
                    <a:p>
                      <a:pPr marL="0" indent="0" algn="ctr">
                        <a:lnSpc>
                          <a:spcPct val="106000"/>
                        </a:lnSpc>
                        <a:spcBef>
                          <a:spcPct val="0"/>
                        </a:spcBef>
                        <a:spcAft>
                          <a:spcPct val="0"/>
                        </a:spcAft>
                      </a:pPr>
                      <a:r>
                        <a:rPr sz="1100" b="1">
                          <a:solidFill>
                            <a:srgbClr val="000000"/>
                          </a:solidFill>
                          <a:latin typeface="Arial" panose="020B0604020202020204"/>
                          <a:ea typeface="Calibri" panose="020F0502020204030204"/>
                        </a:rPr>
                        <a:t>45</a:t>
                      </a:r>
                    </a:p>
                  </a:txBody>
                  <a:tcPr marL="0" marR="0" marT="0" marB="0" anchor="ctr">
                    <a:lnL>
                      <a:noFill/>
                    </a:lnL>
                    <a:lnR>
                      <a:noFill/>
                    </a:lnR>
                    <a:lnT>
                      <a:noFill/>
                    </a:lnT>
                    <a:lnB>
                      <a:noFill/>
                    </a:lnB>
                    <a:solidFill>
                      <a:srgbClr val="33CCCC"/>
                    </a:solidFill>
                  </a:tcPr>
                </a:tc>
                <a:tc>
                  <a:txBody>
                    <a:bodyPr/>
                    <a:lstStyle/>
                    <a:p>
                      <a:pPr marL="0" indent="0" algn="ctr">
                        <a:lnSpc>
                          <a:spcPct val="106000"/>
                        </a:lnSpc>
                        <a:spcBef>
                          <a:spcPct val="0"/>
                        </a:spcBef>
                        <a:spcAft>
                          <a:spcPct val="0"/>
                        </a:spcAft>
                      </a:pPr>
                      <a:r>
                        <a:rPr sz="1100" b="1">
                          <a:solidFill>
                            <a:srgbClr val="000000"/>
                          </a:solidFill>
                          <a:latin typeface="Arial" panose="020B0604020202020204"/>
                          <a:ea typeface="Calibri" panose="020F0502020204030204"/>
                        </a:rPr>
                        <a:t>46</a:t>
                      </a:r>
                    </a:p>
                  </a:txBody>
                  <a:tcPr marL="0" marR="0" marT="0" marB="0" anchor="ctr">
                    <a:lnL>
                      <a:noFill/>
                    </a:lnL>
                    <a:lnR>
                      <a:noFill/>
                    </a:lnR>
                    <a:lnT>
                      <a:noFill/>
                    </a:lnT>
                    <a:lnB>
                      <a:noFill/>
                    </a:lnB>
                    <a:solidFill>
                      <a:srgbClr val="33CCCC"/>
                    </a:solidFill>
                  </a:tcPr>
                </a:tc>
                <a:tc>
                  <a:txBody>
                    <a:bodyPr/>
                    <a:lstStyle/>
                    <a:p>
                      <a:pPr marL="0" indent="0" algn="ctr">
                        <a:lnSpc>
                          <a:spcPct val="106000"/>
                        </a:lnSpc>
                        <a:spcBef>
                          <a:spcPct val="0"/>
                        </a:spcBef>
                        <a:spcAft>
                          <a:spcPct val="0"/>
                        </a:spcAft>
                      </a:pPr>
                      <a:r>
                        <a:rPr sz="1100" b="1">
                          <a:solidFill>
                            <a:srgbClr val="000000"/>
                          </a:solidFill>
                          <a:latin typeface="Arial" panose="020B0604020202020204"/>
                          <a:ea typeface="Calibri" panose="020F0502020204030204"/>
                        </a:rPr>
                        <a:t>55</a:t>
                      </a:r>
                    </a:p>
                  </a:txBody>
                  <a:tcPr marL="0" marR="0" marT="0" marB="0" anchor="ctr">
                    <a:lnL>
                      <a:noFill/>
                    </a:lnL>
                    <a:lnR>
                      <a:noFill/>
                    </a:lnR>
                    <a:lnT>
                      <a:noFill/>
                    </a:lnT>
                    <a:lnB>
                      <a:noFill/>
                    </a:lnB>
                    <a:solidFill>
                      <a:srgbClr val="33CCCC"/>
                    </a:solidFill>
                  </a:tcPr>
                </a:tc>
                <a:tc>
                  <a:txBody>
                    <a:bodyPr/>
                    <a:lstStyle/>
                    <a:p>
                      <a:pPr marL="0" indent="0" algn="ctr">
                        <a:lnSpc>
                          <a:spcPct val="106000"/>
                        </a:lnSpc>
                        <a:spcBef>
                          <a:spcPct val="0"/>
                        </a:spcBef>
                        <a:spcAft>
                          <a:spcPct val="0"/>
                        </a:spcAft>
                      </a:pPr>
                      <a:r>
                        <a:rPr sz="1100" b="1">
                          <a:latin typeface="Arial" panose="020B0604020202020204"/>
                          <a:ea typeface="Times New Roman" panose="02020603050405020304"/>
                        </a:rPr>
                        <a:t>45</a:t>
                      </a:r>
                    </a:p>
                  </a:txBody>
                  <a:tcPr marL="0" marR="0" marT="0" marB="0" anchor="ctr">
                    <a:lnL>
                      <a:noFill/>
                    </a:lnL>
                    <a:lnR>
                      <a:noFill/>
                    </a:lnR>
                    <a:lnT>
                      <a:noFill/>
                    </a:lnT>
                    <a:lnB>
                      <a:noFill/>
                    </a:lnB>
                    <a:solidFill>
                      <a:srgbClr val="33CCCC"/>
                    </a:solidFill>
                  </a:tcPr>
                </a:tc>
                <a:tc>
                  <a:txBody>
                    <a:bodyPr/>
                    <a:lstStyle/>
                    <a:p>
                      <a:pPr marL="0" indent="0" algn="ctr">
                        <a:lnSpc>
                          <a:spcPct val="106000"/>
                        </a:lnSpc>
                        <a:spcBef>
                          <a:spcPct val="0"/>
                        </a:spcBef>
                        <a:spcAft>
                          <a:spcPct val="0"/>
                        </a:spcAft>
                      </a:pPr>
                      <a:r>
                        <a:rPr sz="1100" b="1">
                          <a:solidFill>
                            <a:srgbClr val="000000"/>
                          </a:solidFill>
                          <a:latin typeface="Arial" panose="020B0604020202020204"/>
                          <a:ea typeface="Times New Roman" panose="02020603050405020304"/>
                        </a:rPr>
                        <a:t>240</a:t>
                      </a:r>
                    </a:p>
                  </a:txBody>
                  <a:tcPr marL="0" marR="0" marT="0" marB="0" anchor="ctr">
                    <a:lnL>
                      <a:noFill/>
                    </a:lnL>
                    <a:lnR>
                      <a:noFill/>
                    </a:lnR>
                    <a:lnT>
                      <a:noFill/>
                    </a:lnT>
                    <a:lnB>
                      <a:noFill/>
                    </a:lnB>
                    <a:solidFill>
                      <a:srgbClr val="33CCCC"/>
                    </a:solidFill>
                  </a:tcPr>
                </a:tc>
              </a:tr>
            </a:tbl>
          </a:graphicData>
        </a:graphic>
      </p:graphicFrame>
      <p:sp>
        <p:nvSpPr>
          <p:cNvPr id="10" name="Cuadro de texto 9"/>
          <p:cNvSpPr txBox="1"/>
          <p:nvPr/>
        </p:nvSpPr>
        <p:spPr>
          <a:xfrm>
            <a:off x="505460" y="5945188"/>
            <a:ext cx="5080000" cy="306705"/>
          </a:xfrm>
          <a:prstGeom prst="rect">
            <a:avLst/>
          </a:prstGeom>
        </p:spPr>
        <p:txBody>
          <a:bodyPr>
            <a:spAutoFit/>
          </a:bodyPr>
          <a:lstStyle/>
          <a:p>
            <a:r>
              <a:rPr sz="1400">
                <a:solidFill>
                  <a:srgbClr val="000000"/>
                </a:solidFill>
                <a:latin typeface="Arial" panose="020B0604020202020204"/>
                <a:ea typeface="Calibri" panose="020F0502020204030204"/>
              </a:rPr>
              <a:t>Fuente: Gobierno Autónomo Municipal de La Paz</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258" y="-4642371"/>
            <a:ext cx="7283731" cy="12948853"/>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9461" cy="6858000"/>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710" y="2368951"/>
            <a:ext cx="496839" cy="496839"/>
          </a:xfrm>
          <a:prstGeom prst="rect">
            <a:avLst/>
          </a:prstGeom>
        </p:spPr>
      </p:pic>
      <p:sp>
        <p:nvSpPr>
          <p:cNvPr id="11" name="Rectángulo 10"/>
          <p:cNvSpPr/>
          <p:nvPr/>
        </p:nvSpPr>
        <p:spPr>
          <a:xfrm>
            <a:off x="768615" y="330816"/>
            <a:ext cx="4639680" cy="646331"/>
          </a:xfrm>
          <a:prstGeom prst="rect">
            <a:avLst/>
          </a:prstGeom>
        </p:spPr>
        <p:txBody>
          <a:bodyPr wrap="square">
            <a:spAutoFit/>
          </a:bodyPr>
          <a:lstStyle/>
          <a:p>
            <a:pPr lvl="2" eaLnBrk="0" fontAlgn="base" hangingPunct="0">
              <a:spcBef>
                <a:spcPct val="0"/>
              </a:spcBef>
              <a:spcAft>
                <a:spcPct val="0"/>
              </a:spcAft>
              <a:buClrTx/>
            </a:pPr>
            <a:r>
              <a:rPr lang="es-ES" altLang="es-BO" sz="3600" b="1" dirty="0" smtClean="0">
                <a:solidFill>
                  <a:schemeClr val="bg1"/>
                </a:solidFill>
                <a:latin typeface="Arial Black" panose="020B0A04020102020204" pitchFamily="34" charset="0"/>
              </a:rPr>
              <a:t>ÁREA </a:t>
            </a:r>
            <a:r>
              <a:rPr lang="es-ES" altLang="es-BO" sz="3600" b="1" dirty="0" smtClean="0">
                <a:solidFill>
                  <a:srgbClr val="FF0066"/>
                </a:solidFill>
                <a:latin typeface="Arial Black" panose="020B0A04020102020204" pitchFamily="34" charset="0"/>
              </a:rPr>
              <a:t>LEGAL</a:t>
            </a:r>
            <a:endParaRPr lang="es-ES" altLang="es-BO" sz="3600" b="1" dirty="0">
              <a:solidFill>
                <a:srgbClr val="FF0066"/>
              </a:solidFill>
              <a:latin typeface="Arial Black" panose="020B0A04020102020204" pitchFamily="34" charset="0"/>
            </a:endParaRPr>
          </a:p>
        </p:txBody>
      </p:sp>
      <p:sp>
        <p:nvSpPr>
          <p:cNvPr id="7" name="Text Box 2"/>
          <p:cNvSpPr txBox="1"/>
          <p:nvPr/>
        </p:nvSpPr>
        <p:spPr>
          <a:xfrm>
            <a:off x="486560" y="1146174"/>
            <a:ext cx="6392411" cy="4759675"/>
          </a:xfrm>
          <a:prstGeom prst="rect">
            <a:avLst/>
          </a:prstGeom>
          <a:noFill/>
        </p:spPr>
        <p:txBody>
          <a:bodyPr wrap="square" rtlCol="0" anchor="t">
            <a:noAutofit/>
          </a:bodyPr>
          <a:lstStyle/>
          <a:p>
            <a:r>
              <a:rPr lang="es-BO" sz="2400" dirty="0">
                <a:solidFill>
                  <a:schemeClr val="bg1">
                    <a:lumMod val="95000"/>
                  </a:schemeClr>
                </a:solidFill>
              </a:rPr>
              <a:t>Realiza la atención de</a:t>
            </a:r>
            <a:r>
              <a:rPr lang="es-ES" altLang="es-BO" sz="2400" dirty="0">
                <a:solidFill>
                  <a:schemeClr val="bg1">
                    <a:lumMod val="95000"/>
                  </a:schemeClr>
                </a:solidFill>
              </a:rPr>
              <a:t>:</a:t>
            </a:r>
            <a:r>
              <a:rPr lang="es-BO" sz="2400" dirty="0">
                <a:solidFill>
                  <a:schemeClr val="bg1">
                    <a:lumMod val="95000"/>
                  </a:schemeClr>
                </a:solidFill>
              </a:rPr>
              <a:t> </a:t>
            </a:r>
          </a:p>
          <a:p>
            <a:pPr marL="342900" indent="-342900">
              <a:buFont typeface="Arial" panose="020B0604020202020204" pitchFamily="34" charset="0"/>
              <a:buChar char="•"/>
            </a:pPr>
            <a:r>
              <a:rPr lang="es-BO" sz="2400" dirty="0">
                <a:solidFill>
                  <a:schemeClr val="bg1">
                    <a:lumMod val="95000"/>
                  </a:schemeClr>
                </a:solidFill>
              </a:rPr>
              <a:t>Requerimientos Fiscales</a:t>
            </a:r>
            <a:r>
              <a:rPr lang="es-ES" altLang="es-BO" sz="2400" dirty="0">
                <a:solidFill>
                  <a:schemeClr val="bg1">
                    <a:lumMod val="95000"/>
                  </a:schemeClr>
                </a:solidFill>
              </a:rPr>
              <a:t>.</a:t>
            </a:r>
          </a:p>
          <a:p>
            <a:pPr marL="342900" indent="-342900">
              <a:buFont typeface="Arial" panose="020B0604020202020204" pitchFamily="34" charset="0"/>
              <a:buChar char="•"/>
            </a:pPr>
            <a:r>
              <a:rPr lang="es-ES" altLang="es-BO" sz="2400" dirty="0">
                <a:solidFill>
                  <a:schemeClr val="bg1">
                    <a:lumMod val="95000"/>
                  </a:schemeClr>
                </a:solidFill>
              </a:rPr>
              <a:t>A</a:t>
            </a:r>
            <a:r>
              <a:rPr lang="es-BO" sz="2400" dirty="0">
                <a:solidFill>
                  <a:schemeClr val="bg1">
                    <a:lumMod val="95000"/>
                  </a:schemeClr>
                </a:solidFill>
              </a:rPr>
              <a:t>tención de </a:t>
            </a:r>
            <a:r>
              <a:rPr lang="es-BO" sz="2400" dirty="0" smtClean="0">
                <a:solidFill>
                  <a:schemeClr val="bg1">
                    <a:lumMod val="95000"/>
                  </a:schemeClr>
                </a:solidFill>
              </a:rPr>
              <a:t>Hojas de Rutas </a:t>
            </a:r>
            <a:r>
              <a:rPr lang="es-ES" sz="2400" dirty="0">
                <a:solidFill>
                  <a:schemeClr val="bg1">
                    <a:lumMod val="95000"/>
                  </a:schemeClr>
                </a:solidFill>
              </a:rPr>
              <a:t>E</a:t>
            </a:r>
            <a:r>
              <a:rPr lang="es-ES" altLang="es-BO" sz="2400" dirty="0" smtClean="0">
                <a:solidFill>
                  <a:schemeClr val="bg1">
                    <a:lumMod val="95000"/>
                  </a:schemeClr>
                </a:solidFill>
              </a:rPr>
              <a:t>xternas</a:t>
            </a:r>
            <a:r>
              <a:rPr lang="es-ES" altLang="es-BO" sz="2400" dirty="0">
                <a:solidFill>
                  <a:schemeClr val="bg1">
                    <a:lumMod val="95000"/>
                  </a:schemeClr>
                </a:solidFill>
              </a:rPr>
              <a:t>, </a:t>
            </a:r>
            <a:r>
              <a:rPr lang="es-ES" altLang="es-BO" sz="2400" dirty="0" smtClean="0">
                <a:solidFill>
                  <a:schemeClr val="bg1">
                    <a:lumMod val="95000"/>
                  </a:schemeClr>
                </a:solidFill>
              </a:rPr>
              <a:t>Internas </a:t>
            </a:r>
            <a:r>
              <a:rPr lang="es-ES" altLang="es-BO" sz="2400" dirty="0">
                <a:solidFill>
                  <a:schemeClr val="bg1">
                    <a:lumMod val="95000"/>
                  </a:schemeClr>
                </a:solidFill>
              </a:rPr>
              <a:t>y del Concejo Municipal.</a:t>
            </a:r>
          </a:p>
          <a:p>
            <a:pPr marL="342900" indent="-342900">
              <a:buFont typeface="Arial" panose="020B0604020202020204" pitchFamily="34" charset="0"/>
              <a:buChar char="•"/>
            </a:pPr>
            <a:r>
              <a:rPr lang="es-BO" sz="2400" dirty="0">
                <a:solidFill>
                  <a:schemeClr val="bg1"/>
                </a:solidFill>
                <a:sym typeface="+mn-ea"/>
              </a:rPr>
              <a:t>Mandamientos de Desapoderamiento de </a:t>
            </a:r>
            <a:r>
              <a:rPr lang="es-BO" sz="2400" dirty="0" smtClean="0">
                <a:solidFill>
                  <a:schemeClr val="bg1"/>
                </a:solidFill>
                <a:sym typeface="+mn-ea"/>
              </a:rPr>
              <a:t>Juzgados </a:t>
            </a:r>
            <a:r>
              <a:rPr lang="es-BO" sz="2400" dirty="0">
                <a:solidFill>
                  <a:schemeClr val="bg1"/>
                </a:solidFill>
                <a:sym typeface="+mn-ea"/>
              </a:rPr>
              <a:t>Publico Civil y Comercial</a:t>
            </a:r>
            <a:r>
              <a:rPr lang="es-BO" sz="2400" dirty="0" smtClean="0">
                <a:solidFill>
                  <a:schemeClr val="bg1"/>
                </a:solidFill>
                <a:sym typeface="+mn-ea"/>
              </a:rPr>
              <a:t>.</a:t>
            </a:r>
            <a:endParaRPr lang="es-ES" altLang="es-BO" sz="2400" dirty="0">
              <a:solidFill>
                <a:schemeClr val="bg1">
                  <a:lumMod val="95000"/>
                </a:schemeClr>
              </a:solidFill>
            </a:endParaRPr>
          </a:p>
          <a:p>
            <a:pPr marL="342900" indent="-342900">
              <a:buFont typeface="Arial" panose="020B0604020202020204" pitchFamily="34" charset="0"/>
              <a:buChar char="•"/>
            </a:pPr>
            <a:r>
              <a:rPr lang="es-ES" altLang="es-BO" sz="2400" dirty="0">
                <a:solidFill>
                  <a:schemeClr val="bg1">
                    <a:lumMod val="95000"/>
                  </a:schemeClr>
                </a:solidFill>
              </a:rPr>
              <a:t>Apoyo </a:t>
            </a:r>
            <a:r>
              <a:rPr lang="es-ES" altLang="es-BO" sz="2400" dirty="0" smtClean="0">
                <a:solidFill>
                  <a:schemeClr val="bg1">
                    <a:lumMod val="95000"/>
                  </a:schemeClr>
                </a:solidFill>
              </a:rPr>
              <a:t>a las Subalcaldías en </a:t>
            </a:r>
            <a:r>
              <a:rPr lang="es-ES" altLang="es-BO" sz="2400" dirty="0">
                <a:solidFill>
                  <a:schemeClr val="bg1">
                    <a:lumMod val="95000"/>
                  </a:schemeClr>
                </a:solidFill>
              </a:rPr>
              <a:t>la recuperación de predios municipales </a:t>
            </a:r>
          </a:p>
          <a:p>
            <a:pPr marL="342900" indent="-342900">
              <a:buFont typeface="Arial" panose="020B0604020202020204" pitchFamily="34" charset="0"/>
              <a:buChar char="•"/>
            </a:pPr>
            <a:r>
              <a:rPr lang="es-ES" altLang="es-BO" sz="2400" dirty="0">
                <a:solidFill>
                  <a:schemeClr val="bg1">
                    <a:lumMod val="95000"/>
                  </a:schemeClr>
                </a:solidFill>
              </a:rPr>
              <a:t>Elaboración de la </a:t>
            </a:r>
            <a:r>
              <a:rPr lang="es-BO" sz="2400" dirty="0">
                <a:solidFill>
                  <a:schemeClr val="bg1">
                    <a:lumMod val="95000"/>
                  </a:schemeClr>
                </a:solidFill>
              </a:rPr>
              <a:t>Propuesta de proyecto de Modificación a las </a:t>
            </a:r>
            <a:r>
              <a:rPr lang="es-BO" sz="2400" dirty="0" smtClean="0">
                <a:solidFill>
                  <a:schemeClr val="bg1">
                    <a:lumMod val="95000"/>
                  </a:schemeClr>
                </a:solidFill>
              </a:rPr>
              <a:t>Leyes </a:t>
            </a:r>
            <a:r>
              <a:rPr lang="es-BO" sz="2400" dirty="0">
                <a:solidFill>
                  <a:schemeClr val="bg1">
                    <a:lumMod val="95000"/>
                  </a:schemeClr>
                </a:solidFill>
              </a:rPr>
              <a:t>M</a:t>
            </a:r>
            <a:r>
              <a:rPr lang="es-BO" sz="2400" dirty="0" smtClean="0">
                <a:solidFill>
                  <a:schemeClr val="bg1">
                    <a:lumMod val="95000"/>
                  </a:schemeClr>
                </a:solidFill>
              </a:rPr>
              <a:t>unicipales </a:t>
            </a:r>
            <a:r>
              <a:rPr lang="es-BO" sz="2400" dirty="0">
                <a:solidFill>
                  <a:schemeClr val="bg1">
                    <a:lumMod val="95000"/>
                  </a:schemeClr>
                </a:solidFill>
              </a:rPr>
              <a:t>Nros. 239-316 Para Animales de Compañía.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8605" y="0"/>
            <a:ext cx="6428560" cy="9227456"/>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9" y="0"/>
            <a:ext cx="12189461" cy="6858000"/>
          </a:xfrm>
          <a:prstGeom prst="rect">
            <a:avLst/>
          </a:prstGeom>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710" y="2368951"/>
            <a:ext cx="496839" cy="496839"/>
          </a:xfrm>
          <a:prstGeom prst="rect">
            <a:avLst/>
          </a:prstGeom>
        </p:spPr>
      </p:pic>
      <p:sp>
        <p:nvSpPr>
          <p:cNvPr id="3" name="Rectángulo redondeado 2"/>
          <p:cNvSpPr/>
          <p:nvPr/>
        </p:nvSpPr>
        <p:spPr>
          <a:xfrm>
            <a:off x="973123" y="-116114"/>
            <a:ext cx="4790317" cy="1867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623" y="-58058"/>
            <a:ext cx="4519764" cy="1751073"/>
          </a:xfrm>
          <a:prstGeom prst="rect">
            <a:avLst/>
          </a:prstGeom>
        </p:spPr>
      </p:pic>
      <p:sp>
        <p:nvSpPr>
          <p:cNvPr id="4" name="Cuadro de texto 3"/>
          <p:cNvSpPr txBox="1"/>
          <p:nvPr/>
        </p:nvSpPr>
        <p:spPr>
          <a:xfrm>
            <a:off x="246380" y="1995170"/>
            <a:ext cx="5516880" cy="651510"/>
          </a:xfrm>
          <a:prstGeom prst="rect">
            <a:avLst/>
          </a:prstGeom>
        </p:spPr>
        <p:txBody>
          <a:bodyPr wrap="square">
            <a:spAutoFit/>
          </a:bodyPr>
          <a:lstStyle/>
          <a:p>
            <a:pPr marL="0" indent="0" algn="just" defTabSz="266700">
              <a:lnSpc>
                <a:spcPct val="114000"/>
              </a:lnSpc>
              <a:spcBef>
                <a:spcPct val="0"/>
              </a:spcBef>
              <a:spcAft>
                <a:spcPct val="0"/>
              </a:spcAft>
            </a:pPr>
            <a:r>
              <a:rPr sz="1600" b="1">
                <a:latin typeface="Arial" panose="020B0604020202020204"/>
                <a:ea typeface="Calibri" panose="020F0502020204030204"/>
              </a:rPr>
              <a:t>Cuadro:</a:t>
            </a:r>
            <a:r>
              <a:rPr sz="1600" i="1">
                <a:latin typeface="Arial" panose="020B0604020202020204"/>
                <a:ea typeface="Calibri" panose="020F0502020204030204"/>
              </a:rPr>
              <a:t> </a:t>
            </a:r>
            <a:r>
              <a:rPr sz="1600" b="1">
                <a:solidFill>
                  <a:srgbClr val="000000"/>
                </a:solidFill>
                <a:latin typeface="Arial" panose="020B0604020202020204"/>
                <a:ea typeface="Calibri" panose="020F0502020204030204"/>
              </a:rPr>
              <a:t>Servicios de esterilización, vacunación antirrábica y desparasitación atendidos, 2021 - 2025</a:t>
            </a:r>
          </a:p>
        </p:txBody>
      </p:sp>
      <p:graphicFrame>
        <p:nvGraphicFramePr>
          <p:cNvPr id="5" name="Tabla 4"/>
          <p:cNvGraphicFramePr/>
          <p:nvPr>
            <p:custDataLst>
              <p:tags r:id="rId1"/>
            </p:custDataLst>
          </p:nvPr>
        </p:nvGraphicFramePr>
        <p:xfrm>
          <a:off x="120015" y="2757805"/>
          <a:ext cx="6179185" cy="1824990"/>
        </p:xfrm>
        <a:graphic>
          <a:graphicData uri="http://schemas.openxmlformats.org/drawingml/2006/table">
            <a:tbl>
              <a:tblPr/>
              <a:tblGrid>
                <a:gridCol w="300355"/>
                <a:gridCol w="2590800"/>
                <a:gridCol w="514985"/>
                <a:gridCol w="612775"/>
                <a:gridCol w="516255"/>
                <a:gridCol w="515620"/>
                <a:gridCol w="515620"/>
                <a:gridCol w="612775"/>
              </a:tblGrid>
              <a:tr h="227965">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Nº</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DETALLE</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2021</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2022</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2023</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2024</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2025</a:t>
                      </a:r>
                    </a:p>
                  </a:txBody>
                  <a:tcPr marL="0" marR="0" marT="0" marB="0" anchor="ctr">
                    <a:lnL>
                      <a:noFill/>
                    </a:lnL>
                    <a:lnR>
                      <a:noFill/>
                    </a:lnR>
                    <a:lnT>
                      <a:noFill/>
                    </a:lnT>
                    <a:lnB>
                      <a:noFill/>
                    </a:lnB>
                    <a:solidFill>
                      <a:srgbClr val="008896"/>
                    </a:solidFill>
                  </a:tcPr>
                </a:tc>
                <a:tc>
                  <a:txBody>
                    <a:bodyPr/>
                    <a:lstStyle/>
                    <a:p>
                      <a:pPr marL="0" indent="0" algn="ctr">
                        <a:lnSpc>
                          <a:spcPct val="106000"/>
                        </a:lnSpc>
                        <a:spcBef>
                          <a:spcPct val="0"/>
                        </a:spcBef>
                        <a:spcAft>
                          <a:spcPct val="0"/>
                        </a:spcAft>
                      </a:pPr>
                      <a:r>
                        <a:rPr sz="1100" b="1">
                          <a:solidFill>
                            <a:srgbClr val="FFFFFF"/>
                          </a:solidFill>
                          <a:latin typeface="Arial" panose="020B0604020202020204"/>
                          <a:ea typeface="Times New Roman" panose="02020603050405020304"/>
                        </a:rPr>
                        <a:t>TOTAL</a:t>
                      </a:r>
                    </a:p>
                  </a:txBody>
                  <a:tcPr marL="0" marR="0" marT="0" marB="0" anchor="ctr">
                    <a:lnL>
                      <a:noFill/>
                    </a:lnL>
                    <a:lnR>
                      <a:noFill/>
                    </a:lnR>
                    <a:lnT>
                      <a:noFill/>
                    </a:lnT>
                    <a:lnB>
                      <a:noFill/>
                    </a:lnB>
                    <a:solidFill>
                      <a:srgbClr val="008896"/>
                    </a:solidFill>
                  </a:tcPr>
                </a:tc>
              </a:tr>
              <a:tr h="400050">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a:t>
                      </a:r>
                    </a:p>
                  </a:txBody>
                  <a:tcPr marL="0" marR="0" marT="0" marB="0" anchor="ctr">
                    <a:lnL>
                      <a:noFill/>
                    </a:lnL>
                    <a:lnR>
                      <a:noFill/>
                    </a:lnR>
                    <a:lnT>
                      <a:noFill/>
                    </a:lnT>
                    <a:lnB>
                      <a:noFill/>
                    </a:lnB>
                    <a:solidFill>
                      <a:srgbClr val="FFFFFF"/>
                    </a:solidFill>
                  </a:tcPr>
                </a:tc>
                <a:tc>
                  <a:txBody>
                    <a:bodyPr/>
                    <a:lstStyle/>
                    <a:p>
                      <a:pPr marL="0" indent="0" algn="just">
                        <a:lnSpc>
                          <a:spcPct val="106000"/>
                        </a:lnSpc>
                        <a:spcBef>
                          <a:spcPct val="0"/>
                        </a:spcBef>
                        <a:spcAft>
                          <a:spcPct val="0"/>
                        </a:spcAft>
                      </a:pPr>
                      <a:r>
                        <a:rPr sz="1100">
                          <a:solidFill>
                            <a:srgbClr val="000000"/>
                          </a:solidFill>
                          <a:latin typeface="Arial" panose="020B0604020202020204"/>
                          <a:ea typeface="Times New Roman" panose="02020603050405020304"/>
                        </a:rPr>
                        <a:t>Casos atendidos en campañas de esterilización</a:t>
                      </a:r>
                    </a:p>
                  </a:txBody>
                  <a:tcPr marL="0" marR="0" marT="0" marB="0" anchor="ctr">
                    <a:lnL>
                      <a:noFill/>
                    </a:lnL>
                    <a:lnR>
                      <a:noFill/>
                    </a:lnR>
                    <a:lnT>
                      <a:noFill/>
                    </a:lnT>
                    <a:lnB>
                      <a:noFill/>
                    </a:lnB>
                    <a:noFill/>
                  </a:tcPr>
                </a:tc>
                <a:tc>
                  <a:txBody>
                    <a:bodyPr/>
                    <a:lstStyle/>
                    <a:p>
                      <a:pPr marL="0" indent="0" algn="ctr">
                        <a:lnSpc>
                          <a:spcPct val="106000"/>
                        </a:lnSpc>
                        <a:spcBef>
                          <a:spcPct val="0"/>
                        </a:spcBef>
                        <a:spcAft>
                          <a:spcPct val="0"/>
                        </a:spcAft>
                      </a:pPr>
                      <a:r>
                        <a:rPr sz="1100">
                          <a:latin typeface="Arial" panose="020B0604020202020204"/>
                          <a:ea typeface="Times New Roman" panose="02020603050405020304"/>
                        </a:rPr>
                        <a:t>2.462</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latin typeface="Arial" panose="020B0604020202020204"/>
                          <a:ea typeface="Times New Roman" panose="02020603050405020304"/>
                        </a:rPr>
                        <a:t>2.417</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1.888</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3.950</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latin typeface="Arial" panose="020B0604020202020204"/>
                          <a:ea typeface="Times New Roman" panose="02020603050405020304"/>
                        </a:rPr>
                        <a:t>1.322</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12.039</a:t>
                      </a:r>
                    </a:p>
                  </a:txBody>
                  <a:tcPr marL="0" marR="0" marT="0" marB="0" anchor="ctr">
                    <a:lnL>
                      <a:noFill/>
                    </a:lnL>
                    <a:lnR>
                      <a:noFill/>
                    </a:lnR>
                    <a:lnT>
                      <a:noFill/>
                    </a:lnT>
                    <a:lnB>
                      <a:noFill/>
                    </a:lnB>
                    <a:solidFill>
                      <a:srgbClr val="FFFFFF"/>
                    </a:solidFill>
                  </a:tcPr>
                </a:tc>
              </a:tr>
              <a:tr h="398780">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2</a:t>
                      </a:r>
                    </a:p>
                  </a:txBody>
                  <a:tcPr marL="0" marR="0" marT="0" marB="0" anchor="ctr">
                    <a:lnL>
                      <a:noFill/>
                    </a:lnL>
                    <a:lnR>
                      <a:noFill/>
                    </a:lnR>
                    <a:lnT>
                      <a:noFill/>
                    </a:lnT>
                    <a:lnB>
                      <a:noFill/>
                    </a:lnB>
                    <a:solidFill>
                      <a:srgbClr val="FFFFFF"/>
                    </a:solidFill>
                  </a:tcPr>
                </a:tc>
                <a:tc>
                  <a:txBody>
                    <a:bodyPr/>
                    <a:lstStyle/>
                    <a:p>
                      <a:pPr marL="0" indent="0" algn="just">
                        <a:lnSpc>
                          <a:spcPct val="106000"/>
                        </a:lnSpc>
                        <a:spcBef>
                          <a:spcPct val="0"/>
                        </a:spcBef>
                        <a:spcAft>
                          <a:spcPct val="0"/>
                        </a:spcAft>
                      </a:pPr>
                      <a:r>
                        <a:rPr sz="1100">
                          <a:solidFill>
                            <a:srgbClr val="000000"/>
                          </a:solidFill>
                          <a:latin typeface="Arial" panose="020B0604020202020204"/>
                          <a:ea typeface="Times New Roman" panose="02020603050405020304"/>
                        </a:rPr>
                        <a:t>Casos atendidos de vacunación antirrábica</a:t>
                      </a:r>
                    </a:p>
                  </a:txBody>
                  <a:tcPr marL="0" marR="0" marT="0" marB="0" anchor="ctr">
                    <a:lnL>
                      <a:noFill/>
                    </a:lnL>
                    <a:lnR>
                      <a:noFill/>
                    </a:lnR>
                    <a:lnT>
                      <a:noFill/>
                    </a:lnT>
                    <a:lnB>
                      <a:noFill/>
                    </a:lnB>
                    <a:no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714</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1.915</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2.214</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2.615</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latin typeface="Arial" panose="020B0604020202020204"/>
                          <a:ea typeface="Times New Roman" panose="02020603050405020304"/>
                        </a:rPr>
                        <a:t>2.475</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9.933</a:t>
                      </a:r>
                    </a:p>
                  </a:txBody>
                  <a:tcPr marL="0" marR="0" marT="0" marB="0" anchor="ctr">
                    <a:lnL>
                      <a:noFill/>
                    </a:lnL>
                    <a:lnR>
                      <a:noFill/>
                    </a:lnR>
                    <a:lnT>
                      <a:noFill/>
                    </a:lnT>
                    <a:lnB>
                      <a:noFill/>
                    </a:lnB>
                    <a:solidFill>
                      <a:srgbClr val="FFFFFF"/>
                    </a:solidFill>
                  </a:tcPr>
                </a:tc>
              </a:tr>
              <a:tr h="199390">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3</a:t>
                      </a:r>
                    </a:p>
                  </a:txBody>
                  <a:tcPr marL="0" marR="0" marT="0" marB="0" anchor="ctr">
                    <a:lnL>
                      <a:noFill/>
                    </a:lnL>
                    <a:lnR>
                      <a:noFill/>
                    </a:lnR>
                    <a:lnT>
                      <a:noFill/>
                    </a:lnT>
                    <a:lnB>
                      <a:noFill/>
                    </a:lnB>
                    <a:solidFill>
                      <a:srgbClr val="FFFFFF"/>
                    </a:solidFill>
                  </a:tcPr>
                </a:tc>
                <a:tc>
                  <a:txBody>
                    <a:bodyPr/>
                    <a:lstStyle/>
                    <a:p>
                      <a:pPr marL="0" indent="0" algn="just">
                        <a:lnSpc>
                          <a:spcPct val="106000"/>
                        </a:lnSpc>
                        <a:spcBef>
                          <a:spcPct val="0"/>
                        </a:spcBef>
                        <a:spcAft>
                          <a:spcPct val="0"/>
                        </a:spcAft>
                      </a:pPr>
                      <a:r>
                        <a:rPr sz="1100">
                          <a:solidFill>
                            <a:srgbClr val="000000"/>
                          </a:solidFill>
                          <a:latin typeface="Arial" panose="020B0604020202020204"/>
                          <a:ea typeface="Times New Roman" panose="02020603050405020304"/>
                        </a:rPr>
                        <a:t>Casos atendidos de desparasitación</a:t>
                      </a:r>
                    </a:p>
                  </a:txBody>
                  <a:tcPr marL="0" marR="0" marT="0" marB="0" anchor="ctr">
                    <a:lnL>
                      <a:noFill/>
                    </a:lnL>
                    <a:lnR>
                      <a:noFill/>
                    </a:lnR>
                    <a:lnT>
                      <a:noFill/>
                    </a:lnT>
                    <a:lnB>
                      <a:noFill/>
                    </a:lnB>
                    <a:no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2.775</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1.422</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1.558</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2.355</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latin typeface="Arial" panose="020B0604020202020204"/>
                          <a:ea typeface="Times New Roman" panose="02020603050405020304"/>
                        </a:rPr>
                        <a:t>1.924</a:t>
                      </a:r>
                    </a:p>
                  </a:txBody>
                  <a:tcPr marL="0" marR="0" marT="0" marB="0" anchor="ctr">
                    <a:lnL>
                      <a:noFill/>
                    </a:lnL>
                    <a:lnR>
                      <a:noFill/>
                    </a:lnR>
                    <a:lnT>
                      <a:noFill/>
                    </a:lnT>
                    <a:lnB>
                      <a:noFill/>
                    </a:lnB>
                    <a:solidFill>
                      <a:srgbClr val="FFFFFF"/>
                    </a:solid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10.034</a:t>
                      </a:r>
                    </a:p>
                  </a:txBody>
                  <a:tcPr marL="0" marR="0" marT="0" marB="0" anchor="ctr">
                    <a:lnL>
                      <a:noFill/>
                    </a:lnL>
                    <a:lnR>
                      <a:noFill/>
                    </a:lnR>
                    <a:lnT>
                      <a:noFill/>
                    </a:lnT>
                    <a:lnB>
                      <a:noFill/>
                    </a:lnB>
                    <a:solidFill>
                      <a:srgbClr val="FFFFFF"/>
                    </a:solidFill>
                  </a:tcPr>
                </a:tc>
              </a:tr>
              <a:tr h="399415">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4</a:t>
                      </a:r>
                    </a:p>
                  </a:txBody>
                  <a:tcPr marL="0" marR="0" marT="0" marB="0" anchor="ctr">
                    <a:lnL>
                      <a:noFill/>
                    </a:lnL>
                    <a:lnR>
                      <a:noFill/>
                    </a:lnR>
                    <a:lnT>
                      <a:noFill/>
                    </a:lnT>
                    <a:lnB>
                      <a:noFill/>
                    </a:lnB>
                    <a:solidFill>
                      <a:srgbClr val="FFFFFF"/>
                    </a:solidFill>
                  </a:tcPr>
                </a:tc>
                <a:tc>
                  <a:txBody>
                    <a:bodyPr/>
                    <a:lstStyle/>
                    <a:p>
                      <a:pPr marL="0" indent="0" algn="just">
                        <a:lnSpc>
                          <a:spcPct val="106000"/>
                        </a:lnSpc>
                        <a:spcBef>
                          <a:spcPct val="0"/>
                        </a:spcBef>
                        <a:spcAft>
                          <a:spcPct val="0"/>
                        </a:spcAft>
                      </a:pPr>
                      <a:r>
                        <a:rPr sz="1100">
                          <a:solidFill>
                            <a:srgbClr val="000000"/>
                          </a:solidFill>
                          <a:latin typeface="Arial" panose="020B0604020202020204"/>
                          <a:ea typeface="Times New Roman" panose="02020603050405020304"/>
                        </a:rPr>
                        <a:t>Atención veterinaria general (canes y felinos)</a:t>
                      </a:r>
                    </a:p>
                  </a:txBody>
                  <a:tcPr marL="0" marR="0" marT="0" marB="0" anchor="ctr">
                    <a:lnL>
                      <a:noFill/>
                    </a:lnL>
                    <a:lnR>
                      <a:noFill/>
                    </a:lnR>
                    <a:lnT>
                      <a:noFill/>
                    </a:lnT>
                    <a:lnB>
                      <a:noFill/>
                    </a:lnB>
                    <a:no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5.068</a:t>
                      </a:r>
                    </a:p>
                  </a:txBody>
                  <a:tcPr marL="0" marR="0" marT="0" marB="0" anchor="ctr">
                    <a:lnL>
                      <a:noFill/>
                    </a:lnL>
                    <a:lnR>
                      <a:noFill/>
                    </a:lnR>
                    <a:lnT>
                      <a:noFill/>
                    </a:lnT>
                    <a:lnB>
                      <a:noFill/>
                    </a:lnB>
                    <a:no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4.841</a:t>
                      </a:r>
                    </a:p>
                  </a:txBody>
                  <a:tcPr marL="0" marR="0" marT="0" marB="0" anchor="ctr">
                    <a:lnL>
                      <a:noFill/>
                    </a:lnL>
                    <a:lnR>
                      <a:noFill/>
                    </a:lnR>
                    <a:lnT>
                      <a:noFill/>
                    </a:lnT>
                    <a:lnB>
                      <a:noFill/>
                    </a:lnB>
                    <a:no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6.022</a:t>
                      </a:r>
                    </a:p>
                  </a:txBody>
                  <a:tcPr marL="0" marR="0" marT="0" marB="0" anchor="ctr">
                    <a:lnL>
                      <a:noFill/>
                    </a:lnL>
                    <a:lnR>
                      <a:noFill/>
                    </a:lnR>
                    <a:lnT>
                      <a:noFill/>
                    </a:lnT>
                    <a:lnB>
                      <a:noFill/>
                    </a:lnB>
                    <a:noFill/>
                  </a:tcPr>
                </a:tc>
                <a:tc>
                  <a:txBody>
                    <a:bodyPr/>
                    <a:lstStyle/>
                    <a:p>
                      <a:pPr marL="0" indent="0" algn="ctr">
                        <a:lnSpc>
                          <a:spcPct val="106000"/>
                        </a:lnSpc>
                        <a:spcBef>
                          <a:spcPct val="0"/>
                        </a:spcBef>
                        <a:spcAft>
                          <a:spcPct val="0"/>
                        </a:spcAft>
                      </a:pPr>
                      <a:r>
                        <a:rPr sz="1100">
                          <a:solidFill>
                            <a:srgbClr val="000000"/>
                          </a:solidFill>
                          <a:latin typeface="Arial" panose="020B0604020202020204"/>
                          <a:ea typeface="Times New Roman" panose="02020603050405020304"/>
                        </a:rPr>
                        <a:t>9.674</a:t>
                      </a:r>
                    </a:p>
                  </a:txBody>
                  <a:tcPr marL="0" marR="0" marT="0" marB="0" anchor="ctr">
                    <a:lnL>
                      <a:noFill/>
                    </a:lnL>
                    <a:lnR>
                      <a:noFill/>
                    </a:lnR>
                    <a:lnT>
                      <a:noFill/>
                    </a:lnT>
                    <a:lnB>
                      <a:noFill/>
                    </a:lnB>
                    <a:noFill/>
                  </a:tcPr>
                </a:tc>
                <a:tc>
                  <a:txBody>
                    <a:bodyPr/>
                    <a:lstStyle/>
                    <a:p>
                      <a:pPr marL="0" indent="0" algn="ctr">
                        <a:lnSpc>
                          <a:spcPct val="106000"/>
                        </a:lnSpc>
                        <a:spcBef>
                          <a:spcPct val="0"/>
                        </a:spcBef>
                        <a:spcAft>
                          <a:spcPct val="0"/>
                        </a:spcAft>
                      </a:pPr>
                      <a:r>
                        <a:rPr sz="1100">
                          <a:latin typeface="Arial" panose="020B0604020202020204"/>
                          <a:ea typeface="Times New Roman" panose="02020603050405020304"/>
                        </a:rPr>
                        <a:t>8.120</a:t>
                      </a:r>
                    </a:p>
                  </a:txBody>
                  <a:tcPr marL="0" marR="0" marT="0" marB="0" anchor="ctr">
                    <a:lnL>
                      <a:noFill/>
                    </a:lnL>
                    <a:lnR>
                      <a:noFill/>
                    </a:lnR>
                    <a:lnT>
                      <a:noFill/>
                    </a:lnT>
                    <a:lnB>
                      <a:noFill/>
                    </a:lnB>
                    <a:noFill/>
                  </a:tcPr>
                </a:tc>
                <a:tc>
                  <a:txBody>
                    <a:bodyPr/>
                    <a:lstStyle/>
                    <a:p>
                      <a:pPr marL="0" indent="0" algn="ctr">
                        <a:lnSpc>
                          <a:spcPct val="106000"/>
                        </a:lnSpc>
                        <a:spcBef>
                          <a:spcPct val="0"/>
                        </a:spcBef>
                        <a:spcAft>
                          <a:spcPct val="0"/>
                        </a:spcAft>
                      </a:pPr>
                      <a:r>
                        <a:rPr sz="1100">
                          <a:latin typeface="Arial" panose="020B0604020202020204"/>
                          <a:ea typeface="Calibri" panose="020F0502020204030204"/>
                        </a:rPr>
                        <a:t>33.725</a:t>
                      </a:r>
                    </a:p>
                  </a:txBody>
                  <a:tcPr marL="0" marR="0" marT="0" marB="0" anchor="ctr">
                    <a:lnL>
                      <a:noFill/>
                    </a:lnL>
                    <a:lnR>
                      <a:noFill/>
                    </a:lnR>
                    <a:lnT>
                      <a:noFill/>
                    </a:lnT>
                    <a:lnB>
                      <a:noFill/>
                    </a:lnB>
                    <a:noFill/>
                  </a:tcPr>
                </a:tc>
              </a:tr>
              <a:tr h="199390">
                <a:tc gridSpan="2">
                  <a:txBody>
                    <a:bodyPr/>
                    <a:lstStyle/>
                    <a:p>
                      <a:pPr marL="0" indent="0" algn="just">
                        <a:lnSpc>
                          <a:spcPct val="106000"/>
                        </a:lnSpc>
                        <a:spcBef>
                          <a:spcPct val="0"/>
                        </a:spcBef>
                        <a:spcAft>
                          <a:spcPct val="0"/>
                        </a:spcAft>
                      </a:pPr>
                      <a:r>
                        <a:rPr sz="1100" b="1">
                          <a:solidFill>
                            <a:srgbClr val="000000"/>
                          </a:solidFill>
                          <a:latin typeface="Arial" panose="020B0604020202020204"/>
                          <a:ea typeface="Times New Roman" panose="02020603050405020304"/>
                        </a:rPr>
                        <a:t>TOTAL</a:t>
                      </a:r>
                    </a:p>
                  </a:txBody>
                  <a:tcPr marL="0" marR="0" marT="0" marB="0" anchor="ctr">
                    <a:lnL>
                      <a:noFill/>
                    </a:lnL>
                    <a:lnR>
                      <a:noFill/>
                    </a:lnR>
                    <a:lnT>
                      <a:noFill/>
                    </a:lnT>
                    <a:lnB>
                      <a:noFill/>
                    </a:lnB>
                    <a:solidFill>
                      <a:srgbClr val="33CCCC"/>
                    </a:solidFill>
                  </a:tcPr>
                </a:tc>
                <a:tc hMerge="1">
                  <a:txBody>
                    <a:bodyPr/>
                    <a:lstStyle/>
                    <a:p>
                      <a:endParaRPr lang="es-BO"/>
                    </a:p>
                  </a:txBody>
                  <a:tcPr>
                    <a:lnR>
                      <a:noFill/>
                    </a:lnR>
                    <a:lnT>
                      <a:noFill/>
                    </a:lnT>
                    <a:lnB>
                      <a:noFill/>
                    </a:lnB>
                  </a:tcPr>
                </a:tc>
                <a:tc>
                  <a:txBody>
                    <a:bodyPr/>
                    <a:lstStyle/>
                    <a:p>
                      <a:pPr marL="0" indent="0" algn="ctr">
                        <a:lnSpc>
                          <a:spcPct val="106000"/>
                        </a:lnSpc>
                        <a:spcBef>
                          <a:spcPct val="0"/>
                        </a:spcBef>
                        <a:spcAft>
                          <a:spcPct val="0"/>
                        </a:spcAft>
                      </a:pPr>
                      <a:r>
                        <a:rPr sz="1100" b="1">
                          <a:solidFill>
                            <a:srgbClr val="000000"/>
                          </a:solidFill>
                          <a:latin typeface="Arial" panose="020B0604020202020204"/>
                          <a:ea typeface="Calibri" panose="020F0502020204030204"/>
                        </a:rPr>
                        <a:t>11.019</a:t>
                      </a:r>
                    </a:p>
                  </a:txBody>
                  <a:tcPr marL="0" marR="0" marT="0" marB="0" anchor="ctr">
                    <a:lnL>
                      <a:noFill/>
                    </a:lnL>
                    <a:lnR>
                      <a:noFill/>
                    </a:lnR>
                    <a:lnT>
                      <a:noFill/>
                    </a:lnT>
                    <a:lnB>
                      <a:noFill/>
                    </a:lnB>
                    <a:solidFill>
                      <a:srgbClr val="33CCCC"/>
                    </a:solidFill>
                  </a:tcPr>
                </a:tc>
                <a:tc>
                  <a:txBody>
                    <a:bodyPr/>
                    <a:lstStyle/>
                    <a:p>
                      <a:pPr marL="0" indent="0" algn="ctr">
                        <a:lnSpc>
                          <a:spcPct val="106000"/>
                        </a:lnSpc>
                        <a:spcBef>
                          <a:spcPct val="0"/>
                        </a:spcBef>
                        <a:spcAft>
                          <a:spcPct val="0"/>
                        </a:spcAft>
                      </a:pPr>
                      <a:r>
                        <a:rPr sz="1100" b="1">
                          <a:solidFill>
                            <a:srgbClr val="000000"/>
                          </a:solidFill>
                          <a:latin typeface="Arial" panose="020B0604020202020204"/>
                          <a:ea typeface="Calibri" panose="020F0502020204030204"/>
                        </a:rPr>
                        <a:t>10.595</a:t>
                      </a:r>
                    </a:p>
                  </a:txBody>
                  <a:tcPr marL="0" marR="0" marT="0" marB="0" anchor="ctr">
                    <a:lnL>
                      <a:noFill/>
                    </a:lnL>
                    <a:lnR>
                      <a:noFill/>
                    </a:lnR>
                    <a:lnT>
                      <a:noFill/>
                    </a:lnT>
                    <a:lnB>
                      <a:noFill/>
                    </a:lnB>
                    <a:solidFill>
                      <a:srgbClr val="33CCCC"/>
                    </a:solidFill>
                  </a:tcPr>
                </a:tc>
                <a:tc>
                  <a:txBody>
                    <a:bodyPr/>
                    <a:lstStyle/>
                    <a:p>
                      <a:pPr marL="0" indent="0" algn="ctr">
                        <a:lnSpc>
                          <a:spcPct val="106000"/>
                        </a:lnSpc>
                        <a:spcBef>
                          <a:spcPct val="0"/>
                        </a:spcBef>
                        <a:spcAft>
                          <a:spcPct val="0"/>
                        </a:spcAft>
                      </a:pPr>
                      <a:r>
                        <a:rPr sz="1100" b="1">
                          <a:solidFill>
                            <a:srgbClr val="000000"/>
                          </a:solidFill>
                          <a:latin typeface="Arial" panose="020B0604020202020204"/>
                          <a:ea typeface="Calibri" panose="020F0502020204030204"/>
                        </a:rPr>
                        <a:t>11.682</a:t>
                      </a:r>
                    </a:p>
                  </a:txBody>
                  <a:tcPr marL="0" marR="0" marT="0" marB="0" anchor="ctr">
                    <a:lnL>
                      <a:noFill/>
                    </a:lnL>
                    <a:lnR>
                      <a:noFill/>
                    </a:lnR>
                    <a:lnT>
                      <a:noFill/>
                    </a:lnT>
                    <a:lnB>
                      <a:noFill/>
                    </a:lnB>
                    <a:solidFill>
                      <a:srgbClr val="33CCCC"/>
                    </a:solidFill>
                  </a:tcPr>
                </a:tc>
                <a:tc>
                  <a:txBody>
                    <a:bodyPr/>
                    <a:lstStyle/>
                    <a:p>
                      <a:pPr marL="0" indent="0" algn="ctr">
                        <a:lnSpc>
                          <a:spcPct val="106000"/>
                        </a:lnSpc>
                        <a:spcBef>
                          <a:spcPct val="0"/>
                        </a:spcBef>
                        <a:spcAft>
                          <a:spcPct val="0"/>
                        </a:spcAft>
                      </a:pPr>
                      <a:r>
                        <a:rPr sz="1100" b="1">
                          <a:solidFill>
                            <a:srgbClr val="000000"/>
                          </a:solidFill>
                          <a:latin typeface="Arial" panose="020B0604020202020204"/>
                          <a:ea typeface="Calibri" panose="020F0502020204030204"/>
                        </a:rPr>
                        <a:t>18.594</a:t>
                      </a:r>
                    </a:p>
                  </a:txBody>
                  <a:tcPr marL="0" marR="0" marT="0" marB="0" anchor="ctr">
                    <a:lnL>
                      <a:noFill/>
                    </a:lnL>
                    <a:lnR>
                      <a:noFill/>
                    </a:lnR>
                    <a:lnT>
                      <a:noFill/>
                    </a:lnT>
                    <a:lnB>
                      <a:noFill/>
                    </a:lnB>
                    <a:solidFill>
                      <a:srgbClr val="33CCCC"/>
                    </a:solidFill>
                  </a:tcPr>
                </a:tc>
                <a:tc>
                  <a:txBody>
                    <a:bodyPr/>
                    <a:lstStyle/>
                    <a:p>
                      <a:pPr marL="0" indent="0" algn="ctr">
                        <a:lnSpc>
                          <a:spcPct val="106000"/>
                        </a:lnSpc>
                        <a:spcBef>
                          <a:spcPct val="0"/>
                        </a:spcBef>
                        <a:spcAft>
                          <a:spcPct val="0"/>
                        </a:spcAft>
                      </a:pPr>
                      <a:r>
                        <a:rPr sz="1100" b="1">
                          <a:solidFill>
                            <a:srgbClr val="000000"/>
                          </a:solidFill>
                          <a:latin typeface="Arial" panose="020B0604020202020204"/>
                          <a:ea typeface="Calibri" panose="020F0502020204030204"/>
                        </a:rPr>
                        <a:t>13.841</a:t>
                      </a:r>
                    </a:p>
                  </a:txBody>
                  <a:tcPr marL="0" marR="0" marT="0" marB="0" anchor="ctr">
                    <a:lnL>
                      <a:noFill/>
                    </a:lnL>
                    <a:lnR>
                      <a:noFill/>
                    </a:lnR>
                    <a:lnT>
                      <a:noFill/>
                    </a:lnT>
                    <a:lnB>
                      <a:noFill/>
                    </a:lnB>
                    <a:solidFill>
                      <a:srgbClr val="33CCCC"/>
                    </a:solidFill>
                  </a:tcPr>
                </a:tc>
                <a:tc>
                  <a:txBody>
                    <a:bodyPr/>
                    <a:lstStyle/>
                    <a:p>
                      <a:pPr marL="0" indent="0" algn="ctr">
                        <a:lnSpc>
                          <a:spcPct val="106000"/>
                        </a:lnSpc>
                        <a:spcBef>
                          <a:spcPct val="0"/>
                        </a:spcBef>
                        <a:spcAft>
                          <a:spcPct val="0"/>
                        </a:spcAft>
                      </a:pPr>
                      <a:r>
                        <a:rPr sz="1100" b="1">
                          <a:solidFill>
                            <a:srgbClr val="000000"/>
                          </a:solidFill>
                          <a:latin typeface="Arial" panose="020B0604020202020204"/>
                          <a:ea typeface="Calibri" panose="020F0502020204030204"/>
                        </a:rPr>
                        <a:t>65.731</a:t>
                      </a:r>
                    </a:p>
                  </a:txBody>
                  <a:tcPr marL="0" marR="0" marT="0" marB="0" anchor="ctr">
                    <a:lnL>
                      <a:noFill/>
                    </a:lnL>
                    <a:lnR>
                      <a:noFill/>
                    </a:lnR>
                    <a:lnT>
                      <a:noFill/>
                    </a:lnT>
                    <a:lnB>
                      <a:noFill/>
                    </a:lnB>
                    <a:solidFill>
                      <a:srgbClr val="33CCCC"/>
                    </a:solidFill>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cstate="print">
            <a:extLst>
              <a:ext uri="{28A0092B-C50C-407E-A947-70E740481C1C}">
                <a14:useLocalDpi xmlns:a14="http://schemas.microsoft.com/office/drawing/2010/main" val="0"/>
              </a:ext>
            </a:extLst>
          </a:blip>
          <a:srcRect l="17391"/>
          <a:stretch>
            <a:fillRect/>
          </a:stretch>
        </p:blipFill>
        <p:spPr>
          <a:xfrm rot="5400000">
            <a:off x="4486264" y="302559"/>
            <a:ext cx="11676268" cy="7947460"/>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9" y="-57785"/>
            <a:ext cx="12189461" cy="6858000"/>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710" y="2368951"/>
            <a:ext cx="496839" cy="496839"/>
          </a:xfrm>
          <a:prstGeom prst="rect">
            <a:avLst/>
          </a:prstGeom>
        </p:spPr>
      </p:pic>
      <p:sp>
        <p:nvSpPr>
          <p:cNvPr id="3" name="Rectángulo redondeado 2"/>
          <p:cNvSpPr/>
          <p:nvPr/>
        </p:nvSpPr>
        <p:spPr>
          <a:xfrm>
            <a:off x="973123" y="-116114"/>
            <a:ext cx="4790317" cy="1867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8623" y="-58058"/>
            <a:ext cx="4519764" cy="1751073"/>
          </a:xfrm>
          <a:prstGeom prst="rect">
            <a:avLst/>
          </a:prstGeom>
        </p:spPr>
      </p:pic>
      <p:sp>
        <p:nvSpPr>
          <p:cNvPr id="11" name="CuadroTexto 10"/>
          <p:cNvSpPr txBox="1"/>
          <p:nvPr/>
        </p:nvSpPr>
        <p:spPr>
          <a:xfrm>
            <a:off x="222250" y="1837055"/>
            <a:ext cx="3696335" cy="1746885"/>
          </a:xfrm>
          <a:prstGeom prst="rect">
            <a:avLst/>
          </a:prstGeom>
          <a:noFill/>
        </p:spPr>
        <p:txBody>
          <a:bodyPr wrap="square" rtlCol="0">
            <a:noAutofit/>
          </a:bodyPr>
          <a:lstStyle/>
          <a:p>
            <a:pPr marL="285750" indent="-285750">
              <a:buClr>
                <a:schemeClr val="bg1"/>
              </a:buClr>
              <a:buFont typeface="Arial" panose="020B0604020202020204" pitchFamily="34" charset="0"/>
              <a:buChar char="•"/>
            </a:pPr>
            <a:r>
              <a:rPr lang="es-MX" dirty="0" smtClean="0">
                <a:solidFill>
                  <a:schemeClr val="bg1"/>
                </a:solidFill>
              </a:rPr>
              <a:t>VACUNA ANTIRRABICA LOS 365 DIAS DEL AÑO.</a:t>
            </a:r>
          </a:p>
          <a:p>
            <a:pPr marL="285750" indent="-285750">
              <a:buClr>
                <a:schemeClr val="bg1"/>
              </a:buClr>
              <a:buFont typeface="Arial" panose="020B0604020202020204" pitchFamily="34" charset="0"/>
              <a:buChar char="•"/>
            </a:pPr>
            <a:r>
              <a:rPr lang="es-MX" dirty="0" smtClean="0">
                <a:solidFill>
                  <a:schemeClr val="bg1"/>
                </a:solidFill>
              </a:rPr>
              <a:t>ADOPCION DE MASCOTAS RESCATADAS</a:t>
            </a:r>
          </a:p>
          <a:p>
            <a:pPr marL="285750" indent="-285750">
              <a:buClr>
                <a:schemeClr val="bg1"/>
              </a:buClr>
              <a:buFont typeface="Arial" panose="020B0604020202020204" pitchFamily="34" charset="0"/>
              <a:buChar char="•"/>
            </a:pPr>
            <a:r>
              <a:rPr lang="es-MX" dirty="0" smtClean="0">
                <a:solidFill>
                  <a:schemeClr val="bg1"/>
                </a:solidFill>
              </a:rPr>
              <a:t>CAMPAÑAS DE DESPARASITACIÓN</a:t>
            </a:r>
          </a:p>
          <a:p>
            <a:pPr marL="285750" indent="-285750">
              <a:buClr>
                <a:schemeClr val="bg1"/>
              </a:buClr>
              <a:buFont typeface="Arial" panose="020B0604020202020204" pitchFamily="34" charset="0"/>
              <a:buChar char="•"/>
            </a:pPr>
            <a:r>
              <a:rPr lang="es-MX" dirty="0" smtClean="0">
                <a:solidFill>
                  <a:schemeClr val="bg1"/>
                </a:solidFill>
              </a:rPr>
              <a:t>JORNADAS DE ESTERILIZACIÓN MASIVA</a:t>
            </a:r>
          </a:p>
        </p:txBody>
      </p:sp>
      <p:sp>
        <p:nvSpPr>
          <p:cNvPr id="8" name="Rectángulo 7"/>
          <p:cNvSpPr/>
          <p:nvPr/>
        </p:nvSpPr>
        <p:spPr>
          <a:xfrm>
            <a:off x="2827020" y="4035425"/>
            <a:ext cx="3268980" cy="2445385"/>
          </a:xfrm>
          <a:prstGeom prst="rect">
            <a:avLst/>
          </a:prstGeom>
        </p:spPr>
        <p:txBody>
          <a:bodyPr wrap="square">
            <a:noAutofit/>
          </a:bodyPr>
          <a:lstStyle/>
          <a:p>
            <a:pPr algn="just"/>
            <a:r>
              <a:rPr lang="es-BO" b="1" dirty="0">
                <a:solidFill>
                  <a:schemeClr val="bg1"/>
                </a:solidFill>
              </a:rPr>
              <a:t>S</a:t>
            </a:r>
            <a:r>
              <a:rPr lang="es-BO" b="1" dirty="0" smtClean="0">
                <a:solidFill>
                  <a:schemeClr val="bg1"/>
                </a:solidFill>
              </a:rPr>
              <a:t>ervicio</a:t>
            </a:r>
            <a:r>
              <a:rPr lang="es-ES" altLang="es-BO" b="1" dirty="0" smtClean="0">
                <a:solidFill>
                  <a:schemeClr val="bg1"/>
                </a:solidFill>
              </a:rPr>
              <a:t>s</a:t>
            </a:r>
            <a:r>
              <a:rPr lang="es-BO" b="1" dirty="0" smtClean="0">
                <a:solidFill>
                  <a:schemeClr val="bg1"/>
                </a:solidFill>
              </a:rPr>
              <a:t> veterinario</a:t>
            </a:r>
            <a:r>
              <a:rPr lang="es-ES" altLang="es-BO" b="1" dirty="0" smtClean="0">
                <a:solidFill>
                  <a:schemeClr val="bg1"/>
                </a:solidFill>
              </a:rPr>
              <a:t>s</a:t>
            </a:r>
            <a:endParaRPr lang="es-BO" dirty="0" smtClean="0">
              <a:solidFill>
                <a:schemeClr val="bg1"/>
              </a:solidFill>
            </a:endParaRPr>
          </a:p>
          <a:p>
            <a:pPr marL="285750" indent="-285750" algn="just">
              <a:buClr>
                <a:srgbClr val="FFFFFF"/>
              </a:buClr>
              <a:buFont typeface="Arial" panose="020B0604020202020204" pitchFamily="34" charset="0"/>
              <a:buChar char="•"/>
            </a:pPr>
            <a:r>
              <a:rPr lang="es-BO" dirty="0" smtClean="0">
                <a:solidFill>
                  <a:schemeClr val="bg1"/>
                </a:solidFill>
              </a:rPr>
              <a:t>Consultas</a:t>
            </a:r>
          </a:p>
          <a:p>
            <a:pPr marL="285750" indent="-285750" algn="just">
              <a:buClr>
                <a:srgbClr val="FFFFFF"/>
              </a:buClr>
              <a:buFont typeface="Arial" panose="020B0604020202020204" pitchFamily="34" charset="0"/>
              <a:buChar char="•"/>
            </a:pPr>
            <a:r>
              <a:rPr lang="es-BO" dirty="0" smtClean="0">
                <a:solidFill>
                  <a:schemeClr val="bg1"/>
                </a:solidFill>
              </a:rPr>
              <a:t>Vitaminización</a:t>
            </a:r>
            <a:endParaRPr lang="es-BO" dirty="0">
              <a:solidFill>
                <a:schemeClr val="bg1"/>
              </a:solidFill>
            </a:endParaRPr>
          </a:p>
          <a:p>
            <a:pPr marL="285750" indent="-285750" algn="just">
              <a:buClr>
                <a:srgbClr val="FFFFFF"/>
              </a:buClr>
              <a:buFont typeface="Arial" panose="020B0604020202020204" pitchFamily="34" charset="0"/>
              <a:buChar char="•"/>
            </a:pPr>
            <a:r>
              <a:rPr lang="es-BO" dirty="0" smtClean="0">
                <a:solidFill>
                  <a:schemeClr val="bg1"/>
                </a:solidFill>
              </a:rPr>
              <a:t>Vacunas</a:t>
            </a:r>
            <a:endParaRPr lang="es-BO" dirty="0">
              <a:solidFill>
                <a:schemeClr val="bg1"/>
              </a:solidFill>
            </a:endParaRPr>
          </a:p>
          <a:p>
            <a:pPr marL="285750" indent="-285750" algn="just">
              <a:buClr>
                <a:srgbClr val="FFFFFF"/>
              </a:buClr>
              <a:buFont typeface="Arial" panose="020B0604020202020204" pitchFamily="34" charset="0"/>
              <a:buChar char="•"/>
            </a:pPr>
            <a:r>
              <a:rPr lang="es-ES" altLang="es-BO" dirty="0" smtClean="0">
                <a:solidFill>
                  <a:schemeClr val="bg1"/>
                </a:solidFill>
              </a:rPr>
              <a:t>Vacuna </a:t>
            </a:r>
            <a:r>
              <a:rPr lang="es-ES" altLang="es-BO" dirty="0">
                <a:solidFill>
                  <a:schemeClr val="bg1"/>
                </a:solidFill>
              </a:rPr>
              <a:t>antirrábica </a:t>
            </a:r>
            <a:endParaRPr lang="es-BO" altLang="es-BO" dirty="0">
              <a:solidFill>
                <a:schemeClr val="bg1"/>
              </a:solidFill>
            </a:endParaRPr>
          </a:p>
          <a:p>
            <a:pPr marL="285750" indent="-285750" algn="just">
              <a:buClr>
                <a:srgbClr val="FFFFFF"/>
              </a:buClr>
              <a:buFont typeface="Arial" panose="020B0604020202020204" pitchFamily="34" charset="0"/>
              <a:buChar char="•"/>
            </a:pPr>
            <a:r>
              <a:rPr lang="es-BO" dirty="0" smtClean="0">
                <a:solidFill>
                  <a:schemeClr val="bg1"/>
                </a:solidFill>
              </a:rPr>
              <a:t>Desparasitación</a:t>
            </a:r>
          </a:p>
          <a:p>
            <a:pPr marL="285750" indent="-285750" algn="just">
              <a:buClr>
                <a:srgbClr val="FFFFFF"/>
              </a:buClr>
              <a:buFont typeface="Arial" panose="020B0604020202020204" pitchFamily="34" charset="0"/>
              <a:buChar char="•"/>
            </a:pPr>
            <a:r>
              <a:rPr lang="es-BO" dirty="0" smtClean="0">
                <a:solidFill>
                  <a:schemeClr val="bg1"/>
                </a:solidFill>
              </a:rPr>
              <a:t>Cirugías </a:t>
            </a:r>
            <a:r>
              <a:rPr lang="es-BO" dirty="0">
                <a:solidFill>
                  <a:schemeClr val="bg1"/>
                </a:solidFill>
              </a:rPr>
              <a:t>entre otros</a:t>
            </a:r>
          </a:p>
          <a:p>
            <a:pPr algn="just"/>
            <a:endParaRPr lang="es-BO" dirty="0">
              <a:solidFill>
                <a:schemeClr val="bg1"/>
              </a:solidFill>
            </a:endParaRPr>
          </a:p>
          <a:p>
            <a:pPr algn="just"/>
            <a:endParaRPr lang="es-BO" dirty="0" smtClean="0">
              <a:solidFill>
                <a:schemeClr val="bg1"/>
              </a:solidFil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503*336"/>
  <p:tag name="TABLE_ENDDRAG_RECT" val="22*136*503*337"/>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510*92"/>
  <p:tag name="TABLE_ENDDRAG_RECT" val="8*189*510*92"/>
</p:tagLst>
</file>

<file path=ppt/tags/tag3.xml><?xml version="1.0" encoding="utf-8"?>
<p:tagLst xmlns:a="http://schemas.openxmlformats.org/drawingml/2006/main" xmlns:r="http://schemas.openxmlformats.org/officeDocument/2006/relationships" xmlns:p="http://schemas.openxmlformats.org/presentationml/2006/main">
  <p:tag name="TABLE_ENDDRAG_ORIGIN_RECT" val="502*102"/>
  <p:tag name="TABLE_ENDDRAG_RECT" val="19*157*503*102"/>
</p:tagLst>
</file>

<file path=ppt/tags/tag4.xml><?xml version="1.0" encoding="utf-8"?>
<p:tagLst xmlns:a="http://schemas.openxmlformats.org/drawingml/2006/main" xmlns:r="http://schemas.openxmlformats.org/officeDocument/2006/relationships" xmlns:p="http://schemas.openxmlformats.org/presentationml/2006/main">
  <p:tag name="TABLE_ENDDRAG_ORIGIN_RECT" val="502*125"/>
  <p:tag name="TABLE_ENDDRAG_RECT" val="19*347*503*125"/>
</p:tagLst>
</file>

<file path=ppt/tags/tag5.xml><?xml version="1.0" encoding="utf-8"?>
<p:tagLst xmlns:a="http://schemas.openxmlformats.org/drawingml/2006/main" xmlns:r="http://schemas.openxmlformats.org/officeDocument/2006/relationships" xmlns:p="http://schemas.openxmlformats.org/presentationml/2006/main">
  <p:tag name="TABLE_ENDDRAG_ORIGIN_RECT" val="457*138"/>
  <p:tag name="TABLE_ENDDRAG_RECT" val="29*217*457*138"/>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654</Words>
  <Application>Microsoft Office PowerPoint</Application>
  <PresentationFormat>Panorámica</PresentationFormat>
  <Paragraphs>314</Paragraphs>
  <Slides>16</Slides>
  <Notes>0</Notes>
  <HiddenSlides>0</HiddenSlides>
  <MMClips>3</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16</vt:i4>
      </vt:variant>
    </vt:vector>
  </HeadingPairs>
  <TitlesOfParts>
    <vt:vector size="22" baseType="lpstr">
      <vt:lpstr>Arial</vt:lpstr>
      <vt:lpstr>Arial Black</vt:lpstr>
      <vt:lpstr>Calibri</vt:lpstr>
      <vt:lpstr>Calibri Light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Franz Martin Esprella Torrico</dc:creator>
  <cp:lastModifiedBy>Victor Miguel Mamani Calderon</cp:lastModifiedBy>
  <cp:revision>28</cp:revision>
  <dcterms:created xsi:type="dcterms:W3CDTF">2025-09-18T17:53:00Z</dcterms:created>
  <dcterms:modified xsi:type="dcterms:W3CDTF">2026-04-08T19:48:25Z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49747D31DA8342B4B8E94D3F677A7CB5_13</vt:lpwstr>
  </property>
  <property fmtid="{D5CDD505-2E9C-101B-9397-08002B2CF9AE}" pid="3" name="KSOProductBuildVer">
    <vt:lpwstr>3082-12.2.0.21931</vt:lpwstr>
  </property>
</Properties>
</file>