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4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0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6.xml" ContentType="application/vnd.openxmlformats-officedocument.themeOverride+xml"/>
  <Override PartName="/ppt/notesSlides/notesSlide24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5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26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35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rawings/drawing5.xml" ContentType="application/vnd.openxmlformats-officedocument.drawingml.chartshape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555" r:id="rId2"/>
    <p:sldId id="521" r:id="rId3"/>
    <p:sldId id="515" r:id="rId4"/>
    <p:sldId id="516" r:id="rId5"/>
    <p:sldId id="517" r:id="rId6"/>
    <p:sldId id="557" r:id="rId7"/>
    <p:sldId id="558" r:id="rId8"/>
    <p:sldId id="559" r:id="rId9"/>
    <p:sldId id="524" r:id="rId10"/>
    <p:sldId id="589" r:id="rId11"/>
    <p:sldId id="575" r:id="rId12"/>
    <p:sldId id="522" r:id="rId13"/>
    <p:sldId id="562" r:id="rId14"/>
    <p:sldId id="581" r:id="rId15"/>
    <p:sldId id="519" r:id="rId16"/>
    <p:sldId id="583" r:id="rId17"/>
    <p:sldId id="526" r:id="rId18"/>
    <p:sldId id="587" r:id="rId19"/>
    <p:sldId id="588" r:id="rId20"/>
    <p:sldId id="527" r:id="rId21"/>
    <p:sldId id="529" r:id="rId22"/>
    <p:sldId id="578" r:id="rId23"/>
    <p:sldId id="586" r:id="rId24"/>
    <p:sldId id="579" r:id="rId25"/>
    <p:sldId id="576" r:id="rId26"/>
    <p:sldId id="534" r:id="rId27"/>
    <p:sldId id="593" r:id="rId28"/>
    <p:sldId id="525" r:id="rId29"/>
    <p:sldId id="594" r:id="rId30"/>
    <p:sldId id="591" r:id="rId31"/>
    <p:sldId id="592" r:id="rId32"/>
    <p:sldId id="595" r:id="rId33"/>
    <p:sldId id="596" r:id="rId34"/>
    <p:sldId id="584" r:id="rId35"/>
    <p:sldId id="590" r:id="rId36"/>
    <p:sldId id="597" r:id="rId37"/>
    <p:sldId id="563" r:id="rId38"/>
    <p:sldId id="553" r:id="rId39"/>
  </p:sldIdLst>
  <p:sldSz cx="12192000" cy="6858000"/>
  <p:notesSz cx="6797675" cy="9929813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00"/>
    <a:srgbClr val="00FFFF"/>
    <a:srgbClr val="40F05D"/>
    <a:srgbClr val="FF9900"/>
    <a:srgbClr val="4EC6E2"/>
    <a:srgbClr val="0000FF"/>
    <a:srgbClr val="FF00FF"/>
    <a:srgbClr val="9933FF"/>
    <a:srgbClr val="D55B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0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CAI%202025\INF%20CAI%202025f.xls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mila.machicado\Downloads\graficos%20zoonosi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mila.machicado\Downloads\graficos%20zoonosis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mila.machicado\Downloads\graficos%20zoonosi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mila.machicado\Downloads\graficos%20zoonosis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mila.machicado\Downloads\graficos%20zoonosis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mila.machicado\Downloads\graficos%20zoonosis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mila.machicado\Downloads\excel%20vih%20y%20tuberculosis%202025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mila.machicado\Downloads\excel%20vih%20y%20tuberculosis%202025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ia.chura\Downloads\ANALISIS%20FINANCIERO%202023%20-%202024.xlsx" TargetMode="Externa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chartUserShapes" Target="../drawings/drawing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CAI%202025\INF%20CAI%202025f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mila.machicado\Desktop\2024\CAIS%202024\INF%20CAIH%202024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NF%20CAI%202025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Graficos!$B$2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Graficos!$A$3:$A$8</c:f>
              <c:strCache>
                <c:ptCount val="6"/>
                <c:pt idx="0">
                  <c:v>Medicina Interna</c:v>
                </c:pt>
                <c:pt idx="1">
                  <c:v>Gineco - Obstetricia</c:v>
                </c:pt>
                <c:pt idx="2">
                  <c:v>Pediatria</c:v>
                </c:pt>
                <c:pt idx="3">
                  <c:v>Cirugia General</c:v>
                </c:pt>
                <c:pt idx="4">
                  <c:v>Medicina General </c:v>
                </c:pt>
                <c:pt idx="5">
                  <c:v>Odontologia</c:v>
                </c:pt>
              </c:strCache>
            </c:strRef>
          </c:cat>
          <c:val>
            <c:numRef>
              <c:f>Graficos!$B$3:$B$8</c:f>
              <c:numCache>
                <c:formatCode>General</c:formatCode>
                <c:ptCount val="6"/>
                <c:pt idx="0">
                  <c:v>5947</c:v>
                </c:pt>
                <c:pt idx="1">
                  <c:v>4914</c:v>
                </c:pt>
                <c:pt idx="2">
                  <c:v>4230</c:v>
                </c:pt>
                <c:pt idx="3">
                  <c:v>4597</c:v>
                </c:pt>
                <c:pt idx="4">
                  <c:v>1157</c:v>
                </c:pt>
                <c:pt idx="5">
                  <c:v>3916</c:v>
                </c:pt>
              </c:numCache>
            </c:numRef>
          </c:val>
        </c:ser>
        <c:ser>
          <c:idx val="1"/>
          <c:order val="1"/>
          <c:tx>
            <c:strRef>
              <c:f>Graficos!$C$2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Graficos!$A$3:$A$8</c:f>
              <c:strCache>
                <c:ptCount val="6"/>
                <c:pt idx="0">
                  <c:v>Medicina Interna</c:v>
                </c:pt>
                <c:pt idx="1">
                  <c:v>Gineco - Obstetricia</c:v>
                </c:pt>
                <c:pt idx="2">
                  <c:v>Pediatria</c:v>
                </c:pt>
                <c:pt idx="3">
                  <c:v>Cirugia General</c:v>
                </c:pt>
                <c:pt idx="4">
                  <c:v>Medicina General </c:v>
                </c:pt>
                <c:pt idx="5">
                  <c:v>Odontologia</c:v>
                </c:pt>
              </c:strCache>
            </c:strRef>
          </c:cat>
          <c:val>
            <c:numRef>
              <c:f>Graficos!$C$3:$C$8</c:f>
              <c:numCache>
                <c:formatCode>General</c:formatCode>
                <c:ptCount val="6"/>
                <c:pt idx="0">
                  <c:v>5668</c:v>
                </c:pt>
                <c:pt idx="1">
                  <c:v>4202</c:v>
                </c:pt>
                <c:pt idx="2">
                  <c:v>3944</c:v>
                </c:pt>
                <c:pt idx="3">
                  <c:v>3887</c:v>
                </c:pt>
                <c:pt idx="4">
                  <c:v>730</c:v>
                </c:pt>
                <c:pt idx="5">
                  <c:v>3972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8758960"/>
        <c:axId val="318752432"/>
      </c:barChart>
      <c:catAx>
        <c:axId val="31875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18752432"/>
        <c:crosses val="autoZero"/>
        <c:auto val="1"/>
        <c:lblAlgn val="ctr"/>
        <c:lblOffset val="100"/>
        <c:noMultiLvlLbl val="0"/>
      </c:catAx>
      <c:valAx>
        <c:axId val="31875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1875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sz="2000" b="1" i="0" baseline="0" dirty="0" smtClean="0">
                <a:solidFill>
                  <a:schemeClr val="tx1"/>
                </a:solidFill>
                <a:effectLst/>
              </a:rPr>
              <a:t>INTERNACIONES POR SERVICIO</a:t>
            </a:r>
            <a:endParaRPr lang="es-BO" sz="2000" b="1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b="1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b="1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>
        <c:manualLayout>
          <c:layoutTarget val="inner"/>
          <c:xMode val="edge"/>
          <c:yMode val="edge"/>
          <c:x val="4.4649524278215225E-2"/>
          <c:y val="0.18175953393454342"/>
          <c:w val="0.94493380905511815"/>
          <c:h val="0.704935355638592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Graficos!$K$74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Graficos!$K$75:$K$82</c:f>
              <c:numCache>
                <c:formatCode>General</c:formatCode>
                <c:ptCount val="8"/>
                <c:pt idx="0">
                  <c:v>1057</c:v>
                </c:pt>
                <c:pt idx="1">
                  <c:v>1050</c:v>
                </c:pt>
                <c:pt idx="2">
                  <c:v>405</c:v>
                </c:pt>
                <c:pt idx="3">
                  <c:v>126</c:v>
                </c:pt>
                <c:pt idx="4">
                  <c:v>971</c:v>
                </c:pt>
                <c:pt idx="5">
                  <c:v>256</c:v>
                </c:pt>
                <c:pt idx="6">
                  <c:v>101</c:v>
                </c:pt>
                <c:pt idx="7">
                  <c:v>248</c:v>
                </c:pt>
              </c:numCache>
            </c:numRef>
          </c:val>
        </c:ser>
        <c:ser>
          <c:idx val="1"/>
          <c:order val="1"/>
          <c:tx>
            <c:strRef>
              <c:f>Graficos!$L$74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Graficos!$L$75:$L$82</c:f>
            </c:numRef>
          </c:val>
        </c:ser>
        <c:ser>
          <c:idx val="2"/>
          <c:order val="2"/>
          <c:tx>
            <c:strRef>
              <c:f>Graficos!$M$74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Graficos!$M$75:$M$82</c:f>
            </c:numRef>
          </c:val>
        </c:ser>
        <c:ser>
          <c:idx val="3"/>
          <c:order val="3"/>
          <c:tx>
            <c:strRef>
              <c:f>Graficos!$N$74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Graficos!$N$75:$N$82</c:f>
            </c:numRef>
          </c:val>
        </c:ser>
        <c:ser>
          <c:idx val="4"/>
          <c:order val="4"/>
          <c:tx>
            <c:strRef>
              <c:f>Graficos!$O$74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Graficos!$O$75:$O$82</c:f>
            </c:numRef>
          </c:val>
        </c:ser>
        <c:ser>
          <c:idx val="5"/>
          <c:order val="5"/>
          <c:tx>
            <c:strRef>
              <c:f>Graficos!$P$74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Graficos!$P$75:$P$82</c:f>
            </c:numRef>
          </c:val>
        </c:ser>
        <c:ser>
          <c:idx val="6"/>
          <c:order val="6"/>
          <c:tx>
            <c:strRef>
              <c:f>Graficos!$Q$74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Graficos!$Q$75:$Q$82</c:f>
            </c:numRef>
          </c:val>
        </c:ser>
        <c:ser>
          <c:idx val="7"/>
          <c:order val="7"/>
          <c:tx>
            <c:strRef>
              <c:f>Graficos!$R$74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Graficos!$R$75:$R$82</c:f>
            </c:numRef>
          </c:val>
        </c:ser>
        <c:ser>
          <c:idx val="8"/>
          <c:order val="8"/>
          <c:tx>
            <c:strRef>
              <c:f>Graficos!$S$74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Graficos!$S$75:$S$82</c:f>
            </c:numRef>
          </c:val>
        </c:ser>
        <c:ser>
          <c:idx val="9"/>
          <c:order val="9"/>
          <c:tx>
            <c:strRef>
              <c:f>Graficos!$T$74</c:f>
              <c:strCache>
                <c:ptCount val="1"/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Graficos!$T$75:$T$82</c:f>
            </c:numRef>
          </c:val>
        </c:ser>
        <c:ser>
          <c:idx val="10"/>
          <c:order val="10"/>
          <c:tx>
            <c:strRef>
              <c:f>Graficos!$U$74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Graficos!$U$75:$U$82</c:f>
            </c:numRef>
          </c:val>
        </c:ser>
        <c:ser>
          <c:idx val="11"/>
          <c:order val="11"/>
          <c:tx>
            <c:strRef>
              <c:f>Graficos!$V$74</c:f>
              <c:strCache>
                <c:ptCount val="1"/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Graficos!$V$75:$V$82</c:f>
            </c:numRef>
          </c:val>
        </c:ser>
        <c:ser>
          <c:idx val="12"/>
          <c:order val="12"/>
          <c:tx>
            <c:strRef>
              <c:f>Graficos!$W$74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Graficos!$W$75:$W$82</c:f>
            </c:numRef>
          </c:val>
        </c:ser>
        <c:ser>
          <c:idx val="13"/>
          <c:order val="13"/>
          <c:tx>
            <c:strRef>
              <c:f>Graficos!$X$74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Graficos!$X$75:$X$82</c:f>
            </c:numRef>
          </c:val>
        </c:ser>
        <c:ser>
          <c:idx val="14"/>
          <c:order val="14"/>
          <c:tx>
            <c:strRef>
              <c:f>Graficos!$Y$74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Graficos!$Y$75:$Y$82</c:f>
            </c:numRef>
          </c:val>
        </c:ser>
        <c:ser>
          <c:idx val="15"/>
          <c:order val="15"/>
          <c:tx>
            <c:strRef>
              <c:f>Graficos!$Z$74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Graficos!$Z$75:$Z$82</c:f>
            </c:numRef>
          </c:val>
        </c:ser>
        <c:ser>
          <c:idx val="16"/>
          <c:order val="16"/>
          <c:tx>
            <c:strRef>
              <c:f>Graficos!$AA$74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Graficos!$AA$75:$AA$82</c:f>
            </c:numRef>
          </c:val>
        </c:ser>
        <c:ser>
          <c:idx val="17"/>
          <c:order val="17"/>
          <c:tx>
            <c:strRef>
              <c:f>Graficos!$AB$74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Graficos!$AB$75:$AB$82</c:f>
            </c:numRef>
          </c:val>
        </c:ser>
        <c:ser>
          <c:idx val="18"/>
          <c:order val="18"/>
          <c:tx>
            <c:strRef>
              <c:f>Graficos!$AC$74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Graficos!$AC$75:$AC$82</c:f>
            </c:numRef>
          </c:val>
        </c:ser>
        <c:ser>
          <c:idx val="19"/>
          <c:order val="19"/>
          <c:tx>
            <c:strRef>
              <c:f>Graficos!$AD$74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Graficos!$AD$75:$AD$82</c:f>
            </c:numRef>
          </c:val>
        </c:ser>
        <c:ser>
          <c:idx val="20"/>
          <c:order val="20"/>
          <c:tx>
            <c:strRef>
              <c:f>Graficos!$AE$74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Graficos!$AE$75:$AE$82</c:f>
            </c:numRef>
          </c:val>
        </c:ser>
        <c:ser>
          <c:idx val="21"/>
          <c:order val="21"/>
          <c:tx>
            <c:strRef>
              <c:f>Graficos!$AF$74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Graficos!$AF$75:$AF$82</c:f>
            </c:numRef>
          </c:val>
        </c:ser>
        <c:ser>
          <c:idx val="22"/>
          <c:order val="22"/>
          <c:tx>
            <c:strRef>
              <c:f>Graficos!$AG$74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Graficos!$AG$75:$AG$82</c:f>
            </c:numRef>
          </c:val>
        </c:ser>
        <c:ser>
          <c:idx val="23"/>
          <c:order val="23"/>
          <c:tx>
            <c:strRef>
              <c:f>Graficos!$AH$74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Graficos!$AH$75:$AH$82</c:f>
            </c:numRef>
          </c:val>
        </c:ser>
        <c:ser>
          <c:idx val="24"/>
          <c:order val="24"/>
          <c:tx>
            <c:strRef>
              <c:f>Graficos!$AI$74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Graficos!$AI$75:$AI$82</c:f>
            </c:numRef>
          </c:val>
        </c:ser>
        <c:ser>
          <c:idx val="25"/>
          <c:order val="25"/>
          <c:tx>
            <c:strRef>
              <c:f>Graficos!$AJ$74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Graficos!$AJ$75:$AJ$82</c:f>
            </c:numRef>
          </c:val>
        </c:ser>
        <c:ser>
          <c:idx val="26"/>
          <c:order val="26"/>
          <c:tx>
            <c:strRef>
              <c:f>Graficos!$AK$74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Graficos!$AK$75:$AK$82</c:f>
            </c:numRef>
          </c:val>
        </c:ser>
        <c:ser>
          <c:idx val="27"/>
          <c:order val="27"/>
          <c:tx>
            <c:strRef>
              <c:f>Graficos!$AL$74</c:f>
              <c:strCache>
                <c:ptCount val="1"/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Graficos!$AL$75:$AL$82</c:f>
            </c:numRef>
          </c:val>
        </c:ser>
        <c:ser>
          <c:idx val="28"/>
          <c:order val="28"/>
          <c:tx>
            <c:strRef>
              <c:f>Graficos!$AM$74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Graficos!$AM$75:$AM$82</c:f>
            </c:numRef>
          </c:val>
        </c:ser>
        <c:ser>
          <c:idx val="29"/>
          <c:order val="29"/>
          <c:tx>
            <c:strRef>
              <c:f>Graficos!$AN$74</c:f>
              <c:strCache>
                <c:ptCount val="1"/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Graficos!$AN$75:$AN$82</c:f>
            </c:numRef>
          </c:val>
        </c:ser>
        <c:ser>
          <c:idx val="30"/>
          <c:order val="30"/>
          <c:tx>
            <c:strRef>
              <c:f>Graficos!$AO$74</c:f>
              <c:strCache>
                <c:ptCount val="1"/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Graficos!$AO$75:$AO$82</c:f>
            </c:numRef>
          </c:val>
        </c:ser>
        <c:ser>
          <c:idx val="31"/>
          <c:order val="31"/>
          <c:tx>
            <c:strRef>
              <c:f>Graficos!$AP$74</c:f>
              <c:strCache>
                <c:ptCount val="1"/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Graficos!$AP$75:$AP$82</c:f>
            </c:numRef>
          </c:val>
        </c:ser>
        <c:ser>
          <c:idx val="32"/>
          <c:order val="32"/>
          <c:tx>
            <c:strRef>
              <c:f>Graficos!$AQ$74</c:f>
              <c:strCache>
                <c:ptCount val="1"/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Graficos!$AQ$75:$AQ$82</c:f>
            </c:numRef>
          </c:val>
        </c:ser>
        <c:ser>
          <c:idx val="33"/>
          <c:order val="33"/>
          <c:tx>
            <c:strRef>
              <c:f>Graficos!$AR$74</c:f>
              <c:strCache>
                <c:ptCount val="1"/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Graficos!$AR$75:$AR$82</c:f>
            </c:numRef>
          </c:val>
        </c:ser>
        <c:ser>
          <c:idx val="34"/>
          <c:order val="34"/>
          <c:tx>
            <c:strRef>
              <c:f>Graficos!$AS$74</c:f>
              <c:strCache>
                <c:ptCount val="1"/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Graficos!$AS$75:$AS$82</c:f>
            </c:numRef>
          </c:val>
        </c:ser>
        <c:ser>
          <c:idx val="35"/>
          <c:order val="35"/>
          <c:tx>
            <c:strRef>
              <c:f>Graficos!$AT$74</c:f>
              <c:strCache>
                <c:ptCount val="1"/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Graficos!$AT$75:$AT$82</c:f>
            </c:numRef>
          </c:val>
        </c:ser>
        <c:ser>
          <c:idx val="36"/>
          <c:order val="36"/>
          <c:tx>
            <c:strRef>
              <c:f>Graficos!$AU$74</c:f>
              <c:strCache>
                <c:ptCount val="1"/>
              </c:strCache>
            </c:strRef>
          </c:tx>
          <c:spPr>
            <a:solidFill>
              <a:schemeClr val="accent1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Graficos!$AU$75:$AU$82</c:f>
            </c:numRef>
          </c:val>
        </c:ser>
        <c:ser>
          <c:idx val="37"/>
          <c:order val="37"/>
          <c:tx>
            <c:strRef>
              <c:f>Graficos!$AV$74</c:f>
              <c:strCache>
                <c:ptCount val="1"/>
              </c:strCache>
            </c:strRef>
          </c:tx>
          <c:spPr>
            <a:solidFill>
              <a:schemeClr val="accent2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Graficos!$AV$75:$AV$82</c:f>
            </c:numRef>
          </c:val>
        </c:ser>
        <c:ser>
          <c:idx val="38"/>
          <c:order val="38"/>
          <c:tx>
            <c:strRef>
              <c:f>Graficos!$AW$74</c:f>
              <c:strCache>
                <c:ptCount val="1"/>
              </c:strCache>
            </c:strRef>
          </c:tx>
          <c:spPr>
            <a:solidFill>
              <a:schemeClr val="accent3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Graficos!$AW$75:$AW$82</c:f>
            </c:numRef>
          </c:val>
        </c:ser>
        <c:ser>
          <c:idx val="39"/>
          <c:order val="39"/>
          <c:tx>
            <c:strRef>
              <c:f>Graficos!$AX$74</c:f>
              <c:strCache>
                <c:ptCount val="1"/>
              </c:strCache>
            </c:strRef>
          </c:tx>
          <c:spPr>
            <a:solidFill>
              <a:schemeClr val="accent4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Graficos!$AX$75:$AX$82</c:f>
            </c:numRef>
          </c:val>
        </c:ser>
        <c:ser>
          <c:idx val="40"/>
          <c:order val="40"/>
          <c:tx>
            <c:strRef>
              <c:f>Graficos!$AY$74</c:f>
              <c:strCache>
                <c:ptCount val="1"/>
              </c:strCache>
            </c:strRef>
          </c:tx>
          <c:spPr>
            <a:solidFill>
              <a:schemeClr val="accent5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Graficos!$AY$75:$AY$82</c:f>
            </c:numRef>
          </c:val>
        </c:ser>
        <c:ser>
          <c:idx val="41"/>
          <c:order val="41"/>
          <c:tx>
            <c:strRef>
              <c:f>Graficos!$AZ$74</c:f>
              <c:strCache>
                <c:ptCount val="1"/>
              </c:strCache>
            </c:strRef>
          </c:tx>
          <c:spPr>
            <a:solidFill>
              <a:schemeClr val="accent6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Graficos!$AZ$75:$AZ$82</c:f>
            </c:numRef>
          </c:val>
        </c:ser>
        <c:ser>
          <c:idx val="42"/>
          <c:order val="42"/>
          <c:tx>
            <c:strRef>
              <c:f>Graficos!$BA$74</c:f>
              <c:strCache>
                <c:ptCount val="1"/>
              </c:strCache>
            </c:strRef>
          </c:tx>
          <c:spPr>
            <a:solidFill>
              <a:schemeClr val="accent1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Graficos!$BA$75:$BA$82</c:f>
            </c:numRef>
          </c:val>
        </c:ser>
        <c:ser>
          <c:idx val="43"/>
          <c:order val="43"/>
          <c:tx>
            <c:strRef>
              <c:f>Graficos!$BB$74</c:f>
              <c:strCache>
                <c:ptCount val="1"/>
              </c:strCache>
            </c:strRef>
          </c:tx>
          <c:spPr>
            <a:solidFill>
              <a:schemeClr val="accent2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Graficos!$BB$75:$BB$82</c:f>
            </c:numRef>
          </c:val>
        </c:ser>
        <c:ser>
          <c:idx val="44"/>
          <c:order val="44"/>
          <c:tx>
            <c:strRef>
              <c:f>Graficos!$BC$74</c:f>
              <c:strCache>
                <c:ptCount val="1"/>
              </c:strCache>
            </c:strRef>
          </c:tx>
          <c:spPr>
            <a:solidFill>
              <a:schemeClr val="accent3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Graficos!$BC$75:$BC$82</c:f>
            </c:numRef>
          </c:val>
        </c:ser>
        <c:ser>
          <c:idx val="45"/>
          <c:order val="45"/>
          <c:tx>
            <c:strRef>
              <c:f>Graficos!$BD$74</c:f>
              <c:strCache>
                <c:ptCount val="1"/>
              </c:strCache>
            </c:strRef>
          </c:tx>
          <c:spPr>
            <a:solidFill>
              <a:schemeClr val="accent4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Graficos!$BD$75:$BD$82</c:f>
            </c:numRef>
          </c:val>
        </c:ser>
        <c:ser>
          <c:idx val="46"/>
          <c:order val="46"/>
          <c:tx>
            <c:strRef>
              <c:f>Graficos!$BE$74</c:f>
              <c:strCache>
                <c:ptCount val="1"/>
              </c:strCache>
            </c:strRef>
          </c:tx>
          <c:spPr>
            <a:solidFill>
              <a:schemeClr val="accent5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Graficos!$BE$75:$BE$82</c:f>
            </c:numRef>
          </c:val>
        </c:ser>
        <c:ser>
          <c:idx val="47"/>
          <c:order val="47"/>
          <c:tx>
            <c:strRef>
              <c:f>Graficos!$BF$74</c:f>
              <c:strCache>
                <c:ptCount val="1"/>
              </c:strCache>
            </c:strRef>
          </c:tx>
          <c:spPr>
            <a:solidFill>
              <a:schemeClr val="accent6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Graficos!$BF$75:$BF$82</c:f>
            </c:numRef>
          </c:val>
        </c:ser>
        <c:ser>
          <c:idx val="48"/>
          <c:order val="48"/>
          <c:tx>
            <c:strRef>
              <c:f>Graficos!$BG$74</c:f>
              <c:strCache>
                <c:ptCount val="1"/>
              </c:strCache>
            </c:strRef>
          </c:tx>
          <c:spPr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Graficos!$BG$75:$BG$82</c:f>
            </c:numRef>
          </c:val>
        </c:ser>
        <c:ser>
          <c:idx val="49"/>
          <c:order val="49"/>
          <c:tx>
            <c:strRef>
              <c:f>Graficos!$BH$74</c:f>
              <c:strCache>
                <c:ptCount val="1"/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Graficos!$BH$75:$BH$82</c:f>
            </c:numRef>
          </c:val>
        </c:ser>
        <c:ser>
          <c:idx val="50"/>
          <c:order val="50"/>
          <c:tx>
            <c:strRef>
              <c:f>Graficos!$BI$74</c:f>
              <c:strCache>
                <c:ptCount val="1"/>
              </c:strCache>
            </c:strRef>
          </c:tx>
          <c:spPr>
            <a:solidFill>
              <a:schemeClr val="accent3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Graficos!$BI$75:$BI$82</c:f>
            </c:numRef>
          </c:val>
        </c:ser>
        <c:ser>
          <c:idx val="51"/>
          <c:order val="51"/>
          <c:tx>
            <c:strRef>
              <c:f>Graficos!$BJ$74</c:f>
              <c:strCache>
                <c:ptCount val="1"/>
              </c:strCache>
            </c:strRef>
          </c:tx>
          <c:spPr>
            <a:solidFill>
              <a:schemeClr val="accent4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Graficos!$BJ$75:$BJ$82</c:f>
            </c:numRef>
          </c:val>
        </c:ser>
        <c:ser>
          <c:idx val="52"/>
          <c:order val="52"/>
          <c:tx>
            <c:strRef>
              <c:f>Graficos!$BK$74</c:f>
              <c:strCache>
                <c:ptCount val="1"/>
              </c:strCache>
            </c:strRef>
          </c:tx>
          <c:spPr>
            <a:solidFill>
              <a:schemeClr val="accent5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Graficos!$BK$75:$BK$82</c:f>
            </c:numRef>
          </c:val>
        </c:ser>
        <c:ser>
          <c:idx val="53"/>
          <c:order val="53"/>
          <c:tx>
            <c:strRef>
              <c:f>Graficos!$BL$74</c:f>
              <c:strCache>
                <c:ptCount val="1"/>
              </c:strCache>
            </c:strRef>
          </c:tx>
          <c:spPr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Graficos!$BL$75:$BL$82</c:f>
            </c:numRef>
          </c:val>
        </c:ser>
        <c:ser>
          <c:idx val="54"/>
          <c:order val="54"/>
          <c:tx>
            <c:strRef>
              <c:f>Graficos!$BM$74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Graficos!$BM$75:$BM$82</c:f>
            </c:numRef>
          </c:val>
        </c:ser>
        <c:ser>
          <c:idx val="55"/>
          <c:order val="55"/>
          <c:tx>
            <c:strRef>
              <c:f>Graficos!$BN$74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Graficos!$BN$75:$BN$82</c:f>
            </c:numRef>
          </c:val>
        </c:ser>
        <c:ser>
          <c:idx val="56"/>
          <c:order val="56"/>
          <c:tx>
            <c:strRef>
              <c:f>Graficos!$BO$74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Graficos!$BO$75:$BO$82</c:f>
            </c:numRef>
          </c:val>
        </c:ser>
        <c:ser>
          <c:idx val="57"/>
          <c:order val="57"/>
          <c:tx>
            <c:strRef>
              <c:f>Graficos!$BP$74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Graficos!$BP$75:$BP$82</c:f>
            </c:numRef>
          </c:val>
        </c:ser>
        <c:ser>
          <c:idx val="58"/>
          <c:order val="58"/>
          <c:tx>
            <c:strRef>
              <c:f>Graficos!$BQ$74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Graficos!$BQ$75:$BQ$82</c:f>
            </c:numRef>
          </c:val>
        </c:ser>
        <c:ser>
          <c:idx val="59"/>
          <c:order val="59"/>
          <c:tx>
            <c:strRef>
              <c:f>Graficos!$BR$74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Graficos!$BR$75:$BR$82</c:f>
            </c:numRef>
          </c:val>
        </c:ser>
        <c:ser>
          <c:idx val="60"/>
          <c:order val="60"/>
          <c:tx>
            <c:strRef>
              <c:f>Graficos!$BS$74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Graficos!$BS$75:$BS$82</c:f>
            </c:numRef>
          </c:val>
        </c:ser>
        <c:ser>
          <c:idx val="61"/>
          <c:order val="61"/>
          <c:tx>
            <c:strRef>
              <c:f>Graficos!$BT$74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Graficos!$BT$75:$BT$82</c:f>
            </c:numRef>
          </c:val>
        </c:ser>
        <c:ser>
          <c:idx val="62"/>
          <c:order val="62"/>
          <c:tx>
            <c:strRef>
              <c:f>Graficos!$BU$74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Graficos!$BU$75:$BU$82</c:f>
            </c:numRef>
          </c:val>
        </c:ser>
        <c:ser>
          <c:idx val="63"/>
          <c:order val="63"/>
          <c:tx>
            <c:strRef>
              <c:f>Graficos!$BV$74</c:f>
              <c:strCache>
                <c:ptCount val="1"/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Graficos!$BV$75:$BV$82</c:f>
            </c:numRef>
          </c:val>
        </c:ser>
        <c:ser>
          <c:idx val="64"/>
          <c:order val="64"/>
          <c:tx>
            <c:strRef>
              <c:f>Graficos!$BW$74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Graficos!$BW$75:$BW$82</c:f>
            </c:numRef>
          </c:val>
        </c:ser>
        <c:ser>
          <c:idx val="65"/>
          <c:order val="65"/>
          <c:tx>
            <c:strRef>
              <c:f>Graficos!$BX$74</c:f>
              <c:strCache>
                <c:ptCount val="1"/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Graficos!$BX$75:$BX$82</c:f>
            </c:numRef>
          </c:val>
        </c:ser>
        <c:ser>
          <c:idx val="66"/>
          <c:order val="66"/>
          <c:tx>
            <c:strRef>
              <c:f>Graficos!$BY$74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Graficos!$BY$75:$BY$82</c:f>
            </c:numRef>
          </c:val>
        </c:ser>
        <c:ser>
          <c:idx val="67"/>
          <c:order val="67"/>
          <c:tx>
            <c:strRef>
              <c:f>Graficos!$BZ$74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Graficos!$BZ$75:$BZ$82</c:f>
            </c:numRef>
          </c:val>
        </c:ser>
        <c:ser>
          <c:idx val="68"/>
          <c:order val="68"/>
          <c:tx>
            <c:strRef>
              <c:f>Graficos!$CA$74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Graficos!$CA$75:$CA$82</c:f>
            </c:numRef>
          </c:val>
        </c:ser>
        <c:ser>
          <c:idx val="69"/>
          <c:order val="69"/>
          <c:tx>
            <c:strRef>
              <c:f>Graficos!$CB$74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Graficos!$CB$75:$CB$82</c:f>
            </c:numRef>
          </c:val>
        </c:ser>
        <c:ser>
          <c:idx val="70"/>
          <c:order val="70"/>
          <c:tx>
            <c:strRef>
              <c:f>Graficos!$CC$74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Graficos!$CC$75:$CC$82</c:f>
            </c:numRef>
          </c:val>
        </c:ser>
        <c:ser>
          <c:idx val="71"/>
          <c:order val="71"/>
          <c:tx>
            <c:strRef>
              <c:f>Graficos!$CD$74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Graficos!$CD$75:$CD$82</c:f>
            </c:numRef>
          </c:val>
        </c:ser>
        <c:ser>
          <c:idx val="72"/>
          <c:order val="72"/>
          <c:tx>
            <c:strRef>
              <c:f>Graficos!$CE$74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Graficos!$CE$75:$CE$82</c:f>
            </c:numRef>
          </c:val>
        </c:ser>
        <c:ser>
          <c:idx val="73"/>
          <c:order val="73"/>
          <c:tx>
            <c:strRef>
              <c:f>Graficos!$CF$74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Graficos!$CF$75:$CF$82</c:f>
            </c:numRef>
          </c:val>
        </c:ser>
        <c:ser>
          <c:idx val="74"/>
          <c:order val="74"/>
          <c:tx>
            <c:strRef>
              <c:f>Graficos!$CG$74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Graficos!$CG$75:$CG$82</c:f>
            </c:numRef>
          </c:val>
        </c:ser>
        <c:ser>
          <c:idx val="75"/>
          <c:order val="75"/>
          <c:tx>
            <c:strRef>
              <c:f>Graficos!$CH$74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Graficos!$CH$75:$CH$82</c:f>
            </c:numRef>
          </c:val>
        </c:ser>
        <c:ser>
          <c:idx val="76"/>
          <c:order val="76"/>
          <c:tx>
            <c:strRef>
              <c:f>Graficos!$CI$74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Graficos!$CI$75:$CI$82</c:f>
            </c:numRef>
          </c:val>
        </c:ser>
        <c:ser>
          <c:idx val="77"/>
          <c:order val="77"/>
          <c:tx>
            <c:strRef>
              <c:f>Graficos!$CJ$74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Graficos!$CJ$75:$CJ$82</c:f>
            </c:numRef>
          </c:val>
        </c:ser>
        <c:ser>
          <c:idx val="78"/>
          <c:order val="78"/>
          <c:tx>
            <c:strRef>
              <c:f>Graficos!$CK$74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Graficos!$CK$75:$CK$82</c:f>
            </c:numRef>
          </c:val>
        </c:ser>
        <c:ser>
          <c:idx val="79"/>
          <c:order val="79"/>
          <c:tx>
            <c:strRef>
              <c:f>Graficos!$CL$74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Graficos!$CL$75:$CL$82</c:f>
            </c:numRef>
          </c:val>
        </c:ser>
        <c:ser>
          <c:idx val="80"/>
          <c:order val="80"/>
          <c:tx>
            <c:strRef>
              <c:f>Graficos!$CM$74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Graficos!$CM$75:$CM$82</c:f>
            </c:numRef>
          </c:val>
        </c:ser>
        <c:ser>
          <c:idx val="81"/>
          <c:order val="81"/>
          <c:tx>
            <c:strRef>
              <c:f>Graficos!$CN$74</c:f>
              <c:strCache>
                <c:ptCount val="1"/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Graficos!$CN$75:$CN$82</c:f>
            </c:numRef>
          </c:val>
        </c:ser>
        <c:ser>
          <c:idx val="82"/>
          <c:order val="82"/>
          <c:tx>
            <c:strRef>
              <c:f>Graficos!$CO$74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Graficos!$CO$75:$CO$82</c:f>
            </c:numRef>
          </c:val>
        </c:ser>
        <c:ser>
          <c:idx val="83"/>
          <c:order val="83"/>
          <c:tx>
            <c:strRef>
              <c:f>Graficos!$CP$74</c:f>
              <c:strCache>
                <c:ptCount val="1"/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Graficos!$CP$75:$CP$82</c:f>
            </c:numRef>
          </c:val>
        </c:ser>
        <c:ser>
          <c:idx val="84"/>
          <c:order val="84"/>
          <c:tx>
            <c:strRef>
              <c:f>Graficos!$CQ$74</c:f>
              <c:strCache>
                <c:ptCount val="1"/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Graficos!$CQ$75:$CQ$82</c:f>
            </c:numRef>
          </c:val>
        </c:ser>
        <c:ser>
          <c:idx val="85"/>
          <c:order val="85"/>
          <c:tx>
            <c:strRef>
              <c:f>Graficos!$CR$74</c:f>
              <c:strCache>
                <c:ptCount val="1"/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Graficos!$CR$75:$CR$82</c:f>
            </c:numRef>
          </c:val>
        </c:ser>
        <c:ser>
          <c:idx val="86"/>
          <c:order val="86"/>
          <c:tx>
            <c:strRef>
              <c:f>Graficos!$CS$74</c:f>
              <c:strCache>
                <c:ptCount val="1"/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Graficos!$CS$75:$CS$82</c:f>
            </c:numRef>
          </c:val>
        </c:ser>
        <c:ser>
          <c:idx val="87"/>
          <c:order val="87"/>
          <c:tx>
            <c:strRef>
              <c:f>Graficos!$CT$74</c:f>
              <c:strCache>
                <c:ptCount val="1"/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Graficos!$CT$75:$CT$82</c:f>
            </c:numRef>
          </c:val>
        </c:ser>
        <c:ser>
          <c:idx val="88"/>
          <c:order val="88"/>
          <c:tx>
            <c:strRef>
              <c:f>Graficos!$CU$74</c:f>
              <c:strCache>
                <c:ptCount val="1"/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Graficos!$CU$75:$CU$82</c:f>
            </c:numRef>
          </c:val>
        </c:ser>
        <c:ser>
          <c:idx val="89"/>
          <c:order val="89"/>
          <c:tx>
            <c:strRef>
              <c:f>Graficos!$CV$74</c:f>
              <c:strCache>
                <c:ptCount val="1"/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Graficos!$CV$75:$CV$82</c:f>
            </c:numRef>
          </c:val>
        </c:ser>
        <c:ser>
          <c:idx val="90"/>
          <c:order val="90"/>
          <c:tx>
            <c:strRef>
              <c:f>Graficos!$CW$74</c:f>
              <c:strCache>
                <c:ptCount val="1"/>
              </c:strCache>
            </c:strRef>
          </c:tx>
          <c:spPr>
            <a:solidFill>
              <a:schemeClr val="accent1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Graficos!$CW$75:$CW$82</c:f>
            </c:numRef>
          </c:val>
        </c:ser>
        <c:ser>
          <c:idx val="91"/>
          <c:order val="91"/>
          <c:tx>
            <c:strRef>
              <c:f>Graficos!$CX$74</c:f>
              <c:strCache>
                <c:ptCount val="1"/>
              </c:strCache>
            </c:strRef>
          </c:tx>
          <c:spPr>
            <a:solidFill>
              <a:schemeClr val="accent2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Graficos!$CX$75:$CX$82</c:f>
            </c:numRef>
          </c:val>
        </c:ser>
        <c:ser>
          <c:idx val="92"/>
          <c:order val="92"/>
          <c:tx>
            <c:strRef>
              <c:f>Graficos!$CY$74</c:f>
              <c:strCache>
                <c:ptCount val="1"/>
              </c:strCache>
            </c:strRef>
          </c:tx>
          <c:spPr>
            <a:solidFill>
              <a:schemeClr val="accent3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Graficos!$CY$75:$CY$82</c:f>
            </c:numRef>
          </c:val>
        </c:ser>
        <c:ser>
          <c:idx val="93"/>
          <c:order val="93"/>
          <c:tx>
            <c:strRef>
              <c:f>Graficos!$CZ$74</c:f>
              <c:strCache>
                <c:ptCount val="1"/>
              </c:strCache>
            </c:strRef>
          </c:tx>
          <c:spPr>
            <a:solidFill>
              <a:schemeClr val="accent4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Graficos!$CZ$75:$CZ$82</c:f>
            </c:numRef>
          </c:val>
        </c:ser>
        <c:ser>
          <c:idx val="94"/>
          <c:order val="94"/>
          <c:tx>
            <c:strRef>
              <c:f>Graficos!$DA$74</c:f>
              <c:strCache>
                <c:ptCount val="1"/>
              </c:strCache>
            </c:strRef>
          </c:tx>
          <c:spPr>
            <a:solidFill>
              <a:schemeClr val="accent5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Graficos!$DA$75:$DA$82</c:f>
            </c:numRef>
          </c:val>
        </c:ser>
        <c:ser>
          <c:idx val="95"/>
          <c:order val="95"/>
          <c:tx>
            <c:strRef>
              <c:f>Graficos!$DB$74</c:f>
              <c:strCache>
                <c:ptCount val="1"/>
              </c:strCache>
            </c:strRef>
          </c:tx>
          <c:spPr>
            <a:solidFill>
              <a:schemeClr val="accent6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Graficos!$DB$75:$DB$82</c:f>
            </c:numRef>
          </c:val>
        </c:ser>
        <c:ser>
          <c:idx val="96"/>
          <c:order val="96"/>
          <c:tx>
            <c:strRef>
              <c:f>Graficos!$DC$74</c:f>
              <c:strCache>
                <c:ptCount val="1"/>
              </c:strCache>
            </c:strRef>
          </c:tx>
          <c:spPr>
            <a:solidFill>
              <a:schemeClr val="accent1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Graficos!$DC$75:$DC$82</c:f>
            </c:numRef>
          </c:val>
        </c:ser>
        <c:ser>
          <c:idx val="97"/>
          <c:order val="97"/>
          <c:tx>
            <c:strRef>
              <c:f>Graficos!$DD$74</c:f>
              <c:strCache>
                <c:ptCount val="1"/>
              </c:strCache>
            </c:strRef>
          </c:tx>
          <c:spPr>
            <a:solidFill>
              <a:schemeClr val="accent2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Graficos!$DD$75:$DD$82</c:f>
            </c:numRef>
          </c:val>
        </c:ser>
        <c:ser>
          <c:idx val="98"/>
          <c:order val="98"/>
          <c:tx>
            <c:strRef>
              <c:f>Graficos!$DE$74</c:f>
              <c:strCache>
                <c:ptCount val="1"/>
              </c:strCache>
            </c:strRef>
          </c:tx>
          <c:spPr>
            <a:solidFill>
              <a:schemeClr val="accent3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Graficos!$DE$75:$DE$82</c:f>
            </c:numRef>
          </c:val>
        </c:ser>
        <c:ser>
          <c:idx val="99"/>
          <c:order val="99"/>
          <c:tx>
            <c:strRef>
              <c:f>Graficos!$DF$74</c:f>
              <c:strCache>
                <c:ptCount val="1"/>
              </c:strCache>
            </c:strRef>
          </c:tx>
          <c:spPr>
            <a:solidFill>
              <a:schemeClr val="accent4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Graficos!$DF$75:$DF$82</c:f>
            </c:numRef>
          </c:val>
        </c:ser>
        <c:ser>
          <c:idx val="100"/>
          <c:order val="100"/>
          <c:tx>
            <c:strRef>
              <c:f>Graficos!$DG$74</c:f>
              <c:strCache>
                <c:ptCount val="1"/>
              </c:strCache>
            </c:strRef>
          </c:tx>
          <c:spPr>
            <a:solidFill>
              <a:schemeClr val="accent5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Graficos!$DG$75:$DG$82</c:f>
            </c:numRef>
          </c:val>
        </c:ser>
        <c:ser>
          <c:idx val="101"/>
          <c:order val="101"/>
          <c:tx>
            <c:strRef>
              <c:f>Graficos!$DH$74</c:f>
              <c:strCache>
                <c:ptCount val="1"/>
              </c:strCache>
            </c:strRef>
          </c:tx>
          <c:spPr>
            <a:solidFill>
              <a:schemeClr val="accent6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Graficos!$DH$75:$DH$82</c:f>
            </c:numRef>
          </c:val>
        </c:ser>
        <c:ser>
          <c:idx val="102"/>
          <c:order val="102"/>
          <c:tx>
            <c:strRef>
              <c:f>Graficos!$DI$74</c:f>
              <c:strCache>
                <c:ptCount val="1"/>
              </c:strCache>
            </c:strRef>
          </c:tx>
          <c:spPr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Graficos!$DI$75:$DI$82</c:f>
            </c:numRef>
          </c:val>
        </c:ser>
        <c:ser>
          <c:idx val="103"/>
          <c:order val="103"/>
          <c:tx>
            <c:strRef>
              <c:f>Graficos!$DJ$74</c:f>
              <c:strCache>
                <c:ptCount val="1"/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Graficos!$DJ$75:$DJ$82</c:f>
            </c:numRef>
          </c:val>
        </c:ser>
        <c:ser>
          <c:idx val="104"/>
          <c:order val="104"/>
          <c:tx>
            <c:strRef>
              <c:f>Graficos!$DK$74</c:f>
              <c:strCache>
                <c:ptCount val="1"/>
              </c:strCache>
            </c:strRef>
          </c:tx>
          <c:spPr>
            <a:solidFill>
              <a:schemeClr val="accent3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Graficos!$DK$75:$DK$82</c:f>
            </c:numRef>
          </c:val>
        </c:ser>
        <c:ser>
          <c:idx val="105"/>
          <c:order val="105"/>
          <c:tx>
            <c:strRef>
              <c:f>Graficos!$DL$74</c:f>
              <c:strCache>
                <c:ptCount val="1"/>
              </c:strCache>
            </c:strRef>
          </c:tx>
          <c:spPr>
            <a:solidFill>
              <a:schemeClr val="accent4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Graficos!$DL$75:$DL$82</c:f>
            </c:numRef>
          </c:val>
        </c:ser>
        <c:ser>
          <c:idx val="106"/>
          <c:order val="106"/>
          <c:tx>
            <c:strRef>
              <c:f>Graficos!$DM$74</c:f>
              <c:strCache>
                <c:ptCount val="1"/>
              </c:strCache>
            </c:strRef>
          </c:tx>
          <c:spPr>
            <a:solidFill>
              <a:schemeClr val="accent5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Graficos!$DM$75:$DM$82</c:f>
            </c:numRef>
          </c:val>
        </c:ser>
        <c:ser>
          <c:idx val="107"/>
          <c:order val="107"/>
          <c:tx>
            <c:strRef>
              <c:f>Graficos!$DN$74</c:f>
              <c:strCache>
                <c:ptCount val="1"/>
              </c:strCache>
            </c:strRef>
          </c:tx>
          <c:spPr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Graficos!$DN$75:$DN$82</c:f>
            </c:numRef>
          </c:val>
        </c:ser>
        <c:ser>
          <c:idx val="108"/>
          <c:order val="108"/>
          <c:tx>
            <c:strRef>
              <c:f>Graficos!$DO$74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Graficos!$DO$75:$DO$82</c:f>
            </c:numRef>
          </c:val>
        </c:ser>
        <c:ser>
          <c:idx val="109"/>
          <c:order val="109"/>
          <c:tx>
            <c:strRef>
              <c:f>Graficos!$DP$74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Graficos!$DP$75:$DP$82</c:f>
            </c:numRef>
          </c:val>
        </c:ser>
        <c:ser>
          <c:idx val="110"/>
          <c:order val="110"/>
          <c:tx>
            <c:strRef>
              <c:f>Graficos!$DQ$74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Graficos!$DQ$75:$DQ$82</c:f>
            </c:numRef>
          </c:val>
        </c:ser>
        <c:ser>
          <c:idx val="111"/>
          <c:order val="111"/>
          <c:tx>
            <c:strRef>
              <c:f>Graficos!$DR$74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Graficos!$DR$75:$DR$82</c:f>
            </c:numRef>
          </c:val>
        </c:ser>
        <c:ser>
          <c:idx val="112"/>
          <c:order val="112"/>
          <c:tx>
            <c:strRef>
              <c:f>Graficos!$DS$74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Graficos!$DS$75:$DS$82</c:f>
            </c:numRef>
          </c:val>
        </c:ser>
        <c:ser>
          <c:idx val="113"/>
          <c:order val="113"/>
          <c:tx>
            <c:strRef>
              <c:f>Graficos!$DT$74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Graficos!$DT$75:$DT$82</c:f>
            </c:numRef>
          </c:val>
        </c:ser>
        <c:ser>
          <c:idx val="114"/>
          <c:order val="114"/>
          <c:tx>
            <c:strRef>
              <c:f>Graficos!$DU$74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Graficos!$DU$75:$DU$82</c:f>
            </c:numRef>
          </c:val>
        </c:ser>
        <c:ser>
          <c:idx val="115"/>
          <c:order val="115"/>
          <c:tx>
            <c:strRef>
              <c:f>Graficos!$DV$74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Graficos!$DV$75:$DV$82</c:f>
            </c:numRef>
          </c:val>
        </c:ser>
        <c:ser>
          <c:idx val="116"/>
          <c:order val="116"/>
          <c:tx>
            <c:strRef>
              <c:f>Graficos!$DW$74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Graficos!$DW$75:$DW$82</c:f>
            </c:numRef>
          </c:val>
        </c:ser>
        <c:ser>
          <c:idx val="117"/>
          <c:order val="117"/>
          <c:tx>
            <c:strRef>
              <c:f>Graficos!$DX$74</c:f>
              <c:strCache>
                <c:ptCount val="1"/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Graficos!$DX$75:$DX$82</c:f>
            </c:numRef>
          </c:val>
        </c:ser>
        <c:ser>
          <c:idx val="118"/>
          <c:order val="118"/>
          <c:tx>
            <c:strRef>
              <c:f>Graficos!$DY$74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Graficos!$DY$75:$DY$82</c:f>
            </c:numRef>
          </c:val>
        </c:ser>
        <c:ser>
          <c:idx val="119"/>
          <c:order val="119"/>
          <c:tx>
            <c:strRef>
              <c:f>Graficos!$DZ$74</c:f>
              <c:strCache>
                <c:ptCount val="1"/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Graficos!$DZ$75:$DZ$82</c:f>
            </c:numRef>
          </c:val>
        </c:ser>
        <c:ser>
          <c:idx val="120"/>
          <c:order val="120"/>
          <c:tx>
            <c:strRef>
              <c:f>Graficos!$EA$74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Graficos!$EA$75:$EA$82</c:f>
            </c:numRef>
          </c:val>
        </c:ser>
        <c:ser>
          <c:idx val="121"/>
          <c:order val="121"/>
          <c:tx>
            <c:strRef>
              <c:f>Graficos!$EB$74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Graficos!$EB$75:$EB$82</c:f>
            </c:numRef>
          </c:val>
        </c:ser>
        <c:ser>
          <c:idx val="122"/>
          <c:order val="122"/>
          <c:tx>
            <c:strRef>
              <c:f>Graficos!$EC$74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Graficos!$EC$75:$EC$82</c:f>
            </c:numRef>
          </c:val>
        </c:ser>
        <c:ser>
          <c:idx val="123"/>
          <c:order val="123"/>
          <c:tx>
            <c:strRef>
              <c:f>Graficos!$ED$74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Graficos!$ED$75:$ED$82</c:f>
            </c:numRef>
          </c:val>
        </c:ser>
        <c:ser>
          <c:idx val="124"/>
          <c:order val="124"/>
          <c:tx>
            <c:strRef>
              <c:f>Graficos!$EE$74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Graficos!$EE$75:$EE$82</c:f>
            </c:numRef>
          </c:val>
        </c:ser>
        <c:ser>
          <c:idx val="125"/>
          <c:order val="125"/>
          <c:tx>
            <c:strRef>
              <c:f>Graficos!$EF$74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Graficos!$EF$75:$EF$82</c:f>
            </c:numRef>
          </c:val>
        </c:ser>
        <c:ser>
          <c:idx val="126"/>
          <c:order val="126"/>
          <c:tx>
            <c:strRef>
              <c:f>Graficos!$EG$74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Graficos!$EG$75:$EG$82</c:f>
            </c:numRef>
          </c:val>
        </c:ser>
        <c:ser>
          <c:idx val="127"/>
          <c:order val="127"/>
          <c:tx>
            <c:strRef>
              <c:f>Graficos!$EH$74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Graficos!$EH$75:$EH$82</c:f>
            </c:numRef>
          </c:val>
        </c:ser>
        <c:ser>
          <c:idx val="128"/>
          <c:order val="128"/>
          <c:tx>
            <c:strRef>
              <c:f>Graficos!$EI$74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Graficos!$EI$75:$EI$82</c:f>
            </c:numRef>
          </c:val>
        </c:ser>
        <c:ser>
          <c:idx val="129"/>
          <c:order val="129"/>
          <c:tx>
            <c:strRef>
              <c:f>Graficos!$EJ$74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Graficos!$EJ$75:$EJ$82</c:f>
            </c:numRef>
          </c:val>
        </c:ser>
        <c:ser>
          <c:idx val="130"/>
          <c:order val="130"/>
          <c:tx>
            <c:strRef>
              <c:f>Graficos!$EK$74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Graficos!$EK$75:$EK$82</c:f>
            </c:numRef>
          </c:val>
        </c:ser>
        <c:ser>
          <c:idx val="131"/>
          <c:order val="131"/>
          <c:tx>
            <c:strRef>
              <c:f>Graficos!$EL$74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Graficos!$EL$75:$EL$82</c:f>
            </c:numRef>
          </c:val>
        </c:ser>
        <c:ser>
          <c:idx val="132"/>
          <c:order val="132"/>
          <c:tx>
            <c:strRef>
              <c:f>Graficos!$EM$74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Graficos!$EM$75:$EM$82</c:f>
            </c:numRef>
          </c:val>
        </c:ser>
        <c:ser>
          <c:idx val="133"/>
          <c:order val="133"/>
          <c:tx>
            <c:strRef>
              <c:f>Graficos!$EN$74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Graficos!$EN$75:$EN$82</c:f>
            </c:numRef>
          </c:val>
        </c:ser>
        <c:ser>
          <c:idx val="134"/>
          <c:order val="134"/>
          <c:tx>
            <c:strRef>
              <c:f>Graficos!$EO$74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Graficos!$EO$75:$EO$82</c:f>
            </c:numRef>
          </c:val>
        </c:ser>
        <c:ser>
          <c:idx val="135"/>
          <c:order val="135"/>
          <c:tx>
            <c:strRef>
              <c:f>Graficos!$EP$74</c:f>
              <c:strCache>
                <c:ptCount val="1"/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Graficos!$EP$75:$EP$82</c:f>
            </c:numRef>
          </c:val>
        </c:ser>
        <c:ser>
          <c:idx val="136"/>
          <c:order val="136"/>
          <c:tx>
            <c:strRef>
              <c:f>Graficos!$EQ$74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Graficos!$EQ$75:$EQ$82</c:f>
            </c:numRef>
          </c:val>
        </c:ser>
        <c:ser>
          <c:idx val="137"/>
          <c:order val="137"/>
          <c:tx>
            <c:strRef>
              <c:f>Graficos!$ER$74</c:f>
              <c:strCache>
                <c:ptCount val="1"/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Graficos!$ER$75:$ER$82</c:f>
            </c:numRef>
          </c:val>
        </c:ser>
        <c:ser>
          <c:idx val="138"/>
          <c:order val="138"/>
          <c:tx>
            <c:strRef>
              <c:f>Graficos!$ES$74</c:f>
              <c:strCache>
                <c:ptCount val="1"/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Graficos!$ES$75:$ES$82</c:f>
            </c:numRef>
          </c:val>
        </c:ser>
        <c:ser>
          <c:idx val="139"/>
          <c:order val="139"/>
          <c:tx>
            <c:strRef>
              <c:f>Graficos!$ET$74</c:f>
              <c:strCache>
                <c:ptCount val="1"/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Graficos!$ET$75:$ET$82</c:f>
            </c:numRef>
          </c:val>
        </c:ser>
        <c:ser>
          <c:idx val="140"/>
          <c:order val="140"/>
          <c:tx>
            <c:strRef>
              <c:f>Graficos!$EU$74</c:f>
              <c:strCache>
                <c:ptCount val="1"/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Graficos!$EU$75:$EU$82</c:f>
            </c:numRef>
          </c:val>
        </c:ser>
        <c:ser>
          <c:idx val="141"/>
          <c:order val="141"/>
          <c:tx>
            <c:strRef>
              <c:f>Graficos!$EV$74</c:f>
              <c:strCache>
                <c:ptCount val="1"/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Graficos!$EV$75:$EV$82</c:f>
            </c:numRef>
          </c:val>
        </c:ser>
        <c:ser>
          <c:idx val="142"/>
          <c:order val="142"/>
          <c:tx>
            <c:strRef>
              <c:f>Graficos!$EW$74</c:f>
              <c:strCache>
                <c:ptCount val="1"/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Graficos!$EW$75:$EW$82</c:f>
            </c:numRef>
          </c:val>
        </c:ser>
        <c:ser>
          <c:idx val="143"/>
          <c:order val="143"/>
          <c:tx>
            <c:strRef>
              <c:f>Graficos!$EX$74</c:f>
              <c:strCache>
                <c:ptCount val="1"/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Graficos!$EX$75:$EX$82</c:f>
            </c:numRef>
          </c:val>
        </c:ser>
        <c:ser>
          <c:idx val="144"/>
          <c:order val="144"/>
          <c:tx>
            <c:strRef>
              <c:f>Graficos!$EY$74</c:f>
              <c:strCache>
                <c:ptCount val="1"/>
              </c:strCache>
            </c:strRef>
          </c:tx>
          <c:spPr>
            <a:solidFill>
              <a:schemeClr val="accent1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Graficos!$EY$75:$EY$82</c:f>
            </c:numRef>
          </c:val>
        </c:ser>
        <c:ser>
          <c:idx val="145"/>
          <c:order val="145"/>
          <c:tx>
            <c:strRef>
              <c:f>Graficos!$EZ$74</c:f>
              <c:strCache>
                <c:ptCount val="1"/>
              </c:strCache>
            </c:strRef>
          </c:tx>
          <c:spPr>
            <a:solidFill>
              <a:schemeClr val="accent2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Graficos!$EZ$75:$EZ$82</c:f>
            </c:numRef>
          </c:val>
        </c:ser>
        <c:ser>
          <c:idx val="146"/>
          <c:order val="146"/>
          <c:tx>
            <c:strRef>
              <c:f>Graficos!$FA$74</c:f>
              <c:strCache>
                <c:ptCount val="1"/>
              </c:strCache>
            </c:strRef>
          </c:tx>
          <c:spPr>
            <a:solidFill>
              <a:schemeClr val="accent3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Graficos!$FA$75:$FA$82</c:f>
            </c:numRef>
          </c:val>
        </c:ser>
        <c:ser>
          <c:idx val="147"/>
          <c:order val="147"/>
          <c:tx>
            <c:strRef>
              <c:f>Graficos!$FB$74</c:f>
              <c:strCache>
                <c:ptCount val="1"/>
              </c:strCache>
            </c:strRef>
          </c:tx>
          <c:spPr>
            <a:solidFill>
              <a:schemeClr val="accent4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Graficos!$FB$75:$FB$82</c:f>
            </c:numRef>
          </c:val>
        </c:ser>
        <c:ser>
          <c:idx val="148"/>
          <c:order val="148"/>
          <c:tx>
            <c:strRef>
              <c:f>Graficos!$FC$74</c:f>
              <c:strCache>
                <c:ptCount val="1"/>
              </c:strCache>
            </c:strRef>
          </c:tx>
          <c:spPr>
            <a:solidFill>
              <a:schemeClr val="accent5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Graficos!$FC$75:$FC$82</c:f>
            </c:numRef>
          </c:val>
        </c:ser>
        <c:ser>
          <c:idx val="149"/>
          <c:order val="149"/>
          <c:tx>
            <c:strRef>
              <c:f>Graficos!$FD$74</c:f>
              <c:strCache>
                <c:ptCount val="1"/>
              </c:strCache>
            </c:strRef>
          </c:tx>
          <c:spPr>
            <a:solidFill>
              <a:schemeClr val="accent6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Graficos!$FD$75:$FD$82</c:f>
            </c:numRef>
          </c:val>
        </c:ser>
        <c:ser>
          <c:idx val="150"/>
          <c:order val="150"/>
          <c:tx>
            <c:strRef>
              <c:f>Graficos!$FE$74</c:f>
              <c:strCache>
                <c:ptCount val="1"/>
              </c:strCache>
            </c:strRef>
          </c:tx>
          <c:spPr>
            <a:solidFill>
              <a:schemeClr val="accent1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Graficos!$FE$75:$FE$82</c:f>
            </c:numRef>
          </c:val>
        </c:ser>
        <c:ser>
          <c:idx val="151"/>
          <c:order val="151"/>
          <c:tx>
            <c:strRef>
              <c:f>Graficos!$FF$74</c:f>
              <c:strCache>
                <c:ptCount val="1"/>
              </c:strCache>
            </c:strRef>
          </c:tx>
          <c:spPr>
            <a:solidFill>
              <a:schemeClr val="accent2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Graficos!$FF$75:$FF$82</c:f>
            </c:numRef>
          </c:val>
        </c:ser>
        <c:ser>
          <c:idx val="152"/>
          <c:order val="152"/>
          <c:tx>
            <c:strRef>
              <c:f>Graficos!$FG$74</c:f>
              <c:strCache>
                <c:ptCount val="1"/>
              </c:strCache>
            </c:strRef>
          </c:tx>
          <c:spPr>
            <a:solidFill>
              <a:schemeClr val="accent3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Graficos!$FG$75:$FG$82</c:f>
            </c:numRef>
          </c:val>
        </c:ser>
        <c:ser>
          <c:idx val="153"/>
          <c:order val="153"/>
          <c:tx>
            <c:strRef>
              <c:f>Graficos!$FH$74</c:f>
              <c:strCache>
                <c:ptCount val="1"/>
              </c:strCache>
            </c:strRef>
          </c:tx>
          <c:spPr>
            <a:solidFill>
              <a:schemeClr val="accent4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Graficos!$FH$75:$FH$82</c:f>
            </c:numRef>
          </c:val>
        </c:ser>
        <c:ser>
          <c:idx val="154"/>
          <c:order val="154"/>
          <c:tx>
            <c:strRef>
              <c:f>Graficos!$FI$74</c:f>
              <c:strCache>
                <c:ptCount val="1"/>
              </c:strCache>
            </c:strRef>
          </c:tx>
          <c:spPr>
            <a:solidFill>
              <a:schemeClr val="accent5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Graficos!$FI$75:$FI$82</c:f>
            </c:numRef>
          </c:val>
        </c:ser>
        <c:ser>
          <c:idx val="155"/>
          <c:order val="155"/>
          <c:tx>
            <c:strRef>
              <c:f>Graficos!$FJ$74</c:f>
              <c:strCache>
                <c:ptCount val="1"/>
              </c:strCache>
            </c:strRef>
          </c:tx>
          <c:spPr>
            <a:solidFill>
              <a:schemeClr val="accent6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Graficos!$FJ$75:$FJ$82</c:f>
            </c:numRef>
          </c:val>
        </c:ser>
        <c:ser>
          <c:idx val="156"/>
          <c:order val="156"/>
          <c:tx>
            <c:strRef>
              <c:f>Graficos!$FK$74</c:f>
              <c:strCache>
                <c:ptCount val="1"/>
              </c:strCache>
            </c:strRef>
          </c:tx>
          <c:spPr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Graficos!$FK$75:$FK$82</c:f>
            </c:numRef>
          </c:val>
        </c:ser>
        <c:ser>
          <c:idx val="157"/>
          <c:order val="157"/>
          <c:tx>
            <c:strRef>
              <c:f>Graficos!$FL$74</c:f>
              <c:strCache>
                <c:ptCount val="1"/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Graficos!$FL$75:$FL$82</c:f>
            </c:numRef>
          </c:val>
        </c:ser>
        <c:ser>
          <c:idx val="158"/>
          <c:order val="158"/>
          <c:tx>
            <c:strRef>
              <c:f>Graficos!$FM$74</c:f>
              <c:strCache>
                <c:ptCount val="1"/>
              </c:strCache>
            </c:strRef>
          </c:tx>
          <c:spPr>
            <a:solidFill>
              <a:schemeClr val="accent3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Graficos!$FM$75:$FM$82</c:f>
            </c:numRef>
          </c:val>
        </c:ser>
        <c:ser>
          <c:idx val="159"/>
          <c:order val="159"/>
          <c:tx>
            <c:strRef>
              <c:f>Graficos!$FN$74</c:f>
              <c:strCache>
                <c:ptCount val="1"/>
              </c:strCache>
            </c:strRef>
          </c:tx>
          <c:spPr>
            <a:solidFill>
              <a:schemeClr val="accent4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Graficos!$FN$75:$FN$82</c:f>
            </c:numRef>
          </c:val>
        </c:ser>
        <c:ser>
          <c:idx val="160"/>
          <c:order val="160"/>
          <c:tx>
            <c:strRef>
              <c:f>Graficos!$FO$74</c:f>
              <c:strCache>
                <c:ptCount val="1"/>
              </c:strCache>
            </c:strRef>
          </c:tx>
          <c:spPr>
            <a:solidFill>
              <a:schemeClr val="accent5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Graficos!$FO$75:$FO$82</c:f>
            </c:numRef>
          </c:val>
        </c:ser>
        <c:ser>
          <c:idx val="161"/>
          <c:order val="161"/>
          <c:tx>
            <c:strRef>
              <c:f>Graficos!$FP$74</c:f>
              <c:strCache>
                <c:ptCount val="1"/>
              </c:strCache>
            </c:strRef>
          </c:tx>
          <c:spPr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Graficos!$FP$75:$FP$82</c:f>
            </c:numRef>
          </c:val>
        </c:ser>
        <c:ser>
          <c:idx val="162"/>
          <c:order val="162"/>
          <c:tx>
            <c:strRef>
              <c:f>Graficos!$FQ$74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Graficos!$FQ$75:$FQ$82</c:f>
            </c:numRef>
          </c:val>
        </c:ser>
        <c:ser>
          <c:idx val="163"/>
          <c:order val="163"/>
          <c:tx>
            <c:strRef>
              <c:f>Graficos!$FR$74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Graficos!$FR$75:$FR$82</c:f>
            </c:numRef>
          </c:val>
        </c:ser>
        <c:ser>
          <c:idx val="164"/>
          <c:order val="164"/>
          <c:tx>
            <c:strRef>
              <c:f>Graficos!$FS$74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Graficos!$FS$75:$FS$82</c:f>
            </c:numRef>
          </c:val>
        </c:ser>
        <c:ser>
          <c:idx val="165"/>
          <c:order val="165"/>
          <c:tx>
            <c:strRef>
              <c:f>Graficos!$FT$74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Graficos!$FT$75:$FT$82</c:f>
            </c:numRef>
          </c:val>
        </c:ser>
        <c:ser>
          <c:idx val="166"/>
          <c:order val="166"/>
          <c:tx>
            <c:strRef>
              <c:f>Graficos!$FU$74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Graficos!$FU$75:$FU$82</c:f>
            </c:numRef>
          </c:val>
        </c:ser>
        <c:ser>
          <c:idx val="167"/>
          <c:order val="167"/>
          <c:tx>
            <c:strRef>
              <c:f>Graficos!$FV$74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Graficos!$FV$75:$FV$82</c:f>
            </c:numRef>
          </c:val>
        </c:ser>
        <c:ser>
          <c:idx val="168"/>
          <c:order val="168"/>
          <c:tx>
            <c:strRef>
              <c:f>Graficos!$FW$74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Graficos!$FW$75:$FW$82</c:f>
            </c:numRef>
          </c:val>
        </c:ser>
        <c:ser>
          <c:idx val="169"/>
          <c:order val="169"/>
          <c:tx>
            <c:strRef>
              <c:f>Graficos!$FX$74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Graficos!$FX$75:$FX$82</c:f>
            </c:numRef>
          </c:val>
        </c:ser>
        <c:ser>
          <c:idx val="170"/>
          <c:order val="170"/>
          <c:tx>
            <c:strRef>
              <c:f>Graficos!$FY$74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Graficos!$FY$75:$FY$82</c:f>
            </c:numRef>
          </c:val>
        </c:ser>
        <c:ser>
          <c:idx val="171"/>
          <c:order val="171"/>
          <c:tx>
            <c:strRef>
              <c:f>Graficos!$FZ$74</c:f>
              <c:strCache>
                <c:ptCount val="1"/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Graficos!$FZ$75:$FZ$82</c:f>
            </c:numRef>
          </c:val>
        </c:ser>
        <c:ser>
          <c:idx val="172"/>
          <c:order val="172"/>
          <c:tx>
            <c:strRef>
              <c:f>Graficos!$GA$74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Graficos!$GA$75:$GA$82</c:f>
            </c:numRef>
          </c:val>
        </c:ser>
        <c:ser>
          <c:idx val="173"/>
          <c:order val="173"/>
          <c:tx>
            <c:strRef>
              <c:f>Graficos!$GB$74</c:f>
              <c:strCache>
                <c:ptCount val="1"/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Graficos!$GB$75:$GB$82</c:f>
            </c:numRef>
          </c:val>
        </c:ser>
        <c:ser>
          <c:idx val="174"/>
          <c:order val="174"/>
          <c:tx>
            <c:strRef>
              <c:f>Graficos!$GC$74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Graficos!$GC$75:$GC$82</c:f>
            </c:numRef>
          </c:val>
        </c:ser>
        <c:ser>
          <c:idx val="175"/>
          <c:order val="175"/>
          <c:tx>
            <c:strRef>
              <c:f>Graficos!$GD$74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Graficos!$GD$75:$GD$82</c:f>
            </c:numRef>
          </c:val>
        </c:ser>
        <c:ser>
          <c:idx val="176"/>
          <c:order val="176"/>
          <c:tx>
            <c:strRef>
              <c:f>Graficos!$GE$74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Graficos!$GE$75:$GE$82</c:f>
            </c:numRef>
          </c:val>
        </c:ser>
        <c:ser>
          <c:idx val="177"/>
          <c:order val="177"/>
          <c:tx>
            <c:strRef>
              <c:f>Graficos!$GF$74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Graficos!$GF$75:$GF$82</c:f>
            </c:numRef>
          </c:val>
        </c:ser>
        <c:ser>
          <c:idx val="178"/>
          <c:order val="178"/>
          <c:tx>
            <c:strRef>
              <c:f>Graficos!$GG$74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Graficos!$GG$75:$GG$82</c:f>
            </c:numRef>
          </c:val>
        </c:ser>
        <c:ser>
          <c:idx val="179"/>
          <c:order val="179"/>
          <c:tx>
            <c:strRef>
              <c:f>Graficos!$GH$74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Graficos!$GH$75:$GH$82</c:f>
            </c:numRef>
          </c:val>
        </c:ser>
        <c:ser>
          <c:idx val="180"/>
          <c:order val="180"/>
          <c:tx>
            <c:strRef>
              <c:f>Graficos!$GI$74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Graficos!$GI$75:$GI$82</c:f>
            </c:numRef>
          </c:val>
        </c:ser>
        <c:ser>
          <c:idx val="181"/>
          <c:order val="181"/>
          <c:tx>
            <c:strRef>
              <c:f>Graficos!$GJ$74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Graficos!$GJ$75:$GJ$82</c:f>
            </c:numRef>
          </c:val>
        </c:ser>
        <c:ser>
          <c:idx val="182"/>
          <c:order val="182"/>
          <c:tx>
            <c:strRef>
              <c:f>Graficos!$GK$74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Graficos!$GK$75:$GK$82</c:f>
            </c:numRef>
          </c:val>
        </c:ser>
        <c:ser>
          <c:idx val="183"/>
          <c:order val="183"/>
          <c:tx>
            <c:strRef>
              <c:f>Graficos!$GL$74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Graficos!$GL$75:$GL$82</c:f>
            </c:numRef>
          </c:val>
        </c:ser>
        <c:ser>
          <c:idx val="184"/>
          <c:order val="184"/>
          <c:tx>
            <c:strRef>
              <c:f>Graficos!$GM$74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Graficos!$GM$75:$GM$82</c:f>
            </c:numRef>
          </c:val>
        </c:ser>
        <c:ser>
          <c:idx val="185"/>
          <c:order val="185"/>
          <c:tx>
            <c:strRef>
              <c:f>Graficos!$GN$74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Graficos!$GN$75:$GN$82</c:f>
            </c:numRef>
          </c:val>
        </c:ser>
        <c:ser>
          <c:idx val="186"/>
          <c:order val="186"/>
          <c:tx>
            <c:strRef>
              <c:f>Graficos!$GO$74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Graficos!$GO$75:$GO$82</c:f>
            </c:numRef>
          </c:val>
        </c:ser>
        <c:ser>
          <c:idx val="187"/>
          <c:order val="187"/>
          <c:tx>
            <c:strRef>
              <c:f>Graficos!$GP$74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Graficos!$GP$75:$GP$82</c:f>
            </c:numRef>
          </c:val>
        </c:ser>
        <c:ser>
          <c:idx val="188"/>
          <c:order val="188"/>
          <c:tx>
            <c:strRef>
              <c:f>Graficos!$GQ$74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Graficos!$GQ$75:$GQ$82</c:f>
            </c:numRef>
          </c:val>
        </c:ser>
        <c:ser>
          <c:idx val="189"/>
          <c:order val="189"/>
          <c:tx>
            <c:strRef>
              <c:f>Graficos!$GR$74</c:f>
              <c:strCache>
                <c:ptCount val="1"/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Graficos!$GR$75:$GR$82</c:f>
            </c:numRef>
          </c:val>
        </c:ser>
        <c:ser>
          <c:idx val="190"/>
          <c:order val="190"/>
          <c:tx>
            <c:strRef>
              <c:f>Graficos!$GS$74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Graficos!$GS$75:$GS$82</c:f>
            </c:numRef>
          </c:val>
        </c:ser>
        <c:ser>
          <c:idx val="191"/>
          <c:order val="191"/>
          <c:tx>
            <c:strRef>
              <c:f>Graficos!$GT$74</c:f>
              <c:strCache>
                <c:ptCount val="1"/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Graficos!$GT$75:$GT$82</c:f>
            </c:numRef>
          </c:val>
        </c:ser>
        <c:ser>
          <c:idx val="192"/>
          <c:order val="192"/>
          <c:tx>
            <c:strRef>
              <c:f>Graficos!$GU$74</c:f>
              <c:strCache>
                <c:ptCount val="1"/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Graficos!$GU$75:$GU$82</c:f>
            </c:numRef>
          </c:val>
        </c:ser>
        <c:ser>
          <c:idx val="193"/>
          <c:order val="193"/>
          <c:tx>
            <c:strRef>
              <c:f>Graficos!$GV$74</c:f>
              <c:strCache>
                <c:ptCount val="1"/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Graficos!$GV$75:$GV$82</c:f>
            </c:numRef>
          </c:val>
        </c:ser>
        <c:ser>
          <c:idx val="194"/>
          <c:order val="194"/>
          <c:tx>
            <c:strRef>
              <c:f>Graficos!$GW$74</c:f>
              <c:strCache>
                <c:ptCount val="1"/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Graficos!$GW$75:$GW$82</c:f>
            </c:numRef>
          </c:val>
        </c:ser>
        <c:ser>
          <c:idx val="195"/>
          <c:order val="195"/>
          <c:tx>
            <c:strRef>
              <c:f>Graficos!$GX$74</c:f>
              <c:strCache>
                <c:ptCount val="1"/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Graficos!$GX$75:$GX$82</c:f>
            </c:numRef>
          </c:val>
        </c:ser>
        <c:ser>
          <c:idx val="196"/>
          <c:order val="196"/>
          <c:tx>
            <c:strRef>
              <c:f>Graficos!$GY$74</c:f>
              <c:strCache>
                <c:ptCount val="1"/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Graficos!$GY$75:$GY$82</c:f>
            </c:numRef>
          </c:val>
        </c:ser>
        <c:ser>
          <c:idx val="197"/>
          <c:order val="197"/>
          <c:tx>
            <c:strRef>
              <c:f>Graficos!$GZ$74</c:f>
              <c:strCache>
                <c:ptCount val="1"/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Graficos!$GZ$75:$GZ$82</c:f>
            </c:numRef>
          </c:val>
        </c:ser>
        <c:ser>
          <c:idx val="198"/>
          <c:order val="198"/>
          <c:tx>
            <c:strRef>
              <c:f>Graficos!$HA$74</c:f>
              <c:strCache>
                <c:ptCount val="1"/>
              </c:strCache>
            </c:strRef>
          </c:tx>
          <c:spPr>
            <a:solidFill>
              <a:schemeClr val="accent1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Graficos!$HA$75:$HA$82</c:f>
            </c:numRef>
          </c:val>
        </c:ser>
        <c:ser>
          <c:idx val="199"/>
          <c:order val="199"/>
          <c:tx>
            <c:strRef>
              <c:f>Graficos!$HB$74</c:f>
              <c:strCache>
                <c:ptCount val="1"/>
              </c:strCache>
            </c:strRef>
          </c:tx>
          <c:spPr>
            <a:solidFill>
              <a:schemeClr val="accent2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Graficos!$HB$75:$HB$82</c:f>
            </c:numRef>
          </c:val>
        </c:ser>
        <c:ser>
          <c:idx val="200"/>
          <c:order val="200"/>
          <c:tx>
            <c:strRef>
              <c:f>Graficos!$HC$74</c:f>
              <c:strCache>
                <c:ptCount val="1"/>
              </c:strCache>
            </c:strRef>
          </c:tx>
          <c:spPr>
            <a:solidFill>
              <a:schemeClr val="accent3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Graficos!$HC$75:$HC$82</c:f>
            </c:numRef>
          </c:val>
        </c:ser>
        <c:ser>
          <c:idx val="201"/>
          <c:order val="201"/>
          <c:tx>
            <c:strRef>
              <c:f>Graficos!$HD$74</c:f>
              <c:strCache>
                <c:ptCount val="1"/>
              </c:strCache>
            </c:strRef>
          </c:tx>
          <c:spPr>
            <a:solidFill>
              <a:schemeClr val="accent4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Graficos!$HD$75:$HD$82</c:f>
            </c:numRef>
          </c:val>
        </c:ser>
        <c:ser>
          <c:idx val="202"/>
          <c:order val="202"/>
          <c:tx>
            <c:strRef>
              <c:f>Graficos!$HE$74</c:f>
              <c:strCache>
                <c:ptCount val="1"/>
              </c:strCache>
            </c:strRef>
          </c:tx>
          <c:spPr>
            <a:solidFill>
              <a:schemeClr val="accent5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Graficos!$HE$75:$HE$82</c:f>
            </c:numRef>
          </c:val>
        </c:ser>
        <c:ser>
          <c:idx val="203"/>
          <c:order val="203"/>
          <c:tx>
            <c:strRef>
              <c:f>Graficos!$HF$74</c:f>
              <c:strCache>
                <c:ptCount val="1"/>
              </c:strCache>
            </c:strRef>
          </c:tx>
          <c:spPr>
            <a:solidFill>
              <a:schemeClr val="accent6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Graficos!$HF$75:$HF$82</c:f>
            </c:numRef>
          </c:val>
        </c:ser>
        <c:ser>
          <c:idx val="204"/>
          <c:order val="204"/>
          <c:tx>
            <c:strRef>
              <c:f>Graficos!$HG$74</c:f>
              <c:strCache>
                <c:ptCount val="1"/>
              </c:strCache>
            </c:strRef>
          </c:tx>
          <c:spPr>
            <a:solidFill>
              <a:schemeClr val="accent1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Graficos!$HG$75:$HG$82</c:f>
            </c:numRef>
          </c:val>
        </c:ser>
        <c:ser>
          <c:idx val="205"/>
          <c:order val="205"/>
          <c:tx>
            <c:strRef>
              <c:f>Graficos!$HH$74</c:f>
              <c:strCache>
                <c:ptCount val="1"/>
              </c:strCache>
            </c:strRef>
          </c:tx>
          <c:spPr>
            <a:solidFill>
              <a:schemeClr val="accent2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Graficos!$HH$75:$HH$82</c:f>
            </c:numRef>
          </c:val>
        </c:ser>
        <c:ser>
          <c:idx val="206"/>
          <c:order val="206"/>
          <c:tx>
            <c:strRef>
              <c:f>Graficos!$HI$74</c:f>
              <c:strCache>
                <c:ptCount val="1"/>
              </c:strCache>
            </c:strRef>
          </c:tx>
          <c:spPr>
            <a:solidFill>
              <a:schemeClr val="accent3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Graficos!$HI$75:$HI$82</c:f>
            </c:numRef>
          </c:val>
        </c:ser>
        <c:ser>
          <c:idx val="207"/>
          <c:order val="207"/>
          <c:tx>
            <c:strRef>
              <c:f>Graficos!$HJ$74</c:f>
              <c:strCache>
                <c:ptCount val="1"/>
              </c:strCache>
            </c:strRef>
          </c:tx>
          <c:spPr>
            <a:solidFill>
              <a:schemeClr val="accent4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Graficos!$HJ$75:$HJ$82</c:f>
            </c:numRef>
          </c:val>
        </c:ser>
        <c:ser>
          <c:idx val="208"/>
          <c:order val="208"/>
          <c:tx>
            <c:strRef>
              <c:f>Graficos!$HK$74</c:f>
              <c:strCache>
                <c:ptCount val="1"/>
              </c:strCache>
            </c:strRef>
          </c:tx>
          <c:spPr>
            <a:solidFill>
              <a:schemeClr val="accent5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Graficos!$HK$75:$HK$82</c:f>
            </c:numRef>
          </c:val>
        </c:ser>
        <c:ser>
          <c:idx val="209"/>
          <c:order val="209"/>
          <c:tx>
            <c:strRef>
              <c:f>Graficos!$HL$74</c:f>
              <c:strCache>
                <c:ptCount val="1"/>
              </c:strCache>
            </c:strRef>
          </c:tx>
          <c:spPr>
            <a:solidFill>
              <a:schemeClr val="accent6">
                <a:lumMod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Graficos!$HL$75:$HL$82</c:f>
            </c:numRef>
          </c:val>
        </c:ser>
        <c:ser>
          <c:idx val="210"/>
          <c:order val="210"/>
          <c:tx>
            <c:strRef>
              <c:f>Graficos!$HM$74</c:f>
              <c:strCache>
                <c:ptCount val="1"/>
              </c:strCache>
            </c:strRef>
          </c:tx>
          <c:spPr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Graficos!$HM$75:$HM$82</c:f>
            </c:numRef>
          </c:val>
        </c:ser>
        <c:ser>
          <c:idx val="211"/>
          <c:order val="211"/>
          <c:tx>
            <c:strRef>
              <c:f>Graficos!$HN$74</c:f>
              <c:strCache>
                <c:ptCount val="1"/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Graficos!$HN$75:$HN$82</c:f>
            </c:numRef>
          </c:val>
        </c:ser>
        <c:ser>
          <c:idx val="212"/>
          <c:order val="212"/>
          <c:tx>
            <c:strRef>
              <c:f>Graficos!$HO$74</c:f>
              <c:strCache>
                <c:ptCount val="1"/>
              </c:strCache>
            </c:strRef>
          </c:tx>
          <c:spPr>
            <a:solidFill>
              <a:schemeClr val="accent3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Graficos!$HO$75:$HO$82</c:f>
            </c:numRef>
          </c:val>
        </c:ser>
        <c:ser>
          <c:idx val="213"/>
          <c:order val="213"/>
          <c:tx>
            <c:strRef>
              <c:f>Graficos!$HP$74</c:f>
              <c:strCache>
                <c:ptCount val="1"/>
              </c:strCache>
            </c:strRef>
          </c:tx>
          <c:spPr>
            <a:solidFill>
              <a:schemeClr val="accent4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Graficos!$HP$75:$HP$82</c:f>
            </c:numRef>
          </c:val>
        </c:ser>
        <c:ser>
          <c:idx val="214"/>
          <c:order val="214"/>
          <c:tx>
            <c:strRef>
              <c:f>Graficos!$HQ$74</c:f>
              <c:strCache>
                <c:ptCount val="1"/>
              </c:strCache>
            </c:strRef>
          </c:tx>
          <c:spPr>
            <a:solidFill>
              <a:schemeClr val="accent5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Graficos!$HQ$75:$HQ$82</c:f>
            </c:numRef>
          </c:val>
        </c:ser>
        <c:ser>
          <c:idx val="215"/>
          <c:order val="215"/>
          <c:tx>
            <c:strRef>
              <c:f>Graficos!$HR$74</c:f>
              <c:strCache>
                <c:ptCount val="1"/>
              </c:strCache>
            </c:strRef>
          </c:tx>
          <c:spPr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Graficos!$HR$75:$HR$82</c:f>
            </c:numRef>
          </c:val>
        </c:ser>
        <c:ser>
          <c:idx val="216"/>
          <c:order val="216"/>
          <c:tx>
            <c:strRef>
              <c:f>Graficos!$HS$74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Graficos!$HS$75:$HS$82</c:f>
            </c:numRef>
          </c:val>
        </c:ser>
        <c:ser>
          <c:idx val="217"/>
          <c:order val="217"/>
          <c:tx>
            <c:strRef>
              <c:f>Graficos!$HT$74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Graficos!$HT$75:$HT$82</c:f>
            </c:numRef>
          </c:val>
        </c:ser>
        <c:ser>
          <c:idx val="218"/>
          <c:order val="218"/>
          <c:tx>
            <c:strRef>
              <c:f>Graficos!$HU$74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Graficos!$HU$75:$HU$82</c:f>
            </c:numRef>
          </c:val>
        </c:ser>
        <c:ser>
          <c:idx val="219"/>
          <c:order val="219"/>
          <c:tx>
            <c:strRef>
              <c:f>Graficos!$HV$74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Graficos!$HV$75:$HV$82</c:f>
            </c:numRef>
          </c:val>
        </c:ser>
        <c:ser>
          <c:idx val="220"/>
          <c:order val="220"/>
          <c:tx>
            <c:strRef>
              <c:f>Graficos!$HW$74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Graficos!$HW$75:$HW$82</c:f>
            </c:numRef>
          </c:val>
        </c:ser>
        <c:ser>
          <c:idx val="221"/>
          <c:order val="221"/>
          <c:tx>
            <c:strRef>
              <c:f>Graficos!$HX$74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Graficos!$HX$75:$HX$82</c:f>
            </c:numRef>
          </c:val>
        </c:ser>
        <c:ser>
          <c:idx val="222"/>
          <c:order val="222"/>
          <c:tx>
            <c:strRef>
              <c:f>Graficos!$HY$74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Graficos!$HY$75:$HY$82</c:f>
            </c:numRef>
          </c:val>
        </c:ser>
        <c:ser>
          <c:idx val="223"/>
          <c:order val="223"/>
          <c:tx>
            <c:strRef>
              <c:f>Graficos!$HZ$74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Graficos!$HZ$75:$HZ$82</c:f>
            </c:numRef>
          </c:val>
        </c:ser>
        <c:ser>
          <c:idx val="224"/>
          <c:order val="224"/>
          <c:tx>
            <c:strRef>
              <c:f>Graficos!$IA$74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Graficos!$IA$75:$IA$82</c:f>
            </c:numRef>
          </c:val>
        </c:ser>
        <c:ser>
          <c:idx val="225"/>
          <c:order val="225"/>
          <c:tx>
            <c:strRef>
              <c:f>Graficos!$IB$74</c:f>
              <c:strCache>
                <c:ptCount val="1"/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Graficos!$IB$75:$IB$82</c:f>
            </c:numRef>
          </c:val>
        </c:ser>
        <c:ser>
          <c:idx val="226"/>
          <c:order val="226"/>
          <c:tx>
            <c:strRef>
              <c:f>Graficos!$IC$74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Graficos!$IC$75:$IC$82</c:f>
            </c:numRef>
          </c:val>
        </c:ser>
        <c:ser>
          <c:idx val="227"/>
          <c:order val="227"/>
          <c:tx>
            <c:strRef>
              <c:f>Graficos!$ID$74</c:f>
              <c:strCache>
                <c:ptCount val="1"/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Graficos!$ID$75:$ID$82</c:f>
            </c:numRef>
          </c:val>
        </c:ser>
        <c:ser>
          <c:idx val="228"/>
          <c:order val="228"/>
          <c:tx>
            <c:strRef>
              <c:f>Graficos!$IE$74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Graficos!$IE$75:$IE$82</c:f>
            </c:numRef>
          </c:val>
        </c:ser>
        <c:ser>
          <c:idx val="229"/>
          <c:order val="229"/>
          <c:tx>
            <c:strRef>
              <c:f>Graficos!$IF$74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Graficos!$IF$75:$IF$82</c:f>
            </c:numRef>
          </c:val>
        </c:ser>
        <c:ser>
          <c:idx val="230"/>
          <c:order val="230"/>
          <c:tx>
            <c:strRef>
              <c:f>Graficos!$IG$74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Graficos!$IG$75:$IG$82</c:f>
            </c:numRef>
          </c:val>
        </c:ser>
        <c:ser>
          <c:idx val="231"/>
          <c:order val="231"/>
          <c:tx>
            <c:strRef>
              <c:f>Graficos!$IH$74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Graficos!$IH$75:$IH$82</c:f>
            </c:numRef>
          </c:val>
        </c:ser>
        <c:ser>
          <c:idx val="232"/>
          <c:order val="232"/>
          <c:tx>
            <c:strRef>
              <c:f>Graficos!$II$74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Graficos!$II$75:$II$82</c:f>
            </c:numRef>
          </c:val>
        </c:ser>
        <c:ser>
          <c:idx val="233"/>
          <c:order val="233"/>
          <c:tx>
            <c:strRef>
              <c:f>Graficos!$IJ$74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Graficos!$IJ$75:$IJ$82</c:f>
            </c:numRef>
          </c:val>
        </c:ser>
        <c:ser>
          <c:idx val="234"/>
          <c:order val="234"/>
          <c:tx>
            <c:strRef>
              <c:f>Graficos!$IK$74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Graficos!$IK$75:$IK$82</c:f>
            </c:numRef>
          </c:val>
        </c:ser>
        <c:ser>
          <c:idx val="235"/>
          <c:order val="235"/>
          <c:tx>
            <c:strRef>
              <c:f>Graficos!$IL$74</c:f>
              <c:strCache>
                <c:ptCount val="1"/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Graficos!$IL$75:$IL$82</c:f>
            </c:numRef>
          </c:val>
        </c:ser>
        <c:ser>
          <c:idx val="236"/>
          <c:order val="236"/>
          <c:tx>
            <c:strRef>
              <c:f>Graficos!$IM$74</c:f>
              <c:strCache>
                <c:ptCount val="1"/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Graficos!$IM$75:$IM$82</c:f>
            </c:numRef>
          </c:val>
        </c:ser>
        <c:ser>
          <c:idx val="237"/>
          <c:order val="237"/>
          <c:tx>
            <c:strRef>
              <c:f>Graficos!$IN$74</c:f>
              <c:strCache>
                <c:ptCount val="1"/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Graficos!$IN$75:$IN$82</c:f>
            </c:numRef>
          </c:val>
        </c:ser>
        <c:ser>
          <c:idx val="238"/>
          <c:order val="238"/>
          <c:tx>
            <c:strRef>
              <c:f>Graficos!$IO$74</c:f>
              <c:strCache>
                <c:ptCount val="1"/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Graficos!$IO$75:$IO$82</c:f>
            </c:numRef>
          </c:val>
        </c:ser>
        <c:ser>
          <c:idx val="239"/>
          <c:order val="239"/>
          <c:tx>
            <c:strRef>
              <c:f>Graficos!$IP$74</c:f>
              <c:strCache>
                <c:ptCount val="1"/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Graficos!$IP$75:$IP$82</c:f>
            </c:numRef>
          </c:val>
        </c:ser>
        <c:ser>
          <c:idx val="240"/>
          <c:order val="240"/>
          <c:tx>
            <c:strRef>
              <c:f>Graficos!$IQ$74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Graficos!$IQ$75:$IQ$82</c:f>
            </c:numRef>
          </c:val>
        </c:ser>
        <c:ser>
          <c:idx val="241"/>
          <c:order val="241"/>
          <c:tx>
            <c:strRef>
              <c:f>Graficos!$IR$74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Graficos!$IR$75:$IR$82</c:f>
            </c:numRef>
          </c:val>
        </c:ser>
        <c:ser>
          <c:idx val="242"/>
          <c:order val="242"/>
          <c:tx>
            <c:strRef>
              <c:f>Graficos!$IS$74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Graficos!$J$75:$J$82</c:f>
              <c:strCache>
                <c:ptCount val="8"/>
                <c:pt idx="0">
                  <c:v>Cirugia General</c:v>
                </c:pt>
                <c:pt idx="1">
                  <c:v>Gineco-Obstetricia</c:v>
                </c:pt>
                <c:pt idx="2">
                  <c:v>Ginecologìa</c:v>
                </c:pt>
                <c:pt idx="3">
                  <c:v>Traumatologia</c:v>
                </c:pt>
                <c:pt idx="4">
                  <c:v>Medicina Interna</c:v>
                </c:pt>
                <c:pt idx="5">
                  <c:v>Neonatologia</c:v>
                </c:pt>
                <c:pt idx="6">
                  <c:v>Terapia Intensiva</c:v>
                </c:pt>
                <c:pt idx="7">
                  <c:v>Pediatria</c:v>
                </c:pt>
              </c:strCache>
            </c:strRef>
          </c:cat>
          <c:val>
            <c:numRef>
              <c:f>Graficos!$IS$75:$IS$82</c:f>
              <c:numCache>
                <c:formatCode>General</c:formatCode>
                <c:ptCount val="8"/>
                <c:pt idx="0">
                  <c:v>959</c:v>
                </c:pt>
                <c:pt idx="1">
                  <c:v>833</c:v>
                </c:pt>
                <c:pt idx="2">
                  <c:v>354</c:v>
                </c:pt>
                <c:pt idx="3">
                  <c:v>118</c:v>
                </c:pt>
                <c:pt idx="4">
                  <c:v>808</c:v>
                </c:pt>
                <c:pt idx="5">
                  <c:v>225</c:v>
                </c:pt>
                <c:pt idx="6">
                  <c:v>70</c:v>
                </c:pt>
                <c:pt idx="7">
                  <c:v>233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4524336"/>
        <c:axId val="354534128"/>
      </c:barChart>
      <c:catAx>
        <c:axId val="35452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34128"/>
        <c:crosses val="autoZero"/>
        <c:auto val="1"/>
        <c:lblAlgn val="ctr"/>
        <c:lblOffset val="100"/>
        <c:noMultiLvlLbl val="0"/>
      </c:catAx>
      <c:valAx>
        <c:axId val="354534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2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sz="2000" b="1" i="0" baseline="0" dirty="0" smtClean="0">
                <a:solidFill>
                  <a:schemeClr val="tx1"/>
                </a:solidFill>
                <a:effectLst/>
              </a:rPr>
              <a:t>CIRUGÍAS REALIZADAS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Graficos!$B$42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Graficos!$A$43:$A$54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Graficos!$B$43:$B$54</c:f>
              <c:numCache>
                <c:formatCode>General</c:formatCode>
                <c:ptCount val="12"/>
                <c:pt idx="0">
                  <c:v>130</c:v>
                </c:pt>
                <c:pt idx="1">
                  <c:v>153</c:v>
                </c:pt>
                <c:pt idx="2">
                  <c:v>144</c:v>
                </c:pt>
                <c:pt idx="3">
                  <c:v>138</c:v>
                </c:pt>
                <c:pt idx="4">
                  <c:v>159</c:v>
                </c:pt>
                <c:pt idx="5">
                  <c:v>170</c:v>
                </c:pt>
                <c:pt idx="6">
                  <c:v>144</c:v>
                </c:pt>
                <c:pt idx="7">
                  <c:v>144</c:v>
                </c:pt>
                <c:pt idx="8">
                  <c:v>152</c:v>
                </c:pt>
                <c:pt idx="9">
                  <c:v>148</c:v>
                </c:pt>
                <c:pt idx="10">
                  <c:v>137</c:v>
                </c:pt>
                <c:pt idx="11">
                  <c:v>141</c:v>
                </c:pt>
              </c:numCache>
            </c:numRef>
          </c:val>
        </c:ser>
        <c:ser>
          <c:idx val="1"/>
          <c:order val="1"/>
          <c:tx>
            <c:strRef>
              <c:f>Graficos!$C$42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Graficos!$A$43:$A$54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Graficos!$C$43:$C$54</c:f>
              <c:numCache>
                <c:formatCode>General</c:formatCode>
                <c:ptCount val="12"/>
                <c:pt idx="0">
                  <c:v>134</c:v>
                </c:pt>
                <c:pt idx="1">
                  <c:v>123</c:v>
                </c:pt>
                <c:pt idx="2">
                  <c:v>108</c:v>
                </c:pt>
                <c:pt idx="3">
                  <c:v>129</c:v>
                </c:pt>
                <c:pt idx="4">
                  <c:v>126</c:v>
                </c:pt>
                <c:pt idx="5">
                  <c:v>99</c:v>
                </c:pt>
                <c:pt idx="6">
                  <c:v>135</c:v>
                </c:pt>
                <c:pt idx="7">
                  <c:v>101</c:v>
                </c:pt>
                <c:pt idx="8">
                  <c:v>99</c:v>
                </c:pt>
                <c:pt idx="9">
                  <c:v>151</c:v>
                </c:pt>
                <c:pt idx="10">
                  <c:v>132</c:v>
                </c:pt>
                <c:pt idx="11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4531952"/>
        <c:axId val="354525424"/>
      </c:barChart>
      <c:catAx>
        <c:axId val="35453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25424"/>
        <c:crosses val="autoZero"/>
        <c:auto val="1"/>
        <c:lblAlgn val="ctr"/>
        <c:lblOffset val="100"/>
        <c:noMultiLvlLbl val="0"/>
      </c:catAx>
      <c:valAx>
        <c:axId val="35452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3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BO" sz="2000" b="1" i="0" baseline="0" dirty="0" smtClean="0">
                <a:solidFill>
                  <a:schemeClr val="tx1"/>
                </a:solidFill>
                <a:effectLst/>
              </a:rPr>
              <a:t>PARTOS ATENDIDOS</a:t>
            </a:r>
            <a:endParaRPr lang="es-BO" sz="2000" b="1" dirty="0" smtClean="0">
              <a:solidFill>
                <a:schemeClr val="tx1"/>
              </a:solidFill>
              <a:effectLst/>
            </a:endParaRPr>
          </a:p>
          <a:p>
            <a:pPr>
              <a:defRPr sz="2000">
                <a:solidFill>
                  <a:schemeClr val="tx1"/>
                </a:solidFill>
              </a:defRPr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b="1" dirty="0" smtClean="0">
              <a:solidFill>
                <a:schemeClr val="tx1"/>
              </a:solidFill>
              <a:effectLst/>
            </a:endParaRPr>
          </a:p>
          <a:p>
            <a:pPr>
              <a:defRPr sz="2000">
                <a:solidFill>
                  <a:schemeClr val="tx1"/>
                </a:solidFill>
              </a:defRPr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b="1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>
        <c:manualLayout>
          <c:layoutTarget val="inner"/>
          <c:xMode val="edge"/>
          <c:yMode val="edge"/>
          <c:x val="3.6248441601049869E-2"/>
          <c:y val="0.17725072826557392"/>
          <c:w val="0.95125155839895015"/>
          <c:h val="0.7072872524147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Graficos!$B$58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Graficos!$A$59:$A$60</c:f>
              <c:strCache>
                <c:ptCount val="2"/>
                <c:pt idx="0">
                  <c:v>Partos Vaginales</c:v>
                </c:pt>
                <c:pt idx="1">
                  <c:v>Partos por Cesarea</c:v>
                </c:pt>
              </c:strCache>
            </c:strRef>
          </c:cat>
          <c:val>
            <c:numRef>
              <c:f>Graficos!$B$59:$B$60</c:f>
              <c:numCache>
                <c:formatCode>General</c:formatCode>
                <c:ptCount val="2"/>
                <c:pt idx="0">
                  <c:v>333</c:v>
                </c:pt>
                <c:pt idx="1">
                  <c:v>505</c:v>
                </c:pt>
              </c:numCache>
            </c:numRef>
          </c:val>
        </c:ser>
        <c:ser>
          <c:idx val="1"/>
          <c:order val="1"/>
          <c:tx>
            <c:strRef>
              <c:f>Graficos!$C$58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Graficos!$A$59:$A$60</c:f>
              <c:strCache>
                <c:ptCount val="2"/>
                <c:pt idx="0">
                  <c:v>Partos Vaginales</c:v>
                </c:pt>
                <c:pt idx="1">
                  <c:v>Partos por Cesarea</c:v>
                </c:pt>
              </c:strCache>
            </c:strRef>
          </c:cat>
          <c:val>
            <c:numRef>
              <c:f>Graficos!$C$59:$C$60</c:f>
              <c:numCache>
                <c:formatCode>General</c:formatCode>
                <c:ptCount val="2"/>
                <c:pt idx="0">
                  <c:v>295</c:v>
                </c:pt>
                <c:pt idx="1">
                  <c:v>365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4524880"/>
        <c:axId val="354535216"/>
      </c:barChart>
      <c:catAx>
        <c:axId val="35452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35216"/>
        <c:crosses val="autoZero"/>
        <c:auto val="1"/>
        <c:lblAlgn val="ctr"/>
        <c:lblOffset val="100"/>
        <c:noMultiLvlLbl val="0"/>
      </c:catAx>
      <c:valAx>
        <c:axId val="35453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2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sz="2000" b="1" i="0" baseline="0" dirty="0" smtClean="0">
                <a:solidFill>
                  <a:schemeClr val="tx1"/>
                </a:solidFill>
                <a:effectLst/>
              </a:rPr>
              <a:t>LABORATORIOS SOLICITADOS POR SERVICIO</a:t>
            </a:r>
            <a:endParaRPr lang="es-BO" sz="2000" b="1" i="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b="1" i="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b="1" i="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Graficos!$B$90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Graficos!$A$91:$A$94</c:f>
              <c:strCache>
                <c:ptCount val="4"/>
                <c:pt idx="0">
                  <c:v>Consulta Externa</c:v>
                </c:pt>
                <c:pt idx="1">
                  <c:v>Emergencias</c:v>
                </c:pt>
                <c:pt idx="2">
                  <c:v>Internaciones</c:v>
                </c:pt>
                <c:pt idx="3">
                  <c:v>Solicitud Externa</c:v>
                </c:pt>
              </c:strCache>
            </c:strRef>
          </c:cat>
          <c:val>
            <c:numRef>
              <c:f>Graficos!$B$91:$B$94</c:f>
              <c:numCache>
                <c:formatCode>General</c:formatCode>
                <c:ptCount val="4"/>
                <c:pt idx="0">
                  <c:v>51134</c:v>
                </c:pt>
                <c:pt idx="1">
                  <c:v>66105</c:v>
                </c:pt>
                <c:pt idx="2">
                  <c:v>44519</c:v>
                </c:pt>
                <c:pt idx="3">
                  <c:v>45341</c:v>
                </c:pt>
              </c:numCache>
            </c:numRef>
          </c:val>
        </c:ser>
        <c:ser>
          <c:idx val="1"/>
          <c:order val="1"/>
          <c:tx>
            <c:strRef>
              <c:f>Graficos!$C$90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Graficos!$A$91:$A$94</c:f>
              <c:strCache>
                <c:ptCount val="4"/>
                <c:pt idx="0">
                  <c:v>Consulta Externa</c:v>
                </c:pt>
                <c:pt idx="1">
                  <c:v>Emergencias</c:v>
                </c:pt>
                <c:pt idx="2">
                  <c:v>Internaciones</c:v>
                </c:pt>
                <c:pt idx="3">
                  <c:v>Solicitud Externa</c:v>
                </c:pt>
              </c:strCache>
            </c:strRef>
          </c:cat>
          <c:val>
            <c:numRef>
              <c:f>Graficos!$C$91:$C$94</c:f>
              <c:numCache>
                <c:formatCode>General</c:formatCode>
                <c:ptCount val="4"/>
                <c:pt idx="0">
                  <c:v>40341</c:v>
                </c:pt>
                <c:pt idx="1">
                  <c:v>61442</c:v>
                </c:pt>
                <c:pt idx="2">
                  <c:v>39892</c:v>
                </c:pt>
                <c:pt idx="3">
                  <c:v>41838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4527056"/>
        <c:axId val="354527600"/>
      </c:barChart>
      <c:catAx>
        <c:axId val="35452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27600"/>
        <c:crosses val="autoZero"/>
        <c:auto val="1"/>
        <c:lblAlgn val="ctr"/>
        <c:lblOffset val="100"/>
        <c:noMultiLvlLbl val="0"/>
      </c:catAx>
      <c:valAx>
        <c:axId val="35452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2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sz="2000" b="1" i="0" baseline="0" dirty="0" smtClean="0">
                <a:solidFill>
                  <a:schemeClr val="tx1"/>
                </a:solidFill>
                <a:effectLst/>
              </a:rPr>
              <a:t>RAYOS X  SOLICITADOS POR SERVICIO</a:t>
            </a:r>
            <a:endParaRPr lang="es-BO" sz="2000" b="1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b="1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b="1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37356930774278213"/>
          <c:y val="2.075049135366238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Hoja3!$S$107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Hoja3!$R$108:$R$111</c:f>
              <c:strCache>
                <c:ptCount val="4"/>
                <c:pt idx="0">
                  <c:v>Consulta Externa</c:v>
                </c:pt>
                <c:pt idx="1">
                  <c:v>Emergencias</c:v>
                </c:pt>
                <c:pt idx="2">
                  <c:v>Internaciones</c:v>
                </c:pt>
                <c:pt idx="3">
                  <c:v>Solicitud Externa</c:v>
                </c:pt>
              </c:strCache>
            </c:strRef>
          </c:cat>
          <c:val>
            <c:numRef>
              <c:f>Hoja3!$S$108:$S$111</c:f>
              <c:numCache>
                <c:formatCode>General</c:formatCode>
                <c:ptCount val="4"/>
                <c:pt idx="0">
                  <c:v>3815</c:v>
                </c:pt>
                <c:pt idx="1">
                  <c:v>1864</c:v>
                </c:pt>
                <c:pt idx="2">
                  <c:v>284</c:v>
                </c:pt>
                <c:pt idx="3">
                  <c:v>4203</c:v>
                </c:pt>
              </c:numCache>
            </c:numRef>
          </c:val>
        </c:ser>
        <c:ser>
          <c:idx val="1"/>
          <c:order val="1"/>
          <c:tx>
            <c:strRef>
              <c:f>Hoja3!$T$107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Hoja3!$R$108:$R$111</c:f>
              <c:strCache>
                <c:ptCount val="4"/>
                <c:pt idx="0">
                  <c:v>Consulta Externa</c:v>
                </c:pt>
                <c:pt idx="1">
                  <c:v>Emergencias</c:v>
                </c:pt>
                <c:pt idx="2">
                  <c:v>Internaciones</c:v>
                </c:pt>
                <c:pt idx="3">
                  <c:v>Solicitud Externa</c:v>
                </c:pt>
              </c:strCache>
            </c:strRef>
          </c:cat>
          <c:val>
            <c:numRef>
              <c:f>Hoja3!$T$108:$T$111</c:f>
              <c:numCache>
                <c:formatCode>General</c:formatCode>
                <c:ptCount val="4"/>
                <c:pt idx="0">
                  <c:v>3261</c:v>
                </c:pt>
                <c:pt idx="1">
                  <c:v>2149</c:v>
                </c:pt>
                <c:pt idx="2">
                  <c:v>406</c:v>
                </c:pt>
                <c:pt idx="3">
                  <c:v>4591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4529232"/>
        <c:axId val="354529776"/>
      </c:barChart>
      <c:catAx>
        <c:axId val="35452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29776"/>
        <c:crosses val="autoZero"/>
        <c:auto val="1"/>
        <c:lblAlgn val="ctr"/>
        <c:lblOffset val="100"/>
        <c:noMultiLvlLbl val="0"/>
      </c:catAx>
      <c:valAx>
        <c:axId val="354529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2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sz="2000" b="1" i="0" baseline="0" dirty="0" smtClean="0">
                <a:solidFill>
                  <a:schemeClr val="tx1"/>
                </a:solidFill>
                <a:effectLst/>
              </a:rPr>
              <a:t>ECOGRAFIAS SOLICITADAS POR SERVICIO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Hoja3!$S$123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Hoja3!$R$124:$R$127</c:f>
              <c:strCache>
                <c:ptCount val="4"/>
                <c:pt idx="0">
                  <c:v>Consulta Externa</c:v>
                </c:pt>
                <c:pt idx="1">
                  <c:v>Emergencias</c:v>
                </c:pt>
                <c:pt idx="2">
                  <c:v>Internaciones</c:v>
                </c:pt>
                <c:pt idx="3">
                  <c:v>Solicitud Externa</c:v>
                </c:pt>
              </c:strCache>
            </c:strRef>
          </c:cat>
          <c:val>
            <c:numRef>
              <c:f>Hoja3!$S$124:$S$127</c:f>
              <c:numCache>
                <c:formatCode>General</c:formatCode>
                <c:ptCount val="4"/>
                <c:pt idx="0">
                  <c:v>3353</c:v>
                </c:pt>
                <c:pt idx="1">
                  <c:v>2875</c:v>
                </c:pt>
                <c:pt idx="2">
                  <c:v>1422</c:v>
                </c:pt>
                <c:pt idx="3">
                  <c:v>3986</c:v>
                </c:pt>
              </c:numCache>
            </c:numRef>
          </c:val>
        </c:ser>
        <c:ser>
          <c:idx val="1"/>
          <c:order val="1"/>
          <c:tx>
            <c:strRef>
              <c:f>Hoja3!$T$123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Hoja3!$R$124:$R$127</c:f>
              <c:strCache>
                <c:ptCount val="4"/>
                <c:pt idx="0">
                  <c:v>Consulta Externa</c:v>
                </c:pt>
                <c:pt idx="1">
                  <c:v>Emergencias</c:v>
                </c:pt>
                <c:pt idx="2">
                  <c:v>Internaciones</c:v>
                </c:pt>
                <c:pt idx="3">
                  <c:v>Solicitud Externa</c:v>
                </c:pt>
              </c:strCache>
            </c:strRef>
          </c:cat>
          <c:val>
            <c:numRef>
              <c:f>Hoja3!$T$124:$T$127</c:f>
              <c:numCache>
                <c:formatCode>General</c:formatCode>
                <c:ptCount val="4"/>
                <c:pt idx="0">
                  <c:v>2507</c:v>
                </c:pt>
                <c:pt idx="1">
                  <c:v>2576</c:v>
                </c:pt>
                <c:pt idx="2">
                  <c:v>1092</c:v>
                </c:pt>
                <c:pt idx="3">
                  <c:v>2876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65081184"/>
        <c:axId val="365072480"/>
      </c:barChart>
      <c:catAx>
        <c:axId val="36508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072480"/>
        <c:crosses val="autoZero"/>
        <c:auto val="1"/>
        <c:lblAlgn val="ctr"/>
        <c:lblOffset val="100"/>
        <c:noMultiLvlLbl val="0"/>
      </c:catAx>
      <c:valAx>
        <c:axId val="36507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08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sz="2000" b="1" i="0" baseline="0" dirty="0" smtClean="0">
                <a:solidFill>
                  <a:schemeClr val="tx1"/>
                </a:solidFill>
                <a:effectLst/>
              </a:rPr>
              <a:t>SERVICIOS COMPLEMENTARIOS</a:t>
            </a:r>
            <a:endParaRPr lang="es-BO" sz="2000" b="1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b="1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b="1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Graficos!$B$108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Graficos!$A$111:$A$114</c:f>
              <c:strCache>
                <c:ptCount val="4"/>
                <c:pt idx="0">
                  <c:v>Electrocardiograma</c:v>
                </c:pt>
                <c:pt idx="1">
                  <c:v>Transfusion de sangre</c:v>
                </c:pt>
                <c:pt idx="2">
                  <c:v>Patologìa</c:v>
                </c:pt>
                <c:pt idx="3">
                  <c:v>Sangrias</c:v>
                </c:pt>
              </c:strCache>
            </c:strRef>
          </c:cat>
          <c:val>
            <c:numRef>
              <c:f>Graficos!$B$111:$B$114</c:f>
              <c:numCache>
                <c:formatCode>General</c:formatCode>
                <c:ptCount val="4"/>
                <c:pt idx="0">
                  <c:v>1390</c:v>
                </c:pt>
                <c:pt idx="1">
                  <c:v>378</c:v>
                </c:pt>
                <c:pt idx="2">
                  <c:v>911</c:v>
                </c:pt>
                <c:pt idx="3">
                  <c:v>294</c:v>
                </c:pt>
              </c:numCache>
            </c:numRef>
          </c:val>
        </c:ser>
        <c:ser>
          <c:idx val="1"/>
          <c:order val="1"/>
          <c:tx>
            <c:strRef>
              <c:f>Graficos!$C$108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Graficos!$A$111:$A$114</c:f>
              <c:strCache>
                <c:ptCount val="4"/>
                <c:pt idx="0">
                  <c:v>Electrocardiograma</c:v>
                </c:pt>
                <c:pt idx="1">
                  <c:v>Transfusion de sangre</c:v>
                </c:pt>
                <c:pt idx="2">
                  <c:v>Patologìa</c:v>
                </c:pt>
                <c:pt idx="3">
                  <c:v>Sangrias</c:v>
                </c:pt>
              </c:strCache>
            </c:strRef>
          </c:cat>
          <c:val>
            <c:numRef>
              <c:f>Graficos!$C$111:$C$114</c:f>
              <c:numCache>
                <c:formatCode>General</c:formatCode>
                <c:ptCount val="4"/>
                <c:pt idx="0">
                  <c:v>882</c:v>
                </c:pt>
                <c:pt idx="1">
                  <c:v>305</c:v>
                </c:pt>
                <c:pt idx="2">
                  <c:v>1245</c:v>
                </c:pt>
                <c:pt idx="3">
                  <c:v>264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5080640"/>
        <c:axId val="365086080"/>
      </c:barChart>
      <c:catAx>
        <c:axId val="36508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086080"/>
        <c:crosses val="autoZero"/>
        <c:auto val="1"/>
        <c:lblAlgn val="ctr"/>
        <c:lblOffset val="100"/>
        <c:noMultiLvlLbl val="0"/>
      </c:catAx>
      <c:valAx>
        <c:axId val="365086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08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PROMEDIO DE ESTANCIA POR SERVICIOS</a:t>
            </a:r>
            <a:endParaRPr lang="es-BO" sz="24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4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4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Hoja1!$Q$10</c:f>
              <c:strCache>
                <c:ptCount val="1"/>
                <c:pt idx="0">
                  <c:v>2024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862040682414699E-2"/>
                  <c:y val="1.3682446575355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9320374015748033E-2"/>
                  <c:y val="3.9092704501016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Hoja1!$P$11:$P$18</c:f>
              <c:strCache>
                <c:ptCount val="8"/>
                <c:pt idx="0">
                  <c:v>CIRUGIA GENERAL</c:v>
                </c:pt>
                <c:pt idx="1">
                  <c:v>GINECOLOGIA Y OBSTETRICIA</c:v>
                </c:pt>
                <c:pt idx="2">
                  <c:v>MEDICINA CRITICA Y TERAPIA INTENSIVA</c:v>
                </c:pt>
                <c:pt idx="3">
                  <c:v>MEDICINA INTERNA</c:v>
                </c:pt>
                <c:pt idx="4">
                  <c:v>NEONATOLOGIA</c:v>
                </c:pt>
                <c:pt idx="5">
                  <c:v>PEDIATRIA</c:v>
                </c:pt>
                <c:pt idx="6">
                  <c:v>TRAUMATOLOGIA</c:v>
                </c:pt>
                <c:pt idx="7">
                  <c:v>GINECOLOGÌA</c:v>
                </c:pt>
              </c:strCache>
            </c:strRef>
          </c:cat>
          <c:val>
            <c:numRef>
              <c:f>Hoja1!$Q$11:$Q$18</c:f>
              <c:numCache>
                <c:formatCode>0.0</c:formatCode>
                <c:ptCount val="8"/>
                <c:pt idx="0">
                  <c:v>3.2033333333333336</c:v>
                </c:pt>
                <c:pt idx="1">
                  <c:v>2.7250000000000001</c:v>
                </c:pt>
                <c:pt idx="2">
                  <c:v>6.2649999999999997</c:v>
                </c:pt>
                <c:pt idx="3">
                  <c:v>5.418333333333333</c:v>
                </c:pt>
                <c:pt idx="4">
                  <c:v>7.588333333333332</c:v>
                </c:pt>
                <c:pt idx="5">
                  <c:v>4.6175000000000006</c:v>
                </c:pt>
                <c:pt idx="6">
                  <c:v>2.8908333333333331</c:v>
                </c:pt>
                <c:pt idx="7">
                  <c:v>2.4766666666666661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Hoja1!$R$10</c:f>
              <c:strCache>
                <c:ptCount val="1"/>
                <c:pt idx="0">
                  <c:v>2025</c:v>
                </c:pt>
              </c:strCache>
            </c:strRef>
          </c:tx>
          <c:spPr>
            <a:ln w="31750" cap="rnd">
              <a:solidFill>
                <a:srgbClr val="00FFFF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00FFFF"/>
              </a:solidFill>
              <a:ln>
                <a:solidFill>
                  <a:srgbClr val="00FF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1612040682414697E-2"/>
                  <c:y val="-2.15009874755593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6820374015748032E-2"/>
                  <c:y val="3.12741636008135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8620406824146983E-3"/>
                  <c:y val="3.909270450101630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1195374015748032E-2"/>
                  <c:y val="1.7591717025457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2653707349081363E-2"/>
                  <c:y val="7.818540900203476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6820374015748032E-2"/>
                  <c:y val="2.34556227006102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00FFFF"/>
              </a:solidFill>
              <a:ln>
                <a:solidFill>
                  <a:srgbClr val="00FF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Hoja1!$P$11:$P$18</c:f>
              <c:strCache>
                <c:ptCount val="8"/>
                <c:pt idx="0">
                  <c:v>CIRUGIA GENERAL</c:v>
                </c:pt>
                <c:pt idx="1">
                  <c:v>GINECOLOGIA Y OBSTETRICIA</c:v>
                </c:pt>
                <c:pt idx="2">
                  <c:v>MEDICINA CRITICA Y TERAPIA INTENSIVA</c:v>
                </c:pt>
                <c:pt idx="3">
                  <c:v>MEDICINA INTERNA</c:v>
                </c:pt>
                <c:pt idx="4">
                  <c:v>NEONATOLOGIA</c:v>
                </c:pt>
                <c:pt idx="5">
                  <c:v>PEDIATRIA</c:v>
                </c:pt>
                <c:pt idx="6">
                  <c:v>TRAUMATOLOGIA</c:v>
                </c:pt>
                <c:pt idx="7">
                  <c:v>GINECOLOGÌA</c:v>
                </c:pt>
              </c:strCache>
            </c:strRef>
          </c:cat>
          <c:val>
            <c:numRef>
              <c:f>Hoja1!$R$11:$R$18</c:f>
              <c:numCache>
                <c:formatCode>0.0</c:formatCode>
                <c:ptCount val="8"/>
                <c:pt idx="0">
                  <c:v>3.3116666666666674</c:v>
                </c:pt>
                <c:pt idx="1">
                  <c:v>2.5750000000000002</c:v>
                </c:pt>
                <c:pt idx="2">
                  <c:v>7.2</c:v>
                </c:pt>
                <c:pt idx="3">
                  <c:v>5.0083333333333337</c:v>
                </c:pt>
                <c:pt idx="4">
                  <c:v>7.0399999999999991</c:v>
                </c:pt>
                <c:pt idx="5">
                  <c:v>4.6650000000000009</c:v>
                </c:pt>
                <c:pt idx="6">
                  <c:v>2.4633333333333334</c:v>
                </c:pt>
                <c:pt idx="7">
                  <c:v>2.2291666666666665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65073024"/>
        <c:axId val="365073568"/>
      </c:lineChart>
      <c:catAx>
        <c:axId val="36507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073568"/>
        <c:crosses val="autoZero"/>
        <c:auto val="1"/>
        <c:lblAlgn val="ctr"/>
        <c:lblOffset val="100"/>
        <c:noMultiLvlLbl val="0"/>
      </c:catAx>
      <c:valAx>
        <c:axId val="3650735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36507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INTERVALO DE SUSTITUCION POR SERVICIOS</a:t>
            </a:r>
            <a:endParaRPr lang="es-BO" sz="24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4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4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Hoja1!$Q$37</c:f>
              <c:strCache>
                <c:ptCount val="1"/>
                <c:pt idx="0">
                  <c:v>2024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2.5778707349081366E-2"/>
                  <c:y val="1.5658067264344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Hoja1!$P$38:$P$45</c:f>
              <c:strCache>
                <c:ptCount val="8"/>
                <c:pt idx="0">
                  <c:v>CIRUGIA GENERAL</c:v>
                </c:pt>
                <c:pt idx="1">
                  <c:v>GINECOLOGIA Y OBSTETRICIA</c:v>
                </c:pt>
                <c:pt idx="2">
                  <c:v>MEDICINA CRITICA Y TERAPIA INTENSIVA</c:v>
                </c:pt>
                <c:pt idx="3">
                  <c:v>MEDICINA INTERNA</c:v>
                </c:pt>
                <c:pt idx="4">
                  <c:v>NEONATOLOGIA</c:v>
                </c:pt>
                <c:pt idx="5">
                  <c:v>PEDIATRIA</c:v>
                </c:pt>
                <c:pt idx="6">
                  <c:v>TRAUMATOLOGIA</c:v>
                </c:pt>
                <c:pt idx="7">
                  <c:v>GINECOLOGÌA</c:v>
                </c:pt>
              </c:strCache>
            </c:strRef>
          </c:cat>
          <c:val>
            <c:numRef>
              <c:f>Hoja1!$Q$38:$Q$45</c:f>
              <c:numCache>
                <c:formatCode>0.0</c:formatCode>
                <c:ptCount val="8"/>
                <c:pt idx="0">
                  <c:v>2.3624999999999994</c:v>
                </c:pt>
                <c:pt idx="1">
                  <c:v>2.5708333333333333</c:v>
                </c:pt>
                <c:pt idx="2">
                  <c:v>10.167499999999999</c:v>
                </c:pt>
                <c:pt idx="3">
                  <c:v>1.4341666666666664</c:v>
                </c:pt>
                <c:pt idx="4">
                  <c:v>4.0958333333333341</c:v>
                </c:pt>
                <c:pt idx="5">
                  <c:v>4.9383333333333335</c:v>
                </c:pt>
                <c:pt idx="6">
                  <c:v>0.29583333333333334</c:v>
                </c:pt>
                <c:pt idx="7">
                  <c:v>0.28250000000000003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Hoja1!$R$37</c:f>
              <c:strCache>
                <c:ptCount val="1"/>
                <c:pt idx="0">
                  <c:v>2025</c:v>
                </c:pt>
              </c:strCache>
            </c:strRef>
          </c:tx>
          <c:spPr>
            <a:ln w="31750" cap="rnd">
              <a:solidFill>
                <a:srgbClr val="00FFFF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00FFFF"/>
              </a:solidFill>
              <a:ln>
                <a:solidFill>
                  <a:srgbClr val="00FF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1612040682414697E-2"/>
                  <c:y val="-1.76153256723877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3879593175853017E-3"/>
                  <c:y val="1.37008088563014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3695374015748033E-2"/>
                  <c:y val="-2.74016177126031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00FFFF"/>
              </a:solidFill>
              <a:ln>
                <a:solidFill>
                  <a:srgbClr val="00FF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Hoja1!$P$38:$P$45</c:f>
              <c:strCache>
                <c:ptCount val="8"/>
                <c:pt idx="0">
                  <c:v>CIRUGIA GENERAL</c:v>
                </c:pt>
                <c:pt idx="1">
                  <c:v>GINECOLOGIA Y OBSTETRICIA</c:v>
                </c:pt>
                <c:pt idx="2">
                  <c:v>MEDICINA CRITICA Y TERAPIA INTENSIVA</c:v>
                </c:pt>
                <c:pt idx="3">
                  <c:v>MEDICINA INTERNA</c:v>
                </c:pt>
                <c:pt idx="4">
                  <c:v>NEONATOLOGIA</c:v>
                </c:pt>
                <c:pt idx="5">
                  <c:v>PEDIATRIA</c:v>
                </c:pt>
                <c:pt idx="6">
                  <c:v>TRAUMATOLOGIA</c:v>
                </c:pt>
                <c:pt idx="7">
                  <c:v>GINECOLOGÌA</c:v>
                </c:pt>
              </c:strCache>
            </c:strRef>
          </c:cat>
          <c:val>
            <c:numRef>
              <c:f>Hoja1!$R$38:$R$45</c:f>
              <c:numCache>
                <c:formatCode>0.0</c:formatCode>
                <c:ptCount val="8"/>
                <c:pt idx="0">
                  <c:v>2.9175</c:v>
                </c:pt>
                <c:pt idx="1">
                  <c:v>4.1275000000000004</c:v>
                </c:pt>
                <c:pt idx="2">
                  <c:v>18.679999999999996</c:v>
                </c:pt>
                <c:pt idx="3">
                  <c:v>3.2083333333333335</c:v>
                </c:pt>
                <c:pt idx="4">
                  <c:v>6.6233333333333322</c:v>
                </c:pt>
                <c:pt idx="5">
                  <c:v>6.5866666666666687</c:v>
                </c:pt>
                <c:pt idx="6">
                  <c:v>1.4358333333333333</c:v>
                </c:pt>
                <c:pt idx="7">
                  <c:v>0.97916666666666663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65077376"/>
        <c:axId val="365082272"/>
      </c:lineChart>
      <c:catAx>
        <c:axId val="36507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082272"/>
        <c:crosses val="autoZero"/>
        <c:auto val="1"/>
        <c:lblAlgn val="ctr"/>
        <c:lblOffset val="100"/>
        <c:noMultiLvlLbl val="0"/>
      </c:catAx>
      <c:valAx>
        <c:axId val="3650822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36507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GIRO CAMA POR SERVICIOS</a:t>
            </a:r>
            <a:endParaRPr lang="es-BO" sz="24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4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4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Hoja1!$Q$60</c:f>
              <c:strCache>
                <c:ptCount val="1"/>
                <c:pt idx="0">
                  <c:v>2024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</c:marker>
          <c:dLbls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Hoja1!$P$61:$P$68</c:f>
              <c:strCache>
                <c:ptCount val="8"/>
                <c:pt idx="0">
                  <c:v>CIRUGIA GENERAL</c:v>
                </c:pt>
                <c:pt idx="1">
                  <c:v>GINECOLOGIA Y OBSTETRICIA</c:v>
                </c:pt>
                <c:pt idx="2">
                  <c:v>MEDICINA CRITICA Y TERAPIA INTENSIVA</c:v>
                </c:pt>
                <c:pt idx="3">
                  <c:v>MEDICINA INTERNA</c:v>
                </c:pt>
                <c:pt idx="4">
                  <c:v>NEONATOLOGIA</c:v>
                </c:pt>
                <c:pt idx="5">
                  <c:v>PEDIATRIA</c:v>
                </c:pt>
                <c:pt idx="6">
                  <c:v>TRAUMATOLOGIA</c:v>
                </c:pt>
                <c:pt idx="7">
                  <c:v>GINECOLOGÌA</c:v>
                </c:pt>
              </c:strCache>
            </c:strRef>
          </c:cat>
          <c:val>
            <c:numRef>
              <c:f>Hoja1!$Q$61:$Q$68</c:f>
              <c:numCache>
                <c:formatCode>0.0</c:formatCode>
                <c:ptCount val="8"/>
                <c:pt idx="0">
                  <c:v>5.5066666666666677</c:v>
                </c:pt>
                <c:pt idx="1">
                  <c:v>5.8341666666666674</c:v>
                </c:pt>
                <c:pt idx="2">
                  <c:v>2.1047083333333334</c:v>
                </c:pt>
                <c:pt idx="3">
                  <c:v>4.496666666666667</c:v>
                </c:pt>
                <c:pt idx="4">
                  <c:v>2.6691666666666669</c:v>
                </c:pt>
                <c:pt idx="5">
                  <c:v>3.4450000000000003</c:v>
                </c:pt>
                <c:pt idx="6">
                  <c:v>10.5</c:v>
                </c:pt>
                <c:pt idx="7">
                  <c:v>11.25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Hoja1!$R$60</c:f>
              <c:strCache>
                <c:ptCount val="1"/>
                <c:pt idx="0">
                  <c:v>2025</c:v>
                </c:pt>
              </c:strCache>
            </c:strRef>
          </c:tx>
          <c:spPr>
            <a:ln w="31750" cap="rnd">
              <a:solidFill>
                <a:srgbClr val="00FFFF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solidFill>
                  <a:srgbClr val="00FF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3724603321837009E-2"/>
                  <c:y val="1.37008088563014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581051376056236E-2"/>
                  <c:y val="3.52306513447752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5810513760562283E-2"/>
                  <c:y val="2.74016177126029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7896424199287707E-2"/>
                  <c:y val="1.37008088563014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00FFFF"/>
              </a:solidFill>
              <a:ln>
                <a:solidFill>
                  <a:srgbClr val="00FF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Hoja1!$P$61:$P$68</c:f>
              <c:strCache>
                <c:ptCount val="8"/>
                <c:pt idx="0">
                  <c:v>CIRUGIA GENERAL</c:v>
                </c:pt>
                <c:pt idx="1">
                  <c:v>GINECOLOGIA Y OBSTETRICIA</c:v>
                </c:pt>
                <c:pt idx="2">
                  <c:v>MEDICINA CRITICA Y TERAPIA INTENSIVA</c:v>
                </c:pt>
                <c:pt idx="3">
                  <c:v>MEDICINA INTERNA</c:v>
                </c:pt>
                <c:pt idx="4">
                  <c:v>NEONATOLOGIA</c:v>
                </c:pt>
                <c:pt idx="5">
                  <c:v>PEDIATRIA</c:v>
                </c:pt>
                <c:pt idx="6">
                  <c:v>TRAUMATOLOGIA</c:v>
                </c:pt>
                <c:pt idx="7">
                  <c:v>GINECOLOGÌA</c:v>
                </c:pt>
              </c:strCache>
            </c:strRef>
          </c:cat>
          <c:val>
            <c:numRef>
              <c:f>Hoja1!$R$61:$R$68</c:f>
              <c:numCache>
                <c:formatCode>0.0</c:formatCode>
                <c:ptCount val="8"/>
                <c:pt idx="0">
                  <c:v>4.9958333333333336</c:v>
                </c:pt>
                <c:pt idx="1">
                  <c:v>4.6266666666666669</c:v>
                </c:pt>
                <c:pt idx="2">
                  <c:v>1.4583333333333333</c:v>
                </c:pt>
                <c:pt idx="3">
                  <c:v>3.7416666666666667</c:v>
                </c:pt>
                <c:pt idx="4">
                  <c:v>2.3474999999999997</c:v>
                </c:pt>
                <c:pt idx="5">
                  <c:v>3.2366666666666668</c:v>
                </c:pt>
                <c:pt idx="6">
                  <c:v>9.8333333333333339</c:v>
                </c:pt>
                <c:pt idx="7">
                  <c:v>9.8349999999999991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65079008"/>
        <c:axId val="365074656"/>
      </c:lineChart>
      <c:catAx>
        <c:axId val="36507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074656"/>
        <c:crosses val="autoZero"/>
        <c:auto val="1"/>
        <c:lblAlgn val="ctr"/>
        <c:lblOffset val="100"/>
        <c:noMultiLvlLbl val="0"/>
      </c:catAx>
      <c:valAx>
        <c:axId val="3650746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36507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CONSULTA EXTERNA TERCER NIVEL  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Graficos!$B$30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Graficos!$A$31:$A$34</c:f>
              <c:strCache>
                <c:ptCount val="4"/>
                <c:pt idx="0">
                  <c:v>Cardiología</c:v>
                </c:pt>
                <c:pt idx="1">
                  <c:v>Traumatología</c:v>
                </c:pt>
                <c:pt idx="2">
                  <c:v>Urología</c:v>
                </c:pt>
                <c:pt idx="3">
                  <c:v>Gastroenterología</c:v>
                </c:pt>
              </c:strCache>
            </c:strRef>
          </c:cat>
          <c:val>
            <c:numRef>
              <c:f>Graficos!$B$31:$B$34</c:f>
              <c:numCache>
                <c:formatCode>General</c:formatCode>
                <c:ptCount val="4"/>
                <c:pt idx="0">
                  <c:v>1923</c:v>
                </c:pt>
                <c:pt idx="1">
                  <c:v>5996</c:v>
                </c:pt>
                <c:pt idx="2">
                  <c:v>1175</c:v>
                </c:pt>
                <c:pt idx="3">
                  <c:v>1306</c:v>
                </c:pt>
              </c:numCache>
            </c:numRef>
          </c:val>
        </c:ser>
        <c:ser>
          <c:idx val="1"/>
          <c:order val="1"/>
          <c:tx>
            <c:strRef>
              <c:f>Graficos!$C$30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Graficos!$A$31:$A$34</c:f>
              <c:strCache>
                <c:ptCount val="4"/>
                <c:pt idx="0">
                  <c:v>Cardiología</c:v>
                </c:pt>
                <c:pt idx="1">
                  <c:v>Traumatología</c:v>
                </c:pt>
                <c:pt idx="2">
                  <c:v>Urología</c:v>
                </c:pt>
                <c:pt idx="3">
                  <c:v>Gastroenterología</c:v>
                </c:pt>
              </c:strCache>
            </c:strRef>
          </c:cat>
          <c:val>
            <c:numRef>
              <c:f>Graficos!$C$31:$C$34</c:f>
              <c:numCache>
                <c:formatCode>General</c:formatCode>
                <c:ptCount val="4"/>
                <c:pt idx="0">
                  <c:v>1675</c:v>
                </c:pt>
                <c:pt idx="1">
                  <c:v>5774</c:v>
                </c:pt>
                <c:pt idx="2">
                  <c:v>1282</c:v>
                </c:pt>
                <c:pt idx="3">
                  <c:v>940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8758416"/>
        <c:axId val="318750256"/>
      </c:barChart>
      <c:catAx>
        <c:axId val="31875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18750256"/>
        <c:crosses val="autoZero"/>
        <c:auto val="1"/>
        <c:lblAlgn val="ctr"/>
        <c:lblOffset val="100"/>
        <c:noMultiLvlLbl val="0"/>
      </c:catAx>
      <c:valAx>
        <c:axId val="31875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18758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PORCENTAJE OCUPACIONAL POR SERVICIOS</a:t>
            </a:r>
            <a:endParaRPr lang="es-BO" sz="24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4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4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>
        <c:manualLayout>
          <c:layoutTarget val="inner"/>
          <c:xMode val="edge"/>
          <c:yMode val="edge"/>
          <c:x val="1.0416666666666666E-2"/>
          <c:y val="0.18250463731539354"/>
          <c:w val="0.9770833333333333"/>
          <c:h val="0.68091663805267888"/>
        </c:manualLayout>
      </c:layout>
      <c:lineChart>
        <c:grouping val="standard"/>
        <c:varyColors val="0"/>
        <c:ser>
          <c:idx val="0"/>
          <c:order val="0"/>
          <c:tx>
            <c:strRef>
              <c:f>Hoja1!$Q$85</c:f>
              <c:strCache>
                <c:ptCount val="1"/>
                <c:pt idx="0">
                  <c:v>2024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</c:marker>
          <c:dLbls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Hoja1!$P$86:$P$93</c:f>
              <c:strCache>
                <c:ptCount val="8"/>
                <c:pt idx="0">
                  <c:v>CIRUGIA GENERAL</c:v>
                </c:pt>
                <c:pt idx="1">
                  <c:v>GINECOLOGIA Y OBSTETRICIA</c:v>
                </c:pt>
                <c:pt idx="2">
                  <c:v>MEDICINA CRITICA Y TERAPIA INTENSIVA</c:v>
                </c:pt>
                <c:pt idx="3">
                  <c:v>MEDICINA INTERNA</c:v>
                </c:pt>
                <c:pt idx="4">
                  <c:v>NEONATOLOGIA</c:v>
                </c:pt>
                <c:pt idx="5">
                  <c:v>PEDIATRIA</c:v>
                </c:pt>
                <c:pt idx="6">
                  <c:v>TRAUMATOLOGIA</c:v>
                </c:pt>
                <c:pt idx="7">
                  <c:v>GINECOLOGÌA</c:v>
                </c:pt>
              </c:strCache>
            </c:strRef>
          </c:cat>
          <c:val>
            <c:numRef>
              <c:f>Hoja1!$Q$86:$Q$93</c:f>
              <c:numCache>
                <c:formatCode>0.0</c:formatCode>
                <c:ptCount val="8"/>
                <c:pt idx="0">
                  <c:v>58.130833333333335</c:v>
                </c:pt>
                <c:pt idx="1">
                  <c:v>51.803333333333335</c:v>
                </c:pt>
                <c:pt idx="2">
                  <c:v>40.426666666666669</c:v>
                </c:pt>
                <c:pt idx="3">
                  <c:v>79.381666666666661</c:v>
                </c:pt>
                <c:pt idx="4">
                  <c:v>65.503333333333345</c:v>
                </c:pt>
                <c:pt idx="5">
                  <c:v>52.216666666666669</c:v>
                </c:pt>
                <c:pt idx="6">
                  <c:v>99.732500000000002</c:v>
                </c:pt>
                <c:pt idx="7">
                  <c:v>90.887499999999989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Hoja1!$R$85</c:f>
              <c:strCache>
                <c:ptCount val="1"/>
                <c:pt idx="0">
                  <c:v>2025</c:v>
                </c:pt>
              </c:strCache>
            </c:strRef>
          </c:tx>
          <c:spPr>
            <a:ln w="31750" cap="rnd">
              <a:solidFill>
                <a:srgbClr val="00FFFF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00FFFF"/>
              </a:solidFill>
              <a:ln>
                <a:solidFill>
                  <a:srgbClr val="00FF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8960958005249345E-2"/>
                  <c:y val="1.37008088563014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0002624671916011E-2"/>
                  <c:y val="2.544435930455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00FFFF"/>
              </a:solidFill>
              <a:ln>
                <a:solidFill>
                  <a:srgbClr val="00FFF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Hoja1!$P$86:$P$93</c:f>
              <c:strCache>
                <c:ptCount val="8"/>
                <c:pt idx="0">
                  <c:v>CIRUGIA GENERAL</c:v>
                </c:pt>
                <c:pt idx="1">
                  <c:v>GINECOLOGIA Y OBSTETRICIA</c:v>
                </c:pt>
                <c:pt idx="2">
                  <c:v>MEDICINA CRITICA Y TERAPIA INTENSIVA</c:v>
                </c:pt>
                <c:pt idx="3">
                  <c:v>MEDICINA INTERNA</c:v>
                </c:pt>
                <c:pt idx="4">
                  <c:v>NEONATOLOGIA</c:v>
                </c:pt>
                <c:pt idx="5">
                  <c:v>PEDIATRIA</c:v>
                </c:pt>
                <c:pt idx="6">
                  <c:v>TRAUMATOLOGIA</c:v>
                </c:pt>
                <c:pt idx="7">
                  <c:v>GINECOLOGÌA</c:v>
                </c:pt>
              </c:strCache>
            </c:strRef>
          </c:cat>
          <c:val>
            <c:numRef>
              <c:f>Hoja1!$R$86:$R$93</c:f>
              <c:numCache>
                <c:formatCode>0.0</c:formatCode>
                <c:ptCount val="8"/>
                <c:pt idx="0">
                  <c:v>54.155000000000001</c:v>
                </c:pt>
                <c:pt idx="1">
                  <c:v>39.224166666666669</c:v>
                </c:pt>
                <c:pt idx="2">
                  <c:v>31.479999999999993</c:v>
                </c:pt>
                <c:pt idx="3">
                  <c:v>61.645000000000003</c:v>
                </c:pt>
                <c:pt idx="4">
                  <c:v>53.695833333333297</c:v>
                </c:pt>
                <c:pt idx="5">
                  <c:v>49.754000000000005</c:v>
                </c:pt>
                <c:pt idx="6">
                  <c:v>81.46250000000002</c:v>
                </c:pt>
                <c:pt idx="7">
                  <c:v>73.032500000000013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65075744"/>
        <c:axId val="365087712"/>
      </c:lineChart>
      <c:catAx>
        <c:axId val="3650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087712"/>
        <c:crosses val="autoZero"/>
        <c:auto val="1"/>
        <c:lblAlgn val="ctr"/>
        <c:lblOffset val="100"/>
        <c:noMultiLvlLbl val="0"/>
      </c:catAx>
      <c:valAx>
        <c:axId val="36508771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36507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sz="2000" b="1" i="0" baseline="0" dirty="0" smtClean="0">
                <a:solidFill>
                  <a:schemeClr val="tx1"/>
                </a:solidFill>
                <a:effectLst/>
              </a:rPr>
              <a:t>TASA DE MORTALIDAD TEMPRANA Y TARDIA</a:t>
            </a:r>
            <a:endParaRPr lang="es-BO" sz="24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4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4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Informacion!$C$263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Informacion!$B$264:$B$265</c:f>
              <c:strCache>
                <c:ptCount val="2"/>
                <c:pt idx="0">
                  <c:v>Tasa de Mortalidad Temprana</c:v>
                </c:pt>
                <c:pt idx="1">
                  <c:v>Tasa de Mortalidad Tardia</c:v>
                </c:pt>
              </c:strCache>
            </c:strRef>
          </c:cat>
          <c:val>
            <c:numRef>
              <c:f>Informacion!$C$264:$C$265</c:f>
              <c:numCache>
                <c:formatCode>0.0</c:formatCode>
                <c:ptCount val="2"/>
                <c:pt idx="0">
                  <c:v>2.8476506881822496</c:v>
                </c:pt>
                <c:pt idx="1">
                  <c:v>5.932605600379687</c:v>
                </c:pt>
              </c:numCache>
            </c:numRef>
          </c:val>
        </c:ser>
        <c:ser>
          <c:idx val="1"/>
          <c:order val="1"/>
          <c:tx>
            <c:strRef>
              <c:f>Informacion!$D$263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Informacion!$B$264:$B$265</c:f>
              <c:strCache>
                <c:ptCount val="2"/>
                <c:pt idx="0">
                  <c:v>Tasa de Mortalidad Temprana</c:v>
                </c:pt>
                <c:pt idx="1">
                  <c:v>Tasa de Mortalidad Tardia</c:v>
                </c:pt>
              </c:strCache>
            </c:strRef>
          </c:cat>
          <c:val>
            <c:numRef>
              <c:f>Informacion!$D$264:$D$265</c:f>
              <c:numCache>
                <c:formatCode>0.0</c:formatCode>
                <c:ptCount val="2"/>
                <c:pt idx="0">
                  <c:v>3.8888888888888888</c:v>
                </c:pt>
                <c:pt idx="1">
                  <c:v>4.7222222222222223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65078464"/>
        <c:axId val="365079552"/>
      </c:barChart>
      <c:catAx>
        <c:axId val="36507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079552"/>
        <c:crosses val="autoZero"/>
        <c:auto val="1"/>
        <c:lblAlgn val="ctr"/>
        <c:lblOffset val="100"/>
        <c:noMultiLvlLbl val="0"/>
      </c:catAx>
      <c:valAx>
        <c:axId val="36507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07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sz="2000" b="1" i="0" baseline="0" dirty="0" smtClean="0">
                <a:solidFill>
                  <a:schemeClr val="tx1"/>
                </a:solidFill>
                <a:effectLst/>
              </a:rPr>
              <a:t>ACTIVIDADES DE ENFERMERIA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>
        <c:manualLayout>
          <c:layoutTarget val="inner"/>
          <c:xMode val="edge"/>
          <c:yMode val="edge"/>
          <c:x val="0.13612910104986878"/>
          <c:y val="0.15566322959427684"/>
          <c:w val="0.83345948162729655"/>
          <c:h val="0.735254455033677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Hoja3!$C$71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Hoja3!$B$72:$B$77</c:f>
              <c:strCache>
                <c:ptCount val="6"/>
                <c:pt idx="0">
                  <c:v>SUEROS</c:v>
                </c:pt>
                <c:pt idx="1">
                  <c:v>INYECTABLES</c:v>
                </c:pt>
                <c:pt idx="2">
                  <c:v>ADM. MEDICAMENTOS</c:v>
                </c:pt>
                <c:pt idx="3">
                  <c:v>ADM. SONDAS</c:v>
                </c:pt>
                <c:pt idx="4">
                  <c:v>CURACIONES </c:v>
                </c:pt>
                <c:pt idx="5">
                  <c:v>OTRAS ACTIVIDADES </c:v>
                </c:pt>
              </c:strCache>
            </c:strRef>
          </c:cat>
          <c:val>
            <c:numRef>
              <c:f>Hoja3!$C$72:$C$77</c:f>
              <c:numCache>
                <c:formatCode>General</c:formatCode>
                <c:ptCount val="6"/>
                <c:pt idx="0">
                  <c:v>37276</c:v>
                </c:pt>
                <c:pt idx="1">
                  <c:v>107820</c:v>
                </c:pt>
                <c:pt idx="2">
                  <c:v>4972</c:v>
                </c:pt>
                <c:pt idx="3">
                  <c:v>1269</c:v>
                </c:pt>
                <c:pt idx="4">
                  <c:v>13169</c:v>
                </c:pt>
                <c:pt idx="5">
                  <c:v>41478</c:v>
                </c:pt>
              </c:numCache>
            </c:numRef>
          </c:val>
        </c:ser>
        <c:ser>
          <c:idx val="1"/>
          <c:order val="1"/>
          <c:tx>
            <c:strRef>
              <c:f>Hoja3!$D$71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Hoja3!$B$72:$B$77</c:f>
              <c:strCache>
                <c:ptCount val="6"/>
                <c:pt idx="0">
                  <c:v>SUEROS</c:v>
                </c:pt>
                <c:pt idx="1">
                  <c:v>INYECTABLES</c:v>
                </c:pt>
                <c:pt idx="2">
                  <c:v>ADM. MEDICAMENTOS</c:v>
                </c:pt>
                <c:pt idx="3">
                  <c:v>ADM. SONDAS</c:v>
                </c:pt>
                <c:pt idx="4">
                  <c:v>CURACIONES </c:v>
                </c:pt>
                <c:pt idx="5">
                  <c:v>OTRAS ACTIVIDADES </c:v>
                </c:pt>
              </c:strCache>
            </c:strRef>
          </c:cat>
          <c:val>
            <c:numRef>
              <c:f>Hoja3!$D$72:$D$77</c:f>
              <c:numCache>
                <c:formatCode>General</c:formatCode>
                <c:ptCount val="6"/>
                <c:pt idx="0">
                  <c:v>29992</c:v>
                </c:pt>
                <c:pt idx="1">
                  <c:v>85808</c:v>
                </c:pt>
                <c:pt idx="2">
                  <c:v>28167</c:v>
                </c:pt>
                <c:pt idx="3">
                  <c:v>1025</c:v>
                </c:pt>
                <c:pt idx="4">
                  <c:v>9670</c:v>
                </c:pt>
                <c:pt idx="5">
                  <c:v>37641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73941104"/>
        <c:axId val="373937296"/>
      </c:barChart>
      <c:catAx>
        <c:axId val="373941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73937296"/>
        <c:crosses val="autoZero"/>
        <c:auto val="1"/>
        <c:lblAlgn val="ctr"/>
        <c:lblOffset val="100"/>
        <c:noMultiLvlLbl val="0"/>
      </c:catAx>
      <c:valAx>
        <c:axId val="373937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7394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'[graficos zoonosis.xlsx]Hoja1'!$B$3:$C$3</c:f>
              <c:strCache>
                <c:ptCount val="2"/>
                <c:pt idx="0">
                  <c:v>Número de personas atendidas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'[graficos zoonosis.xlsx]Hoja1'!$D$2:$O$2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'[graficos zoonosis.xlsx]Hoja1'!$D$3:$O$3</c:f>
              <c:numCache>
                <c:formatCode>General</c:formatCode>
                <c:ptCount val="12"/>
                <c:pt idx="0">
                  <c:v>21</c:v>
                </c:pt>
                <c:pt idx="1">
                  <c:v>20</c:v>
                </c:pt>
                <c:pt idx="2">
                  <c:v>14</c:v>
                </c:pt>
                <c:pt idx="3">
                  <c:v>26</c:v>
                </c:pt>
                <c:pt idx="4">
                  <c:v>25</c:v>
                </c:pt>
                <c:pt idx="5">
                  <c:v>29</c:v>
                </c:pt>
                <c:pt idx="6">
                  <c:v>10</c:v>
                </c:pt>
                <c:pt idx="7">
                  <c:v>27</c:v>
                </c:pt>
                <c:pt idx="8">
                  <c:v>23</c:v>
                </c:pt>
                <c:pt idx="9">
                  <c:v>21</c:v>
                </c:pt>
                <c:pt idx="10">
                  <c:v>15</c:v>
                </c:pt>
                <c:pt idx="11">
                  <c:v>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5438896"/>
        <c:axId val="365432912"/>
        <c:axId val="0"/>
      </c:bar3DChart>
      <c:catAx>
        <c:axId val="36543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432912"/>
        <c:crosses val="autoZero"/>
        <c:auto val="1"/>
        <c:lblAlgn val="ctr"/>
        <c:lblOffset val="100"/>
        <c:noMultiLvlLbl val="0"/>
      </c:catAx>
      <c:valAx>
        <c:axId val="365432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438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BO" sz="1600" b="1">
                <a:solidFill>
                  <a:schemeClr val="tx1"/>
                </a:solidFill>
              </a:rPr>
              <a:t>TRATAMIENTOS</a:t>
            </a:r>
            <a:r>
              <a:rPr lang="es-BO" sz="1600" b="1" baseline="0">
                <a:solidFill>
                  <a:schemeClr val="tx1"/>
                </a:solidFill>
              </a:rPr>
              <a:t> COMPLETO REDUCIDA</a:t>
            </a:r>
            <a:endParaRPr lang="es-BO" sz="1600" b="1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>
        <c:manualLayout>
          <c:layoutTarget val="inner"/>
          <c:xMode val="edge"/>
          <c:yMode val="edge"/>
          <c:x val="0.15738735783027122"/>
          <c:y val="0.18097222222222226"/>
          <c:w val="0.81483486439195096"/>
          <c:h val="0.4667049431321084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'[graficos zoonosis.xlsx]Hoja1'!$B$18:$B$29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 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'[graficos zoonosis.xlsx]Hoja1'!$C$18:$C$29</c:f>
              <c:numCache>
                <c:formatCode>General</c:formatCode>
                <c:ptCount val="12"/>
                <c:pt idx="0">
                  <c:v>7</c:v>
                </c:pt>
                <c:pt idx="1">
                  <c:v>8</c:v>
                </c:pt>
                <c:pt idx="2">
                  <c:v>8</c:v>
                </c:pt>
                <c:pt idx="3">
                  <c:v>13</c:v>
                </c:pt>
                <c:pt idx="4">
                  <c:v>16</c:v>
                </c:pt>
                <c:pt idx="5">
                  <c:v>16</c:v>
                </c:pt>
                <c:pt idx="6">
                  <c:v>9</c:v>
                </c:pt>
                <c:pt idx="7">
                  <c:v>14</c:v>
                </c:pt>
                <c:pt idx="8">
                  <c:v>10</c:v>
                </c:pt>
                <c:pt idx="9">
                  <c:v>17</c:v>
                </c:pt>
                <c:pt idx="10">
                  <c:v>10</c:v>
                </c:pt>
                <c:pt idx="11">
                  <c:v>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91122544"/>
        <c:axId val="691130704"/>
      </c:barChart>
      <c:catAx>
        <c:axId val="69112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691130704"/>
        <c:crosses val="autoZero"/>
        <c:auto val="1"/>
        <c:lblAlgn val="ctr"/>
        <c:lblOffset val="100"/>
        <c:noMultiLvlLbl val="0"/>
      </c:catAx>
      <c:valAx>
        <c:axId val="691130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69112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BO" sz="1600" b="1">
                <a:solidFill>
                  <a:schemeClr val="tx1"/>
                </a:solidFill>
              </a:rPr>
              <a:t>TRATAMIENTO</a:t>
            </a:r>
            <a:r>
              <a:rPr lang="es-BO" sz="1600" b="1" baseline="0">
                <a:solidFill>
                  <a:schemeClr val="tx1"/>
                </a:solidFill>
              </a:rPr>
              <a:t> COMPLETO CLASICO</a:t>
            </a:r>
            <a:endParaRPr lang="es-BO" sz="1600" b="1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FF33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'[graficos zoonosis.xlsx]Hoja1'!$B$36:$B$47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 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'[graficos zoonosis.xlsx]Hoja1'!$C$36:$C$47</c:f>
              <c:numCache>
                <c:formatCode>General</c:formatCode>
                <c:ptCount val="12"/>
                <c:pt idx="0">
                  <c:v>4</c:v>
                </c:pt>
                <c:pt idx="1">
                  <c:v>11</c:v>
                </c:pt>
                <c:pt idx="2">
                  <c:v>9</c:v>
                </c:pt>
                <c:pt idx="3">
                  <c:v>9</c:v>
                </c:pt>
                <c:pt idx="4">
                  <c:v>5</c:v>
                </c:pt>
                <c:pt idx="5">
                  <c:v>17</c:v>
                </c:pt>
                <c:pt idx="6">
                  <c:v>5</c:v>
                </c:pt>
                <c:pt idx="7">
                  <c:v>10</c:v>
                </c:pt>
                <c:pt idx="8">
                  <c:v>7</c:v>
                </c:pt>
                <c:pt idx="9">
                  <c:v>13</c:v>
                </c:pt>
                <c:pt idx="10">
                  <c:v>8</c:v>
                </c:pt>
                <c:pt idx="11">
                  <c:v>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5430192"/>
        <c:axId val="365432368"/>
        <c:axId val="0"/>
      </c:bar3DChart>
      <c:catAx>
        <c:axId val="365430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432368"/>
        <c:crosses val="autoZero"/>
        <c:auto val="1"/>
        <c:lblAlgn val="ctr"/>
        <c:lblOffset val="100"/>
        <c:noMultiLvlLbl val="0"/>
      </c:catAx>
      <c:valAx>
        <c:axId val="365432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43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BO" sz="1600" b="1">
                <a:solidFill>
                  <a:schemeClr val="tx1"/>
                </a:solidFill>
              </a:rPr>
              <a:t>ABANDONO POR DESICION DEL PACIENTE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66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'[graficos zoonosis.xlsx]Hoja1'!$B$51:$B$62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 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'[graficos zoonosis.xlsx]Hoja1'!$C$51:$C$62</c:f>
              <c:numCache>
                <c:formatCode>General</c:formatCode>
                <c:ptCount val="12"/>
                <c:pt idx="0">
                  <c:v>2</c:v>
                </c:pt>
                <c:pt idx="1">
                  <c:v>5</c:v>
                </c:pt>
                <c:pt idx="2">
                  <c:v>5</c:v>
                </c:pt>
                <c:pt idx="3">
                  <c:v>3</c:v>
                </c:pt>
                <c:pt idx="4">
                  <c:v>2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5</c:v>
                </c:pt>
                <c:pt idx="11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91120912"/>
        <c:axId val="691131248"/>
        <c:axId val="0"/>
      </c:bar3DChart>
      <c:catAx>
        <c:axId val="69112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691131248"/>
        <c:crosses val="autoZero"/>
        <c:auto val="1"/>
        <c:lblAlgn val="ctr"/>
        <c:lblOffset val="100"/>
        <c:noMultiLvlLbl val="0"/>
      </c:catAx>
      <c:valAx>
        <c:axId val="69113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691120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BO" sz="1600" b="1">
                <a:solidFill>
                  <a:schemeClr val="tx1"/>
                </a:solidFill>
              </a:rPr>
              <a:t>NUMERO</a:t>
            </a:r>
            <a:r>
              <a:rPr lang="es-BO" sz="1600" b="1" baseline="0">
                <a:solidFill>
                  <a:schemeClr val="tx1"/>
                </a:solidFill>
              </a:rPr>
              <a:t> DE SUEROS Y CULTIVOS APLICADOS</a:t>
            </a:r>
            <a:endParaRPr lang="es-BO" sz="1600" b="1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'[graficos zoonosis.xlsx]Hoja1'!$B$8</c:f>
              <c:strCache>
                <c:ptCount val="1"/>
                <c:pt idx="0">
                  <c:v>Número de dosis aplicadas cultivo celular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'[graficos zoonosis.xlsx]Hoja1'!$C$8:$P$8</c:f>
              <c:numCache>
                <c:formatCode>General</c:formatCode>
                <c:ptCount val="14"/>
                <c:pt idx="1">
                  <c:v>5</c:v>
                </c:pt>
                <c:pt idx="2">
                  <c:v>4</c:v>
                </c:pt>
                <c:pt idx="3">
                  <c:v>6</c:v>
                </c:pt>
                <c:pt idx="4">
                  <c:v>7</c:v>
                </c:pt>
                <c:pt idx="5">
                  <c:v>0</c:v>
                </c:pt>
                <c:pt idx="6">
                  <c:v>3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26</c:v>
                </c:pt>
              </c:numCache>
            </c:numRef>
          </c:val>
        </c:ser>
        <c:ser>
          <c:idx val="1"/>
          <c:order val="1"/>
          <c:tx>
            <c:strRef>
              <c:f>'[graficos zoonosis.xlsx]Hoja1'!$B$9</c:f>
              <c:strCache>
                <c:ptCount val="1"/>
                <c:pt idx="0">
                  <c:v>Número de personas que recibieron suero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'[graficos zoonosis.xlsx]Hoja1'!$C$9:$P$9</c:f>
              <c:numCache>
                <c:formatCode>General</c:formatCode>
                <c:ptCount val="14"/>
                <c:pt idx="1">
                  <c:v>6</c:v>
                </c:pt>
                <c:pt idx="2">
                  <c:v>10</c:v>
                </c:pt>
                <c:pt idx="3">
                  <c:v>0</c:v>
                </c:pt>
                <c:pt idx="4">
                  <c:v>2</c:v>
                </c:pt>
                <c:pt idx="5">
                  <c:v>6</c:v>
                </c:pt>
                <c:pt idx="6">
                  <c:v>4</c:v>
                </c:pt>
                <c:pt idx="7">
                  <c:v>0</c:v>
                </c:pt>
                <c:pt idx="8">
                  <c:v>7</c:v>
                </c:pt>
                <c:pt idx="9">
                  <c:v>1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91132880"/>
        <c:axId val="691118736"/>
        <c:axId val="0"/>
      </c:bar3DChart>
      <c:catAx>
        <c:axId val="69113288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691118736"/>
        <c:crosses val="autoZero"/>
        <c:auto val="1"/>
        <c:lblAlgn val="ctr"/>
        <c:lblOffset val="100"/>
        <c:noMultiLvlLbl val="0"/>
      </c:catAx>
      <c:valAx>
        <c:axId val="69111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69113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BO" sz="1600" b="1">
                <a:solidFill>
                  <a:schemeClr val="tx1"/>
                </a:solidFill>
              </a:rPr>
              <a:t>NUMERO DE VACUNAS APLICADAS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'[graficos zoonosis.xlsx]Hoja1'!$B$66:$B$77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 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'[graficos zoonosis.xlsx]Hoja1'!$C$66:$C$77</c:f>
              <c:numCache>
                <c:formatCode>General</c:formatCode>
                <c:ptCount val="12"/>
                <c:pt idx="0">
                  <c:v>189</c:v>
                </c:pt>
                <c:pt idx="1">
                  <c:v>197</c:v>
                </c:pt>
                <c:pt idx="2">
                  <c:v>177</c:v>
                </c:pt>
                <c:pt idx="3">
                  <c:v>193</c:v>
                </c:pt>
                <c:pt idx="4">
                  <c:v>287</c:v>
                </c:pt>
                <c:pt idx="5">
                  <c:v>253</c:v>
                </c:pt>
                <c:pt idx="6">
                  <c:v>99</c:v>
                </c:pt>
                <c:pt idx="7">
                  <c:v>223</c:v>
                </c:pt>
                <c:pt idx="8">
                  <c:v>272</c:v>
                </c:pt>
                <c:pt idx="9">
                  <c:v>206</c:v>
                </c:pt>
                <c:pt idx="10">
                  <c:v>212</c:v>
                </c:pt>
                <c:pt idx="11">
                  <c:v>183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91126352"/>
        <c:axId val="691126896"/>
        <c:axId val="0"/>
      </c:bar3DChart>
      <c:catAx>
        <c:axId val="691126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691126896"/>
        <c:crosses val="autoZero"/>
        <c:auto val="1"/>
        <c:lblAlgn val="ctr"/>
        <c:lblOffset val="100"/>
        <c:noMultiLvlLbl val="0"/>
      </c:catAx>
      <c:valAx>
        <c:axId val="691126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69112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BO" sz="1600" b="1" dirty="0">
                <a:solidFill>
                  <a:schemeClr val="tx1"/>
                </a:solidFill>
              </a:rPr>
              <a:t>PROGRAMA DE VIH/SIDA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'[excel vih y tuberculosis 2025.xlsx]Hoja2'!$B$5</c:f>
              <c:strCache>
                <c:ptCount val="1"/>
                <c:pt idx="0">
                  <c:v>PACIENTES NOTIFICADOS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'[excel vih y tuberculosis 2025.xlsx]Hoja2'!$C$4:$N$4</c:f>
              <c:strCache>
                <c:ptCount val="12"/>
                <c:pt idx="0">
                  <c:v>ENERO</c:v>
                </c:pt>
                <c:pt idx="1">
                  <c:v>FEBRERO 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'[excel vih y tuberculosis 2025.xlsx]Hoja2'!$C$5:$N$5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3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1"/>
          <c:order val="1"/>
          <c:tx>
            <c:strRef>
              <c:f>'[excel vih y tuberculosis 2025.xlsx]Hoja2'!$B$6</c:f>
              <c:strCache>
                <c:ptCount val="1"/>
                <c:pt idx="0">
                  <c:v>FALLECIDOS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'[excel vih y tuberculosis 2025.xlsx]Hoja2'!$C$4:$N$4</c:f>
              <c:strCache>
                <c:ptCount val="12"/>
                <c:pt idx="0">
                  <c:v>ENERO</c:v>
                </c:pt>
                <c:pt idx="1">
                  <c:v>FEBRERO 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'[excel vih y tuberculosis 2025.xlsx]Hoja2'!$C$6:$N$6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2"/>
          <c:order val="2"/>
          <c:tx>
            <c:strRef>
              <c:f>'[excel vih y tuberculosis 2025.xlsx]Hoja2'!$B$7</c:f>
              <c:strCache>
                <c:ptCount val="1"/>
                <c:pt idx="0">
                  <c:v>EN TRATAMIENTO VINCULADO A CDVIR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'[excel vih y tuberculosis 2025.xlsx]Hoja2'!$C$4:$N$4</c:f>
              <c:strCache>
                <c:ptCount val="12"/>
                <c:pt idx="0">
                  <c:v>ENERO</c:v>
                </c:pt>
                <c:pt idx="1">
                  <c:v>FEBRERO 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'[excel vih y tuberculosis 2025.xlsx]Hoja2'!$C$7:$N$7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3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91123632"/>
        <c:axId val="691132336"/>
      </c:barChart>
      <c:catAx>
        <c:axId val="69112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691132336"/>
        <c:crosses val="autoZero"/>
        <c:auto val="1"/>
        <c:lblAlgn val="ctr"/>
        <c:lblOffset val="100"/>
        <c:noMultiLvlLbl val="0"/>
      </c:catAx>
      <c:valAx>
        <c:axId val="69113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69112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429757265927889E-2"/>
          <c:y val="0.71164160771557905"/>
          <c:w val="0.91881603132782896"/>
          <c:h val="0.288358392284421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CONSULTA EXTERNA SERVICIOS DE APOYO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>
        <c:manualLayout>
          <c:layoutTarget val="inner"/>
          <c:xMode val="edge"/>
          <c:yMode val="edge"/>
          <c:x val="5.305060695538058E-2"/>
          <c:y val="0.18263346073195977"/>
          <c:w val="0.93861605971128614"/>
          <c:h val="0.707707081438020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Graficos!$B$15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Graficos!$A$16:$A$19</c:f>
              <c:strCache>
                <c:ptCount val="3"/>
                <c:pt idx="0">
                  <c:v>Fisioterapia</c:v>
                </c:pt>
                <c:pt idx="1">
                  <c:v>Psicología</c:v>
                </c:pt>
                <c:pt idx="2">
                  <c:v>Nutrición </c:v>
                </c:pt>
              </c:strCache>
              <c:extLst/>
            </c:strRef>
          </c:cat>
          <c:val>
            <c:numRef>
              <c:f>Graficos!$B$16:$B$19</c:f>
              <c:numCache>
                <c:formatCode>General</c:formatCode>
                <c:ptCount val="3"/>
                <c:pt idx="0">
                  <c:v>22477</c:v>
                </c:pt>
                <c:pt idx="1">
                  <c:v>576</c:v>
                </c:pt>
                <c:pt idx="2">
                  <c:v>531</c:v>
                </c:pt>
              </c:numCache>
              <c:extLst/>
            </c:numRef>
          </c:val>
        </c:ser>
        <c:ser>
          <c:idx val="1"/>
          <c:order val="1"/>
          <c:tx>
            <c:strRef>
              <c:f>Graficos!$C$15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Graficos!$A$16:$A$19</c:f>
              <c:strCache>
                <c:ptCount val="3"/>
                <c:pt idx="0">
                  <c:v>Fisioterapia</c:v>
                </c:pt>
                <c:pt idx="1">
                  <c:v>Psicología</c:v>
                </c:pt>
                <c:pt idx="2">
                  <c:v>Nutrición </c:v>
                </c:pt>
              </c:strCache>
              <c:extLst/>
            </c:strRef>
          </c:cat>
          <c:val>
            <c:numRef>
              <c:f>Graficos!$C$16:$C$19</c:f>
              <c:numCache>
                <c:formatCode>General</c:formatCode>
                <c:ptCount val="3"/>
                <c:pt idx="0">
                  <c:v>19334</c:v>
                </c:pt>
                <c:pt idx="1">
                  <c:v>705</c:v>
                </c:pt>
                <c:pt idx="2">
                  <c:v>369</c:v>
                </c:pt>
              </c:numCache>
              <c:extLst/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8752976"/>
        <c:axId val="318761136"/>
      </c:barChart>
      <c:catAx>
        <c:axId val="31875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18761136"/>
        <c:crosses val="autoZero"/>
        <c:auto val="1"/>
        <c:lblAlgn val="ctr"/>
        <c:lblOffset val="100"/>
        <c:noMultiLvlLbl val="0"/>
      </c:catAx>
      <c:valAx>
        <c:axId val="31876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1875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BO" sz="1600" b="1">
                <a:solidFill>
                  <a:schemeClr val="tx1"/>
                </a:solidFill>
              </a:rPr>
              <a:t>PROGRAMA</a:t>
            </a:r>
            <a:r>
              <a:rPr lang="es-BO" sz="1600" b="1" baseline="0">
                <a:solidFill>
                  <a:schemeClr val="tx1"/>
                </a:solidFill>
              </a:rPr>
              <a:t> DE TUBERCULOSIS</a:t>
            </a:r>
            <a:endParaRPr lang="es-BO" sz="1600" b="1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'[excel vih y tuberculosis 2025.xlsx]Hoja1'!$B$8</c:f>
              <c:strCache>
                <c:ptCount val="1"/>
                <c:pt idx="0">
                  <c:v>SINTOMATICOS RESPIRATOTIOS IDENTIFICADO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'[excel vih y tuberculosis 2025.xlsx]Hoja1'!$C$7:$N$7</c:f>
              <c:strCache>
                <c:ptCount val="12"/>
                <c:pt idx="0">
                  <c:v>ENERO</c:v>
                </c:pt>
                <c:pt idx="1">
                  <c:v>FEBRERO 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'[excel vih y tuberculosis 2025.xlsx]Hoja1'!$C$8:$N$8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4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</c:ser>
        <c:ser>
          <c:idx val="1"/>
          <c:order val="1"/>
          <c:tx>
            <c:strRef>
              <c:f>'[excel vih y tuberculosis 2025.xlsx]Hoja1'!$B$9</c:f>
              <c:strCache>
                <c:ptCount val="1"/>
                <c:pt idx="0">
                  <c:v>NUMERO DE SINTOMATICOS RESPIRATORIOS EXAMINADOS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'[excel vih y tuberculosis 2025.xlsx]Hoja1'!$C$7:$N$7</c:f>
              <c:strCache>
                <c:ptCount val="12"/>
                <c:pt idx="0">
                  <c:v>ENERO</c:v>
                </c:pt>
                <c:pt idx="1">
                  <c:v>FEBRERO 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'[excel vih y tuberculosis 2025.xlsx]Hoja1'!$C$9:$N$9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4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</c:ser>
        <c:ser>
          <c:idx val="2"/>
          <c:order val="2"/>
          <c:tx>
            <c:strRef>
              <c:f>'[excel vih y tuberculosis 2025.xlsx]Hoja1'!$B$10</c:f>
              <c:strCache>
                <c:ptCount val="1"/>
                <c:pt idx="0">
                  <c:v>NUMEROS DE CASOS CON TB. PULMONAR QUE INICIARON TRATAMIENTO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'[excel vih y tuberculosis 2025.xlsx]Hoja1'!$C$7:$N$7</c:f>
              <c:strCache>
                <c:ptCount val="12"/>
                <c:pt idx="0">
                  <c:v>ENERO</c:v>
                </c:pt>
                <c:pt idx="1">
                  <c:v>FEBRERO 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'[excel vih y tuberculosis 2025.xlsx]Hoja1'!$C$10:$N$10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65434000"/>
        <c:axId val="365437264"/>
      </c:barChart>
      <c:catAx>
        <c:axId val="36543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437264"/>
        <c:crosses val="autoZero"/>
        <c:auto val="1"/>
        <c:lblAlgn val="ctr"/>
        <c:lblOffset val="100"/>
        <c:noMultiLvlLbl val="0"/>
      </c:catAx>
      <c:valAx>
        <c:axId val="36543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6543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000" b="1" i="0" u="none" strike="noStrike" kern="1200" spc="-5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pPr>
            <a:r>
              <a:rPr lang="en-US" sz="2000" b="1" kern="1200" spc="-5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DISTRIBUCION DE PRESUPUESTO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1" i="0" u="none" strike="noStrike" kern="1200" spc="-50" baseline="0">
              <a:solidFill>
                <a:srgbClr val="002060"/>
              </a:solidFill>
              <a:latin typeface="+mj-lt"/>
              <a:ea typeface="+mj-ea"/>
              <a:cs typeface="+mj-cs"/>
            </a:defRPr>
          </a:pPr>
          <a:endParaRPr lang="es-B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'[ANALISIS FINANCIERO 2023 - 2024.xlsx]2024 2025'!$M$25</c:f>
              <c:strCache>
                <c:ptCount val="1"/>
                <c:pt idx="0">
                  <c:v>Columna3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55B89"/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66CCFF"/>
              </a:solidFill>
              <a:ln>
                <a:solidFill>
                  <a:schemeClr val="accent5">
                    <a:lumMod val="75000"/>
                  </a:schemeClr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D55B89"/>
              </a:solidFill>
              <a:ln w="6350"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66CCFF"/>
              </a:solidFill>
              <a:ln w="9525">
                <a:solidFill>
                  <a:schemeClr val="accent5">
                    <a:lumMod val="75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2346368715083809"/>
                  <c:y val="-9.036657049813822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862197392923650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9863438857852267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6635630043451277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'[ANALISIS FINANCIERO 2023 - 2024.xlsx]2024 2025'!$K$26:$L$29</c:f>
              <c:multiLvlStrCache>
                <c:ptCount val="4"/>
                <c:lvl>
                  <c:pt idx="0">
                    <c:v>PERSONALES</c:v>
                  </c:pt>
                  <c:pt idx="1">
                    <c:v>NO PERSONALES</c:v>
                  </c:pt>
                  <c:pt idx="2">
                    <c:v>PERSONALES</c:v>
                  </c:pt>
                  <c:pt idx="3">
                    <c:v>NO PERSONALES</c:v>
                  </c:pt>
                </c:lvl>
                <c:lvl>
                  <c:pt idx="0">
                    <c:v>GESTIÓN 2024</c:v>
                  </c:pt>
                  <c:pt idx="1">
                    <c:v>GESTIÓN 2024</c:v>
                  </c:pt>
                  <c:pt idx="2">
                    <c:v>GESTIÓN 2025</c:v>
                  </c:pt>
                  <c:pt idx="3">
                    <c:v>GESTIÓN 2025</c:v>
                  </c:pt>
                </c:lvl>
              </c:multiLvlStrCache>
            </c:multiLvlStrRef>
          </c:cat>
          <c:val>
            <c:numRef>
              <c:f>'[ANALISIS FINANCIERO 2023 - 2024.xlsx]2024 2025'!$M$26:$M$29</c:f>
              <c:numCache>
                <c:formatCode>#,##0.00</c:formatCode>
                <c:ptCount val="4"/>
                <c:pt idx="0">
                  <c:v>21057606.620000001</c:v>
                </c:pt>
                <c:pt idx="1">
                  <c:v>9778877.5600000005</c:v>
                </c:pt>
                <c:pt idx="2">
                  <c:v>22875512.02</c:v>
                </c:pt>
                <c:pt idx="3">
                  <c:v>8687293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36412256"/>
        <c:axId val="736422048"/>
      </c:barChart>
      <c:catAx>
        <c:axId val="736412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736422048"/>
        <c:crosses val="autoZero"/>
        <c:auto val="1"/>
        <c:lblAlgn val="ctr"/>
        <c:lblOffset val="100"/>
        <c:noMultiLvlLbl val="0"/>
      </c:catAx>
      <c:valAx>
        <c:axId val="73642204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crossAx val="73641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sz="2000" b="1" i="0" baseline="0" dirty="0" smtClean="0">
                <a:solidFill>
                  <a:schemeClr val="tx1"/>
                </a:solidFill>
                <a:effectLst/>
              </a:rPr>
              <a:t>INTERCONSULTAS REALIZADAS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Hoja1!$A$280:$A$294</c:f>
              <c:strCache>
                <c:ptCount val="15"/>
                <c:pt idx="0">
                  <c:v>ANESTESIOLOGIA</c:v>
                </c:pt>
                <c:pt idx="1">
                  <c:v>CARDIOLOGIA</c:v>
                </c:pt>
                <c:pt idx="2">
                  <c:v>CIRUGIA GENERAL</c:v>
                </c:pt>
                <c:pt idx="3">
                  <c:v>FISIOTERAPIA</c:v>
                </c:pt>
                <c:pt idx="4">
                  <c:v>GASTROENTEROLOGIA</c:v>
                </c:pt>
                <c:pt idx="5">
                  <c:v>GINECOLOGIA Y OBSTETRICIA</c:v>
                </c:pt>
                <c:pt idx="6">
                  <c:v>MEDICINA INTERNA</c:v>
                </c:pt>
                <c:pt idx="7">
                  <c:v>NUTRICION</c:v>
                </c:pt>
                <c:pt idx="8">
                  <c:v>ODONTOLOGIA</c:v>
                </c:pt>
                <c:pt idx="9">
                  <c:v>PEDIATRIA</c:v>
                </c:pt>
                <c:pt idx="10">
                  <c:v>PSICOLOGIA</c:v>
                </c:pt>
                <c:pt idx="11">
                  <c:v>TERAPIA INTENSIVA </c:v>
                </c:pt>
                <c:pt idx="12">
                  <c:v>TRABAJO SOCIAL </c:v>
                </c:pt>
                <c:pt idx="13">
                  <c:v>TRAUMATOLOGIA</c:v>
                </c:pt>
                <c:pt idx="14">
                  <c:v>UROLOGIA</c:v>
                </c:pt>
              </c:strCache>
            </c:strRef>
          </c:cat>
          <c:val>
            <c:numRef>
              <c:f>Hoja1!$D$280:$D$294</c:f>
              <c:numCache>
                <c:formatCode>General</c:formatCode>
                <c:ptCount val="15"/>
                <c:pt idx="0">
                  <c:v>863</c:v>
                </c:pt>
                <c:pt idx="1">
                  <c:v>643</c:v>
                </c:pt>
                <c:pt idx="2">
                  <c:v>1207</c:v>
                </c:pt>
                <c:pt idx="3">
                  <c:v>2148</c:v>
                </c:pt>
                <c:pt idx="4">
                  <c:v>97</c:v>
                </c:pt>
                <c:pt idx="5">
                  <c:v>1190</c:v>
                </c:pt>
                <c:pt idx="6">
                  <c:v>1948</c:v>
                </c:pt>
                <c:pt idx="7">
                  <c:v>575</c:v>
                </c:pt>
                <c:pt idx="8">
                  <c:v>1</c:v>
                </c:pt>
                <c:pt idx="9">
                  <c:v>868</c:v>
                </c:pt>
                <c:pt idx="10">
                  <c:v>656</c:v>
                </c:pt>
                <c:pt idx="11">
                  <c:v>83</c:v>
                </c:pt>
                <c:pt idx="12">
                  <c:v>2018</c:v>
                </c:pt>
                <c:pt idx="13">
                  <c:v>403</c:v>
                </c:pt>
                <c:pt idx="14">
                  <c:v>95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2465216"/>
        <c:axId val="372460320"/>
      </c:barChart>
      <c:catAx>
        <c:axId val="37246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72460320"/>
        <c:crosses val="autoZero"/>
        <c:auto val="1"/>
        <c:lblAlgn val="ctr"/>
        <c:lblOffset val="100"/>
        <c:noMultiLvlLbl val="0"/>
      </c:catAx>
      <c:valAx>
        <c:axId val="372460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7246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sz="2000" b="1" i="0" baseline="0" dirty="0" smtClean="0">
                <a:solidFill>
                  <a:schemeClr val="tx1"/>
                </a:solidFill>
                <a:effectLst/>
              </a:rPr>
              <a:t>REFERENCIAS Y CONTRAREFERENCIAS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>
        <c:manualLayout>
          <c:layoutTarget val="inner"/>
          <c:xMode val="edge"/>
          <c:yMode val="edge"/>
          <c:x val="2.5312016720801467E-2"/>
          <c:y val="0.1553479853479853"/>
          <c:w val="0.93737065999280211"/>
          <c:h val="0.759151163796833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Graficos!$B$127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Graficos!$A$128:$A$130</c:f>
              <c:strCache>
                <c:ptCount val="3"/>
                <c:pt idx="0">
                  <c:v>Recibidos por el establecimiento</c:v>
                </c:pt>
                <c:pt idx="1">
                  <c:v>Referidos del Hospital a establecimientos de 2do y 3er Nivel</c:v>
                </c:pt>
                <c:pt idx="2">
                  <c:v>Contrareferidos a 1er Nivel u establecimiento de referencia</c:v>
                </c:pt>
              </c:strCache>
            </c:strRef>
          </c:cat>
          <c:val>
            <c:numRef>
              <c:f>Graficos!$B$128:$B$130</c:f>
              <c:numCache>
                <c:formatCode>General</c:formatCode>
                <c:ptCount val="3"/>
                <c:pt idx="0">
                  <c:v>4675</c:v>
                </c:pt>
                <c:pt idx="1">
                  <c:v>1524</c:v>
                </c:pt>
                <c:pt idx="2">
                  <c:v>4133</c:v>
                </c:pt>
              </c:numCache>
            </c:numRef>
          </c:val>
        </c:ser>
        <c:ser>
          <c:idx val="1"/>
          <c:order val="1"/>
          <c:tx>
            <c:strRef>
              <c:f>Graficos!$C$127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Graficos!$A$128:$A$130</c:f>
              <c:strCache>
                <c:ptCount val="3"/>
                <c:pt idx="0">
                  <c:v>Recibidos por el establecimiento</c:v>
                </c:pt>
                <c:pt idx="1">
                  <c:v>Referidos del Hospital a establecimientos de 2do y 3er Nivel</c:v>
                </c:pt>
                <c:pt idx="2">
                  <c:v>Contrareferidos a 1er Nivel u establecimiento de referencia</c:v>
                </c:pt>
              </c:strCache>
            </c:strRef>
          </c:cat>
          <c:val>
            <c:numRef>
              <c:f>Graficos!$C$128:$C$130</c:f>
              <c:numCache>
                <c:formatCode>General</c:formatCode>
                <c:ptCount val="3"/>
                <c:pt idx="0">
                  <c:v>4939</c:v>
                </c:pt>
                <c:pt idx="1">
                  <c:v>1433</c:v>
                </c:pt>
                <c:pt idx="2">
                  <c:v>4796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8754064"/>
        <c:axId val="318757872"/>
      </c:barChart>
      <c:catAx>
        <c:axId val="31875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18757872"/>
        <c:crosses val="autoZero"/>
        <c:auto val="1"/>
        <c:lblAlgn val="ctr"/>
        <c:lblOffset val="100"/>
        <c:noMultiLvlLbl val="0"/>
      </c:catAx>
      <c:valAx>
        <c:axId val="31875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18754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448851706036747"/>
          <c:y val="0.95994678722967486"/>
          <c:w val="9.3522965879265091E-2"/>
          <c:h val="4.0053212770325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Hoja1!$B$208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Hoja1!$A$209:$A$214</c:f>
              <c:strCache>
                <c:ptCount val="6"/>
                <c:pt idx="0">
                  <c:v>N° de referencias adecuadas</c:v>
                </c:pt>
                <c:pt idx="1">
                  <c:v>N° de referencias inadecuadas</c:v>
                </c:pt>
                <c:pt idx="2">
                  <c:v>N° de referencias justificadas</c:v>
                </c:pt>
                <c:pt idx="3">
                  <c:v>N° de referencias injustificadas</c:v>
                </c:pt>
                <c:pt idx="4">
                  <c:v>N° de referencias oportunas</c:v>
                </c:pt>
                <c:pt idx="5">
                  <c:v>N° de referencias inoportunas</c:v>
                </c:pt>
              </c:strCache>
            </c:strRef>
          </c:cat>
          <c:val>
            <c:numRef>
              <c:f>Hoja1!$B$209:$B$214</c:f>
              <c:numCache>
                <c:formatCode>General</c:formatCode>
                <c:ptCount val="6"/>
                <c:pt idx="0">
                  <c:v>3620</c:v>
                </c:pt>
                <c:pt idx="1">
                  <c:v>1055</c:v>
                </c:pt>
                <c:pt idx="2">
                  <c:v>3840</c:v>
                </c:pt>
                <c:pt idx="3">
                  <c:v>835</c:v>
                </c:pt>
                <c:pt idx="4">
                  <c:v>4070</c:v>
                </c:pt>
                <c:pt idx="5">
                  <c:v>605</c:v>
                </c:pt>
              </c:numCache>
            </c:numRef>
          </c:val>
        </c:ser>
        <c:ser>
          <c:idx val="1"/>
          <c:order val="1"/>
          <c:tx>
            <c:strRef>
              <c:f>Hoja1!$C$208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Hoja1!$A$209:$A$214</c:f>
              <c:strCache>
                <c:ptCount val="6"/>
                <c:pt idx="0">
                  <c:v>N° de referencias adecuadas</c:v>
                </c:pt>
                <c:pt idx="1">
                  <c:v>N° de referencias inadecuadas</c:v>
                </c:pt>
                <c:pt idx="2">
                  <c:v>N° de referencias justificadas</c:v>
                </c:pt>
                <c:pt idx="3">
                  <c:v>N° de referencias injustificadas</c:v>
                </c:pt>
                <c:pt idx="4">
                  <c:v>N° de referencias oportunas</c:v>
                </c:pt>
                <c:pt idx="5">
                  <c:v>N° de referencias inoportunas</c:v>
                </c:pt>
              </c:strCache>
            </c:strRef>
          </c:cat>
          <c:val>
            <c:numRef>
              <c:f>Hoja1!$C$209:$C$214</c:f>
              <c:numCache>
                <c:formatCode>General</c:formatCode>
                <c:ptCount val="6"/>
                <c:pt idx="0">
                  <c:v>3985</c:v>
                </c:pt>
                <c:pt idx="1">
                  <c:v>954</c:v>
                </c:pt>
                <c:pt idx="2">
                  <c:v>4108</c:v>
                </c:pt>
                <c:pt idx="3">
                  <c:v>831</c:v>
                </c:pt>
                <c:pt idx="4">
                  <c:v>4259</c:v>
                </c:pt>
                <c:pt idx="5">
                  <c:v>680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8760592"/>
        <c:axId val="318748624"/>
      </c:barChart>
      <c:catAx>
        <c:axId val="31876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18748624"/>
        <c:crosses val="autoZero"/>
        <c:auto val="1"/>
        <c:lblAlgn val="ctr"/>
        <c:lblOffset val="100"/>
        <c:noMultiLvlLbl val="0"/>
      </c:catAx>
      <c:valAx>
        <c:axId val="31874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18760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sz="2000" b="1" dirty="0" smtClean="0">
                <a:solidFill>
                  <a:schemeClr val="tx1"/>
                </a:solidFill>
              </a:rPr>
              <a:t>EMERGENCIAS</a:t>
            </a:r>
            <a:endParaRPr lang="es-BO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s-MX" sz="2000" b="1" dirty="0">
                <a:solidFill>
                  <a:schemeClr val="tx1"/>
                </a:solidFill>
              </a:rPr>
              <a:t>ENERO A DICIEMBRE 2024 – 2025</a:t>
            </a:r>
            <a:endParaRPr lang="es-BO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s-MX" sz="2000" b="1" dirty="0">
                <a:solidFill>
                  <a:schemeClr val="tx1"/>
                </a:solidFill>
              </a:rPr>
              <a:t>HOSPITAL MUNICIPAL COTAHUMA</a:t>
            </a:r>
            <a:endParaRPr lang="es-BO" sz="20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Graficos!$IU$17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9"/>
              <c:layout>
                <c:manualLayout>
                  <c:x val="-1.2615367703201942E-2"/>
                  <c:y val="1.17836958804384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Graficos!$IT$18:$IT$29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Graficos!$IU$18:$IU$29</c:f>
              <c:numCache>
                <c:formatCode>General</c:formatCode>
                <c:ptCount val="12"/>
                <c:pt idx="0">
                  <c:v>1119</c:v>
                </c:pt>
                <c:pt idx="1">
                  <c:v>1083</c:v>
                </c:pt>
                <c:pt idx="2">
                  <c:v>1234</c:v>
                </c:pt>
                <c:pt idx="3">
                  <c:v>1306</c:v>
                </c:pt>
                <c:pt idx="4">
                  <c:v>1249</c:v>
                </c:pt>
                <c:pt idx="5">
                  <c:v>1207</c:v>
                </c:pt>
                <c:pt idx="6">
                  <c:v>1123</c:v>
                </c:pt>
                <c:pt idx="7">
                  <c:v>1277</c:v>
                </c:pt>
                <c:pt idx="8">
                  <c:v>1194</c:v>
                </c:pt>
                <c:pt idx="9">
                  <c:v>1248</c:v>
                </c:pt>
                <c:pt idx="10">
                  <c:v>1231</c:v>
                </c:pt>
                <c:pt idx="11">
                  <c:v>1243</c:v>
                </c:pt>
              </c:numCache>
            </c:numRef>
          </c:val>
        </c:ser>
        <c:ser>
          <c:idx val="1"/>
          <c:order val="1"/>
          <c:tx>
            <c:strRef>
              <c:f>Graficos!$IV$17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6.3076838516008546E-3"/>
                  <c:y val="1.76755438206577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9.4615257774013396E-3"/>
                  <c:y val="1.57115945072512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Graficos!$IT$18:$IT$29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Graficos!$IV$18:$IV$29</c:f>
              <c:numCache>
                <c:formatCode>General</c:formatCode>
                <c:ptCount val="12"/>
                <c:pt idx="0">
                  <c:v>1197</c:v>
                </c:pt>
                <c:pt idx="1">
                  <c:v>1038</c:v>
                </c:pt>
                <c:pt idx="2">
                  <c:v>1228</c:v>
                </c:pt>
                <c:pt idx="3">
                  <c:v>1391</c:v>
                </c:pt>
                <c:pt idx="4">
                  <c:v>1436</c:v>
                </c:pt>
                <c:pt idx="5">
                  <c:v>1266</c:v>
                </c:pt>
                <c:pt idx="6">
                  <c:v>1038</c:v>
                </c:pt>
                <c:pt idx="7">
                  <c:v>1136</c:v>
                </c:pt>
                <c:pt idx="8">
                  <c:v>1185</c:v>
                </c:pt>
                <c:pt idx="9">
                  <c:v>1264</c:v>
                </c:pt>
                <c:pt idx="10">
                  <c:v>1123</c:v>
                </c:pt>
                <c:pt idx="11">
                  <c:v>1162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4536304"/>
        <c:axId val="354521072"/>
      </c:barChart>
      <c:catAx>
        <c:axId val="35453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21072"/>
        <c:crosses val="autoZero"/>
        <c:auto val="1"/>
        <c:lblAlgn val="ctr"/>
        <c:lblOffset val="100"/>
        <c:noMultiLvlLbl val="0"/>
      </c:catAx>
      <c:valAx>
        <c:axId val="35452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3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693505502750547"/>
          <c:y val="0.94802616908335524"/>
          <c:w val="9.4386128260873878E-2"/>
          <c:h val="4.01901350362062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BO" sz="2000" b="1" i="0" baseline="0" dirty="0" smtClean="0">
                <a:solidFill>
                  <a:schemeClr val="tx1"/>
                </a:solidFill>
                <a:effectLst/>
              </a:rPr>
              <a:t>EMERGENCIAS POR TRIAGE</a:t>
            </a:r>
            <a:endParaRPr lang="es-BO" sz="2000" b="1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ENERO A DICIEMBRE 2024 – 2025</a:t>
            </a:r>
            <a:endParaRPr lang="es-BO" sz="2000" b="1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s-MX" sz="2000" b="1" i="0" baseline="0" dirty="0" smtClean="0">
                <a:solidFill>
                  <a:schemeClr val="tx1"/>
                </a:solidFill>
                <a:effectLst/>
              </a:rPr>
              <a:t>HOSPITAL MUNICIPAL COTAHUMA</a:t>
            </a:r>
            <a:endParaRPr lang="es-BO" sz="2000" b="1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Graficos!$IU$32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Graficos!$IT$33:$IT$37</c:f>
              <c:strCache>
                <c:ptCount val="5"/>
                <c:pt idx="0">
                  <c:v>AZUL </c:v>
                </c:pt>
                <c:pt idx="1">
                  <c:v>VERDE</c:v>
                </c:pt>
                <c:pt idx="2">
                  <c:v>AMARILLO</c:v>
                </c:pt>
                <c:pt idx="3">
                  <c:v>NARANJA </c:v>
                </c:pt>
                <c:pt idx="4">
                  <c:v>ROJO </c:v>
                </c:pt>
              </c:strCache>
            </c:strRef>
          </c:cat>
          <c:val>
            <c:numRef>
              <c:f>Graficos!$IU$33:$IU$37</c:f>
              <c:numCache>
                <c:formatCode>General</c:formatCode>
                <c:ptCount val="5"/>
                <c:pt idx="0">
                  <c:v>3251</c:v>
                </c:pt>
                <c:pt idx="1">
                  <c:v>2736</c:v>
                </c:pt>
                <c:pt idx="2">
                  <c:v>8498</c:v>
                </c:pt>
                <c:pt idx="3">
                  <c:v>19</c:v>
                </c:pt>
                <c:pt idx="4">
                  <c:v>10</c:v>
                </c:pt>
              </c:numCache>
            </c:numRef>
          </c:val>
        </c:ser>
        <c:ser>
          <c:idx val="1"/>
          <c:order val="1"/>
          <c:tx>
            <c:strRef>
              <c:f>Graficos!$IV$32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Graficos!$IT$33:$IT$37</c:f>
              <c:strCache>
                <c:ptCount val="5"/>
                <c:pt idx="0">
                  <c:v>AZUL </c:v>
                </c:pt>
                <c:pt idx="1">
                  <c:v>VERDE</c:v>
                </c:pt>
                <c:pt idx="2">
                  <c:v>AMARILLO</c:v>
                </c:pt>
                <c:pt idx="3">
                  <c:v>NARANJA </c:v>
                </c:pt>
                <c:pt idx="4">
                  <c:v>ROJO </c:v>
                </c:pt>
              </c:strCache>
            </c:strRef>
          </c:cat>
          <c:val>
            <c:numRef>
              <c:f>Graficos!$IV$33:$IV$37</c:f>
              <c:numCache>
                <c:formatCode>General</c:formatCode>
                <c:ptCount val="5"/>
                <c:pt idx="0">
                  <c:v>4556</c:v>
                </c:pt>
                <c:pt idx="1">
                  <c:v>2755</c:v>
                </c:pt>
                <c:pt idx="2">
                  <c:v>7049</c:v>
                </c:pt>
                <c:pt idx="3">
                  <c:v>94</c:v>
                </c:pt>
                <c:pt idx="4">
                  <c:v>10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4531408"/>
        <c:axId val="354534672"/>
      </c:barChart>
      <c:catAx>
        <c:axId val="35453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34672"/>
        <c:crosses val="autoZero"/>
        <c:auto val="1"/>
        <c:lblAlgn val="ctr"/>
        <c:lblOffset val="100"/>
        <c:noMultiLvlLbl val="0"/>
      </c:catAx>
      <c:valAx>
        <c:axId val="35453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54531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0.28267</cdr:x>
      <cdr:y>0.41222</cdr:y>
    </cdr:from>
    <cdr:to>
      <cdr:x>0.33219</cdr:x>
      <cdr:y>0.50997</cdr:y>
    </cdr:to>
    <cdr:sp macro="" textlink="">
      <cdr:nvSpPr>
        <cdr:cNvPr id="2" name="CuadroTexto 18"/>
        <cdr:cNvSpPr txBox="1"/>
      </cdr:nvSpPr>
      <cdr:spPr>
        <a:xfrm xmlns:a="http://schemas.openxmlformats.org/drawingml/2006/main">
          <a:off x="3446319" y="2206513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84%</a:t>
          </a:r>
        </a:p>
      </cdr:txBody>
    </cdr:sp>
  </cdr:relSizeAnchor>
  <cdr:relSizeAnchor xmlns:cdr="http://schemas.openxmlformats.org/drawingml/2006/chartDrawing">
    <cdr:from>
      <cdr:x>0.75126</cdr:x>
      <cdr:y>0.77552</cdr:y>
    </cdr:from>
    <cdr:to>
      <cdr:x>0.80946</cdr:x>
      <cdr:y>0.87326</cdr:y>
    </cdr:to>
    <cdr:sp macro="" textlink="">
      <cdr:nvSpPr>
        <cdr:cNvPr id="3" name="CuadroTexto 18"/>
        <cdr:cNvSpPr txBox="1"/>
      </cdr:nvSpPr>
      <cdr:spPr>
        <a:xfrm xmlns:a="http://schemas.openxmlformats.org/drawingml/2006/main">
          <a:off x="9159380" y="4151170"/>
          <a:ext cx="70954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100%</a:t>
          </a:r>
        </a:p>
      </cdr:txBody>
    </cdr:sp>
  </cdr:relSizeAnchor>
  <cdr:relSizeAnchor xmlns:cdr="http://schemas.openxmlformats.org/drawingml/2006/chartDrawing">
    <cdr:from>
      <cdr:x>0.91152</cdr:x>
      <cdr:y>0.74543</cdr:y>
    </cdr:from>
    <cdr:to>
      <cdr:x>0.96104</cdr:x>
      <cdr:y>0.84317</cdr:y>
    </cdr:to>
    <cdr:sp macro="" textlink="">
      <cdr:nvSpPr>
        <cdr:cNvPr id="4" name="CuadroTexto 18"/>
        <cdr:cNvSpPr txBox="1"/>
      </cdr:nvSpPr>
      <cdr:spPr>
        <a:xfrm xmlns:a="http://schemas.openxmlformats.org/drawingml/2006/main">
          <a:off x="11113243" y="3990100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17%</a:t>
          </a:r>
        </a:p>
      </cdr:txBody>
    </cdr:sp>
  </cdr:relSizeAnchor>
  <cdr:relSizeAnchor xmlns:cdr="http://schemas.openxmlformats.org/drawingml/2006/chartDrawing">
    <cdr:from>
      <cdr:x>0.9141</cdr:x>
      <cdr:y>0.4897</cdr:y>
    </cdr:from>
    <cdr:to>
      <cdr:x>0.96362</cdr:x>
      <cdr:y>0.58744</cdr:y>
    </cdr:to>
    <cdr:sp macro="" textlink="">
      <cdr:nvSpPr>
        <cdr:cNvPr id="5" name="CuadroTexto 18"/>
        <cdr:cNvSpPr txBox="1"/>
      </cdr:nvSpPr>
      <cdr:spPr>
        <a:xfrm xmlns:a="http://schemas.openxmlformats.org/drawingml/2006/main">
          <a:off x="11144700" y="2621229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>
              <a:solidFill>
                <a:srgbClr val="002060"/>
              </a:solidFill>
              <a:latin typeface="Franklin Gothic Heavy" panose="020B0903020102020204" pitchFamily="34" charset="0"/>
            </a:rPr>
            <a:t>8</a:t>
          </a:r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3%</a:t>
          </a:r>
        </a:p>
      </cdr:txBody>
    </cdr:sp>
  </cdr:relSizeAnchor>
  <cdr:relSizeAnchor xmlns:cdr="http://schemas.openxmlformats.org/drawingml/2006/chartDrawing">
    <cdr:from>
      <cdr:x>0.44056</cdr:x>
      <cdr:y>0.50933</cdr:y>
    </cdr:from>
    <cdr:to>
      <cdr:x>0.49008</cdr:x>
      <cdr:y>0.60708</cdr:y>
    </cdr:to>
    <cdr:sp macro="" textlink="">
      <cdr:nvSpPr>
        <cdr:cNvPr id="6" name="CuadroTexto 18"/>
        <cdr:cNvSpPr txBox="1"/>
      </cdr:nvSpPr>
      <cdr:spPr>
        <a:xfrm xmlns:a="http://schemas.openxmlformats.org/drawingml/2006/main">
          <a:off x="5371288" y="2726320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54%</a:t>
          </a:r>
        </a:p>
      </cdr:txBody>
    </cdr:sp>
  </cdr:relSizeAnchor>
  <cdr:relSizeAnchor xmlns:cdr="http://schemas.openxmlformats.org/drawingml/2006/chartDrawing">
    <cdr:from>
      <cdr:x>0.43988</cdr:x>
      <cdr:y>0.64768</cdr:y>
    </cdr:from>
    <cdr:to>
      <cdr:x>0.48941</cdr:x>
      <cdr:y>0.74543</cdr:y>
    </cdr:to>
    <cdr:sp macro="" textlink="">
      <cdr:nvSpPr>
        <cdr:cNvPr id="7" name="CuadroTexto 18"/>
        <cdr:cNvSpPr txBox="1"/>
      </cdr:nvSpPr>
      <cdr:spPr>
        <a:xfrm xmlns:a="http://schemas.openxmlformats.org/drawingml/2006/main">
          <a:off x="5363050" y="3466880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46%</a:t>
          </a:r>
        </a:p>
      </cdr:txBody>
    </cdr:sp>
  </cdr:relSizeAnchor>
  <cdr:relSizeAnchor xmlns:cdr="http://schemas.openxmlformats.org/drawingml/2006/chartDrawing">
    <cdr:from>
      <cdr:x>0.12431</cdr:x>
      <cdr:y>0.72664</cdr:y>
    </cdr:from>
    <cdr:to>
      <cdr:x>0.17383</cdr:x>
      <cdr:y>0.82439</cdr:y>
    </cdr:to>
    <cdr:sp macro="" textlink="">
      <cdr:nvSpPr>
        <cdr:cNvPr id="8" name="CuadroTexto 18"/>
        <cdr:cNvSpPr txBox="1"/>
      </cdr:nvSpPr>
      <cdr:spPr>
        <a:xfrm xmlns:a="http://schemas.openxmlformats.org/drawingml/2006/main">
          <a:off x="1515538" y="3889560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10%</a:t>
          </a:r>
        </a:p>
      </cdr:txBody>
    </cdr:sp>
  </cdr:relSizeAnchor>
  <cdr:relSizeAnchor xmlns:cdr="http://schemas.openxmlformats.org/drawingml/2006/chartDrawing">
    <cdr:from>
      <cdr:x>0.12431</cdr:x>
      <cdr:y>0.24989</cdr:y>
    </cdr:from>
    <cdr:to>
      <cdr:x>0.17383</cdr:x>
      <cdr:y>0.34764</cdr:y>
    </cdr:to>
    <cdr:sp macro="" textlink="">
      <cdr:nvSpPr>
        <cdr:cNvPr id="9" name="CuadroTexto 18"/>
        <cdr:cNvSpPr txBox="1"/>
      </cdr:nvSpPr>
      <cdr:spPr>
        <a:xfrm xmlns:a="http://schemas.openxmlformats.org/drawingml/2006/main">
          <a:off x="1515538" y="1337627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90%</a:t>
          </a:r>
        </a:p>
      </cdr:txBody>
    </cdr:sp>
  </cdr:relSizeAnchor>
  <cdr:relSizeAnchor xmlns:cdr="http://schemas.openxmlformats.org/drawingml/2006/chartDrawing">
    <cdr:from>
      <cdr:x>0.23549</cdr:x>
      <cdr:y>0.41158</cdr:y>
    </cdr:from>
    <cdr:to>
      <cdr:x>0.28501</cdr:x>
      <cdr:y>0.50933</cdr:y>
    </cdr:to>
    <cdr:sp macro="" textlink="">
      <cdr:nvSpPr>
        <cdr:cNvPr id="10" name="CuadroTexto 34"/>
        <cdr:cNvSpPr txBox="1"/>
      </cdr:nvSpPr>
      <cdr:spPr>
        <a:xfrm xmlns:a="http://schemas.openxmlformats.org/drawingml/2006/main">
          <a:off x="2871060" y="2203100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84%</a:t>
          </a:r>
        </a:p>
      </cdr:txBody>
    </cdr:sp>
  </cdr:relSizeAnchor>
  <cdr:relSizeAnchor xmlns:cdr="http://schemas.openxmlformats.org/drawingml/2006/chartDrawing">
    <cdr:from>
      <cdr:x>0.3927</cdr:x>
      <cdr:y>0.66107</cdr:y>
    </cdr:from>
    <cdr:to>
      <cdr:x>0.44222</cdr:x>
      <cdr:y>0.75882</cdr:y>
    </cdr:to>
    <cdr:sp macro="" textlink="">
      <cdr:nvSpPr>
        <cdr:cNvPr id="11" name="CuadroTexto 34"/>
        <cdr:cNvSpPr txBox="1"/>
      </cdr:nvSpPr>
      <cdr:spPr>
        <a:xfrm xmlns:a="http://schemas.openxmlformats.org/drawingml/2006/main">
          <a:off x="4787791" y="3538568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45%</a:t>
          </a:r>
        </a:p>
      </cdr:txBody>
    </cdr:sp>
  </cdr:relSizeAnchor>
  <cdr:relSizeAnchor xmlns:cdr="http://schemas.openxmlformats.org/drawingml/2006/chartDrawing">
    <cdr:from>
      <cdr:x>0.39146</cdr:x>
      <cdr:y>0.50933</cdr:y>
    </cdr:from>
    <cdr:to>
      <cdr:x>0.44098</cdr:x>
      <cdr:y>0.60708</cdr:y>
    </cdr:to>
    <cdr:sp macro="" textlink="">
      <cdr:nvSpPr>
        <cdr:cNvPr id="12" name="CuadroTexto 34"/>
        <cdr:cNvSpPr txBox="1"/>
      </cdr:nvSpPr>
      <cdr:spPr>
        <a:xfrm xmlns:a="http://schemas.openxmlformats.org/drawingml/2006/main">
          <a:off x="4772689" y="2726320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>
              <a:solidFill>
                <a:schemeClr val="bg1"/>
              </a:solidFill>
              <a:latin typeface="Franklin Gothic Heavy" panose="020B0903020102020204" pitchFamily="34" charset="0"/>
            </a:rPr>
            <a:t>5</a:t>
          </a:r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5%</a:t>
          </a:r>
        </a:p>
      </cdr:txBody>
    </cdr:sp>
  </cdr:relSizeAnchor>
  <cdr:relSizeAnchor xmlns:cdr="http://schemas.openxmlformats.org/drawingml/2006/chartDrawing">
    <cdr:from>
      <cdr:x>0.54991</cdr:x>
      <cdr:y>0.76138</cdr:y>
    </cdr:from>
    <cdr:to>
      <cdr:x>0.59944</cdr:x>
      <cdr:y>0.85913</cdr:y>
    </cdr:to>
    <cdr:sp macro="" textlink="">
      <cdr:nvSpPr>
        <cdr:cNvPr id="13" name="CuadroTexto 34"/>
        <cdr:cNvSpPr txBox="1"/>
      </cdr:nvSpPr>
      <cdr:spPr>
        <a:xfrm xmlns:a="http://schemas.openxmlformats.org/drawingml/2006/main">
          <a:off x="6704522" y="4075497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>
              <a:solidFill>
                <a:schemeClr val="bg1"/>
              </a:solidFill>
              <a:latin typeface="Franklin Gothic Heavy" panose="020B0903020102020204" pitchFamily="34" charset="0"/>
            </a:rPr>
            <a:t>6</a:t>
          </a:r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%</a:t>
          </a:r>
        </a:p>
      </cdr:txBody>
    </cdr:sp>
  </cdr:relSizeAnchor>
  <cdr:relSizeAnchor xmlns:cdr="http://schemas.openxmlformats.org/drawingml/2006/chartDrawing">
    <cdr:from>
      <cdr:x>0.55004</cdr:x>
      <cdr:y>0.36271</cdr:y>
    </cdr:from>
    <cdr:to>
      <cdr:x>0.59957</cdr:x>
      <cdr:y>0.46045</cdr:y>
    </cdr:to>
    <cdr:sp macro="" textlink="">
      <cdr:nvSpPr>
        <cdr:cNvPr id="14" name="CuadroTexto 34"/>
        <cdr:cNvSpPr txBox="1"/>
      </cdr:nvSpPr>
      <cdr:spPr>
        <a:xfrm xmlns:a="http://schemas.openxmlformats.org/drawingml/2006/main">
          <a:off x="6706113" y="1941490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94%</a:t>
          </a:r>
        </a:p>
      </cdr:txBody>
    </cdr:sp>
  </cdr:relSizeAnchor>
  <cdr:relSizeAnchor xmlns:cdr="http://schemas.openxmlformats.org/drawingml/2006/chartDrawing">
    <cdr:from>
      <cdr:x>0.70678</cdr:x>
      <cdr:y>0.75062</cdr:y>
    </cdr:from>
    <cdr:to>
      <cdr:x>0.76498</cdr:x>
      <cdr:y>0.84837</cdr:y>
    </cdr:to>
    <cdr:sp macro="" textlink="">
      <cdr:nvSpPr>
        <cdr:cNvPr id="15" name="CuadroTexto 18"/>
        <cdr:cNvSpPr txBox="1"/>
      </cdr:nvSpPr>
      <cdr:spPr>
        <a:xfrm xmlns:a="http://schemas.openxmlformats.org/drawingml/2006/main">
          <a:off x="8617056" y="4017892"/>
          <a:ext cx="70954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100%</a:t>
          </a:r>
        </a:p>
      </cdr:txBody>
    </cdr:sp>
  </cdr:relSizeAnchor>
  <cdr:relSizeAnchor xmlns:cdr="http://schemas.openxmlformats.org/drawingml/2006/chartDrawing">
    <cdr:from>
      <cdr:x>0.86354</cdr:x>
      <cdr:y>0.74543</cdr:y>
    </cdr:from>
    <cdr:to>
      <cdr:x>0.92174</cdr:x>
      <cdr:y>0.84317</cdr:y>
    </cdr:to>
    <cdr:sp macro="" textlink="">
      <cdr:nvSpPr>
        <cdr:cNvPr id="16" name="CuadroTexto 18"/>
        <cdr:cNvSpPr txBox="1"/>
      </cdr:nvSpPr>
      <cdr:spPr>
        <a:xfrm xmlns:a="http://schemas.openxmlformats.org/drawingml/2006/main">
          <a:off x="10528256" y="3990100"/>
          <a:ext cx="70954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19%</a:t>
          </a:r>
        </a:p>
      </cdr:txBody>
    </cdr:sp>
  </cdr:relSizeAnchor>
  <cdr:relSizeAnchor xmlns:cdr="http://schemas.openxmlformats.org/drawingml/2006/chartDrawing">
    <cdr:from>
      <cdr:x>0.86792</cdr:x>
      <cdr:y>0.50933</cdr:y>
    </cdr:from>
    <cdr:to>
      <cdr:x>0.92611</cdr:x>
      <cdr:y>0.60708</cdr:y>
    </cdr:to>
    <cdr:sp macro="" textlink="">
      <cdr:nvSpPr>
        <cdr:cNvPr id="17" name="CuadroTexto 18"/>
        <cdr:cNvSpPr txBox="1"/>
      </cdr:nvSpPr>
      <cdr:spPr>
        <a:xfrm xmlns:a="http://schemas.openxmlformats.org/drawingml/2006/main">
          <a:off x="10581627" y="2726320"/>
          <a:ext cx="70954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81%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0.17188</cdr:x>
      <cdr:y>0.72537</cdr:y>
    </cdr:from>
    <cdr:to>
      <cdr:x>0.22141</cdr:x>
      <cdr:y>0.80601</cdr:y>
    </cdr:to>
    <cdr:sp macro="" textlink="">
      <cdr:nvSpPr>
        <cdr:cNvPr id="2" name="CuadroTexto 14"/>
        <cdr:cNvSpPr txBox="1"/>
      </cdr:nvSpPr>
      <cdr:spPr>
        <a:xfrm xmlns:a="http://schemas.openxmlformats.org/drawingml/2006/main">
          <a:off x="2095600" y="4706688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66%</a:t>
          </a:r>
        </a:p>
      </cdr:txBody>
    </cdr:sp>
  </cdr:relSizeAnchor>
  <cdr:relSizeAnchor xmlns:cdr="http://schemas.openxmlformats.org/drawingml/2006/chartDrawing">
    <cdr:from>
      <cdr:x>0.41083</cdr:x>
      <cdr:y>0.76569</cdr:y>
    </cdr:from>
    <cdr:to>
      <cdr:x>0.46036</cdr:x>
      <cdr:y>0.84632</cdr:y>
    </cdr:to>
    <cdr:sp macro="" textlink="">
      <cdr:nvSpPr>
        <cdr:cNvPr id="3" name="CuadroTexto 14"/>
        <cdr:cNvSpPr txBox="1"/>
      </cdr:nvSpPr>
      <cdr:spPr>
        <a:xfrm xmlns:a="http://schemas.openxmlformats.org/drawingml/2006/main">
          <a:off x="5008882" y="4968298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32%</a:t>
          </a:r>
        </a:p>
      </cdr:txBody>
    </cdr:sp>
  </cdr:relSizeAnchor>
  <cdr:relSizeAnchor xmlns:cdr="http://schemas.openxmlformats.org/drawingml/2006/chartDrawing">
    <cdr:from>
      <cdr:x>0.41218</cdr:x>
      <cdr:y>0.41138</cdr:y>
    </cdr:from>
    <cdr:to>
      <cdr:x>0.46171</cdr:x>
      <cdr:y>0.49202</cdr:y>
    </cdr:to>
    <cdr:sp macro="" textlink="">
      <cdr:nvSpPr>
        <cdr:cNvPr id="4" name="CuadroTexto 14"/>
        <cdr:cNvSpPr txBox="1"/>
      </cdr:nvSpPr>
      <cdr:spPr>
        <a:xfrm xmlns:a="http://schemas.openxmlformats.org/drawingml/2006/main">
          <a:off x="5025356" y="2669314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68%</a:t>
          </a:r>
        </a:p>
      </cdr:txBody>
    </cdr:sp>
  </cdr:relSizeAnchor>
  <cdr:relSizeAnchor xmlns:cdr="http://schemas.openxmlformats.org/drawingml/2006/chartDrawing">
    <cdr:from>
      <cdr:x>0.64597</cdr:x>
      <cdr:y>0.81616</cdr:y>
    </cdr:from>
    <cdr:to>
      <cdr:x>0.69549</cdr:x>
      <cdr:y>0.8968</cdr:y>
    </cdr:to>
    <cdr:sp macro="" textlink="">
      <cdr:nvSpPr>
        <cdr:cNvPr id="5" name="CuadroTexto 14"/>
        <cdr:cNvSpPr txBox="1"/>
      </cdr:nvSpPr>
      <cdr:spPr>
        <a:xfrm xmlns:a="http://schemas.openxmlformats.org/drawingml/2006/main">
          <a:off x="7875649" y="5295811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48%</a:t>
          </a:r>
        </a:p>
      </cdr:txBody>
    </cdr:sp>
  </cdr:relSizeAnchor>
  <cdr:relSizeAnchor xmlns:cdr="http://schemas.openxmlformats.org/drawingml/2006/chartDrawing">
    <cdr:from>
      <cdr:x>0.64597</cdr:x>
      <cdr:y>0.74822</cdr:y>
    </cdr:from>
    <cdr:to>
      <cdr:x>0.69549</cdr:x>
      <cdr:y>0.82886</cdr:y>
    </cdr:to>
    <cdr:sp macro="" textlink="">
      <cdr:nvSpPr>
        <cdr:cNvPr id="6" name="CuadroTexto 14"/>
        <cdr:cNvSpPr txBox="1"/>
      </cdr:nvSpPr>
      <cdr:spPr>
        <a:xfrm xmlns:a="http://schemas.openxmlformats.org/drawingml/2006/main">
          <a:off x="7875648" y="4854969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52%</a:t>
          </a:r>
        </a:p>
      </cdr:txBody>
    </cdr:sp>
  </cdr:relSizeAnchor>
  <cdr:relSizeAnchor xmlns:cdr="http://schemas.openxmlformats.org/drawingml/2006/chartDrawing">
    <cdr:from>
      <cdr:x>0.9284</cdr:x>
      <cdr:y>0.84632</cdr:y>
    </cdr:from>
    <cdr:to>
      <cdr:x>0.97792</cdr:x>
      <cdr:y>0.92696</cdr:y>
    </cdr:to>
    <cdr:sp macro="" textlink="">
      <cdr:nvSpPr>
        <cdr:cNvPr id="7" name="CuadroTexto 14"/>
        <cdr:cNvSpPr txBox="1"/>
      </cdr:nvSpPr>
      <cdr:spPr>
        <a:xfrm xmlns:a="http://schemas.openxmlformats.org/drawingml/2006/main">
          <a:off x="11319065" y="5491518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45%</a:t>
          </a:r>
        </a:p>
      </cdr:txBody>
    </cdr:sp>
  </cdr:relSizeAnchor>
  <cdr:relSizeAnchor xmlns:cdr="http://schemas.openxmlformats.org/drawingml/2006/chartDrawing">
    <cdr:from>
      <cdr:x>0.92773</cdr:x>
      <cdr:y>0.73766</cdr:y>
    </cdr:from>
    <cdr:to>
      <cdr:x>0.97725</cdr:x>
      <cdr:y>0.8183</cdr:y>
    </cdr:to>
    <cdr:sp macro="" textlink="">
      <cdr:nvSpPr>
        <cdr:cNvPr id="8" name="CuadroTexto 14"/>
        <cdr:cNvSpPr txBox="1"/>
      </cdr:nvSpPr>
      <cdr:spPr>
        <a:xfrm xmlns:a="http://schemas.openxmlformats.org/drawingml/2006/main">
          <a:off x="11310827" y="4786438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55%</a:t>
          </a:r>
        </a:p>
      </cdr:txBody>
    </cdr:sp>
  </cdr:relSizeAnchor>
  <cdr:relSizeAnchor xmlns:cdr="http://schemas.openxmlformats.org/drawingml/2006/chartDrawing">
    <cdr:from>
      <cdr:x>0.10509</cdr:x>
      <cdr:y>0.80601</cdr:y>
    </cdr:from>
    <cdr:to>
      <cdr:x>0.15461</cdr:x>
      <cdr:y>0.88664</cdr:y>
    </cdr:to>
    <cdr:sp macro="" textlink="">
      <cdr:nvSpPr>
        <cdr:cNvPr id="9" name="CuadroTexto 14"/>
        <cdr:cNvSpPr txBox="1"/>
      </cdr:nvSpPr>
      <cdr:spPr>
        <a:xfrm xmlns:a="http://schemas.openxmlformats.org/drawingml/2006/main">
          <a:off x="1281220" y="5229908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43%</a:t>
          </a:r>
        </a:p>
      </cdr:txBody>
    </cdr:sp>
  </cdr:relSizeAnchor>
  <cdr:relSizeAnchor xmlns:cdr="http://schemas.openxmlformats.org/drawingml/2006/chartDrawing">
    <cdr:from>
      <cdr:x>0.10304</cdr:x>
      <cdr:y>0.6983</cdr:y>
    </cdr:from>
    <cdr:to>
      <cdr:x>0.15256</cdr:x>
      <cdr:y>0.77894</cdr:y>
    </cdr:to>
    <cdr:sp macro="" textlink="">
      <cdr:nvSpPr>
        <cdr:cNvPr id="10" name="CuadroTexto 14"/>
        <cdr:cNvSpPr txBox="1"/>
      </cdr:nvSpPr>
      <cdr:spPr>
        <a:xfrm xmlns:a="http://schemas.openxmlformats.org/drawingml/2006/main">
          <a:off x="1256225" y="4531065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57%</a:t>
          </a:r>
        </a:p>
      </cdr:txBody>
    </cdr:sp>
  </cdr:relSizeAnchor>
  <cdr:relSizeAnchor xmlns:cdr="http://schemas.openxmlformats.org/drawingml/2006/chartDrawing">
    <cdr:from>
      <cdr:x>0.34236</cdr:x>
      <cdr:y>0.78337</cdr:y>
    </cdr:from>
    <cdr:to>
      <cdr:x>0.39189</cdr:x>
      <cdr:y>0.864</cdr:y>
    </cdr:to>
    <cdr:sp macro="" textlink="">
      <cdr:nvSpPr>
        <cdr:cNvPr id="11" name="CuadroTexto 14"/>
        <cdr:cNvSpPr txBox="1"/>
      </cdr:nvSpPr>
      <cdr:spPr>
        <a:xfrm xmlns:a="http://schemas.openxmlformats.org/drawingml/2006/main">
          <a:off x="4174074" y="5082999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28%</a:t>
          </a:r>
        </a:p>
      </cdr:txBody>
    </cdr:sp>
  </cdr:relSizeAnchor>
  <cdr:relSizeAnchor xmlns:cdr="http://schemas.openxmlformats.org/drawingml/2006/chartDrawing">
    <cdr:from>
      <cdr:x>0.33898</cdr:x>
      <cdr:y>0.34028</cdr:y>
    </cdr:from>
    <cdr:to>
      <cdr:x>0.38851</cdr:x>
      <cdr:y>0.42092</cdr:y>
    </cdr:to>
    <cdr:sp macro="" textlink="">
      <cdr:nvSpPr>
        <cdr:cNvPr id="12" name="CuadroTexto 14"/>
        <cdr:cNvSpPr txBox="1"/>
      </cdr:nvSpPr>
      <cdr:spPr>
        <a:xfrm xmlns:a="http://schemas.openxmlformats.org/drawingml/2006/main">
          <a:off x="4132885" y="2207994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72%</a:t>
          </a:r>
        </a:p>
      </cdr:txBody>
    </cdr:sp>
  </cdr:relSizeAnchor>
  <cdr:relSizeAnchor xmlns:cdr="http://schemas.openxmlformats.org/drawingml/2006/chartDrawing">
    <cdr:from>
      <cdr:x>0.56939</cdr:x>
      <cdr:y>0.81489</cdr:y>
    </cdr:from>
    <cdr:to>
      <cdr:x>0.61891</cdr:x>
      <cdr:y>0.89553</cdr:y>
    </cdr:to>
    <cdr:sp macro="" textlink="">
      <cdr:nvSpPr>
        <cdr:cNvPr id="13" name="CuadroTexto 14"/>
        <cdr:cNvSpPr txBox="1"/>
      </cdr:nvSpPr>
      <cdr:spPr>
        <a:xfrm xmlns:a="http://schemas.openxmlformats.org/drawingml/2006/main">
          <a:off x="6941988" y="5287573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40%</a:t>
          </a:r>
        </a:p>
      </cdr:txBody>
    </cdr:sp>
  </cdr:relSizeAnchor>
  <cdr:relSizeAnchor xmlns:cdr="http://schemas.openxmlformats.org/drawingml/2006/chartDrawing">
    <cdr:from>
      <cdr:x>0.58696</cdr:x>
      <cdr:y>0.75163</cdr:y>
    </cdr:from>
    <cdr:to>
      <cdr:x>0.63648</cdr:x>
      <cdr:y>0.83226</cdr:y>
    </cdr:to>
    <cdr:sp macro="" textlink="">
      <cdr:nvSpPr>
        <cdr:cNvPr id="14" name="CuadroTexto 14"/>
        <cdr:cNvSpPr txBox="1"/>
      </cdr:nvSpPr>
      <cdr:spPr>
        <a:xfrm xmlns:a="http://schemas.openxmlformats.org/drawingml/2006/main">
          <a:off x="7156171" y="4877053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60%</a:t>
          </a:r>
        </a:p>
      </cdr:txBody>
    </cdr:sp>
  </cdr:relSizeAnchor>
  <cdr:relSizeAnchor xmlns:cdr="http://schemas.openxmlformats.org/drawingml/2006/chartDrawing">
    <cdr:from>
      <cdr:x>0.80588</cdr:x>
      <cdr:y>0.80601</cdr:y>
    </cdr:from>
    <cdr:to>
      <cdr:x>0.8554</cdr:x>
      <cdr:y>0.88664</cdr:y>
    </cdr:to>
    <cdr:sp macro="" textlink="">
      <cdr:nvSpPr>
        <cdr:cNvPr id="15" name="CuadroTexto 14"/>
        <cdr:cNvSpPr txBox="1"/>
      </cdr:nvSpPr>
      <cdr:spPr>
        <a:xfrm xmlns:a="http://schemas.openxmlformats.org/drawingml/2006/main">
          <a:off x="9825231" y="5229908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44%</a:t>
          </a:r>
        </a:p>
      </cdr:txBody>
    </cdr:sp>
  </cdr:relSizeAnchor>
  <cdr:relSizeAnchor xmlns:cdr="http://schemas.openxmlformats.org/drawingml/2006/chartDrawing">
    <cdr:from>
      <cdr:x>0.82383</cdr:x>
      <cdr:y>0.74909</cdr:y>
    </cdr:from>
    <cdr:to>
      <cdr:x>0.87335</cdr:x>
      <cdr:y>0.82972</cdr:y>
    </cdr:to>
    <cdr:sp macro="" textlink="">
      <cdr:nvSpPr>
        <cdr:cNvPr id="16" name="CuadroTexto 14"/>
        <cdr:cNvSpPr txBox="1"/>
      </cdr:nvSpPr>
      <cdr:spPr>
        <a:xfrm xmlns:a="http://schemas.openxmlformats.org/drawingml/2006/main">
          <a:off x="10044148" y="4860578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56%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0.23064</cdr:x>
      <cdr:y>0.38592</cdr:y>
    </cdr:from>
    <cdr:to>
      <cdr:x>0.28017</cdr:x>
      <cdr:y>0.46635</cdr:y>
    </cdr:to>
    <cdr:sp macro="" textlink="">
      <cdr:nvSpPr>
        <cdr:cNvPr id="2" name="CuadroTexto 14"/>
        <cdr:cNvSpPr txBox="1"/>
      </cdr:nvSpPr>
      <cdr:spPr>
        <a:xfrm xmlns:a="http://schemas.openxmlformats.org/drawingml/2006/main">
          <a:off x="2812007" y="2510559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85%</a:t>
          </a:r>
        </a:p>
      </cdr:txBody>
    </cdr:sp>
  </cdr:relSizeAnchor>
  <cdr:relSizeAnchor xmlns:cdr="http://schemas.openxmlformats.org/drawingml/2006/chartDrawing">
    <cdr:from>
      <cdr:x>0.5997</cdr:x>
      <cdr:y>0.8861</cdr:y>
    </cdr:from>
    <cdr:to>
      <cdr:x>0.64922</cdr:x>
      <cdr:y>0.96653</cdr:y>
    </cdr:to>
    <cdr:sp macro="" textlink="">
      <cdr:nvSpPr>
        <cdr:cNvPr id="3" name="CuadroTexto 14"/>
        <cdr:cNvSpPr txBox="1"/>
      </cdr:nvSpPr>
      <cdr:spPr>
        <a:xfrm xmlns:a="http://schemas.openxmlformats.org/drawingml/2006/main">
          <a:off x="7311524" y="5764369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48%</a:t>
          </a:r>
        </a:p>
      </cdr:txBody>
    </cdr:sp>
  </cdr:relSizeAnchor>
  <cdr:relSizeAnchor xmlns:cdr="http://schemas.openxmlformats.org/drawingml/2006/chartDrawing">
    <cdr:from>
      <cdr:x>0.60173</cdr:x>
      <cdr:y>0.77819</cdr:y>
    </cdr:from>
    <cdr:to>
      <cdr:x>0.65125</cdr:x>
      <cdr:y>0.85862</cdr:y>
    </cdr:to>
    <cdr:sp macro="" textlink="">
      <cdr:nvSpPr>
        <cdr:cNvPr id="4" name="CuadroTexto 14"/>
        <cdr:cNvSpPr txBox="1"/>
      </cdr:nvSpPr>
      <cdr:spPr>
        <a:xfrm xmlns:a="http://schemas.openxmlformats.org/drawingml/2006/main">
          <a:off x="7336237" y="5062384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52%</a:t>
          </a:r>
        </a:p>
      </cdr:txBody>
    </cdr:sp>
  </cdr:relSizeAnchor>
  <cdr:relSizeAnchor xmlns:cdr="http://schemas.openxmlformats.org/drawingml/2006/chartDrawing">
    <cdr:from>
      <cdr:x>0.92053</cdr:x>
      <cdr:y>0.77819</cdr:y>
    </cdr:from>
    <cdr:to>
      <cdr:x>0.97006</cdr:x>
      <cdr:y>0.85862</cdr:y>
    </cdr:to>
    <cdr:sp macro="" textlink="">
      <cdr:nvSpPr>
        <cdr:cNvPr id="5" name="CuadroTexto 14"/>
        <cdr:cNvSpPr txBox="1"/>
      </cdr:nvSpPr>
      <cdr:spPr>
        <a:xfrm xmlns:a="http://schemas.openxmlformats.org/drawingml/2006/main">
          <a:off x="11223124" y="5062384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rgbClr val="002060"/>
              </a:solidFill>
              <a:latin typeface="Franklin Gothic Heavy" panose="020B0903020102020204" pitchFamily="34" charset="0"/>
            </a:rPr>
            <a:t>70%</a:t>
          </a:r>
        </a:p>
      </cdr:txBody>
    </cdr:sp>
  </cdr:relSizeAnchor>
  <cdr:relSizeAnchor xmlns:cdr="http://schemas.openxmlformats.org/drawingml/2006/chartDrawing">
    <cdr:from>
      <cdr:x>0.14425</cdr:x>
      <cdr:y>0.77819</cdr:y>
    </cdr:from>
    <cdr:to>
      <cdr:x>0.19377</cdr:x>
      <cdr:y>0.85862</cdr:y>
    </cdr:to>
    <cdr:sp macro="" textlink="">
      <cdr:nvSpPr>
        <cdr:cNvPr id="6" name="CuadroTexto 14"/>
        <cdr:cNvSpPr txBox="1"/>
      </cdr:nvSpPr>
      <cdr:spPr>
        <a:xfrm xmlns:a="http://schemas.openxmlformats.org/drawingml/2006/main">
          <a:off x="1758704" y="5062384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14%</a:t>
          </a:r>
        </a:p>
      </cdr:txBody>
    </cdr:sp>
  </cdr:relSizeAnchor>
  <cdr:relSizeAnchor xmlns:cdr="http://schemas.openxmlformats.org/drawingml/2006/chartDrawing">
    <cdr:from>
      <cdr:x>0.13988</cdr:x>
      <cdr:y>0.30986</cdr:y>
    </cdr:from>
    <cdr:to>
      <cdr:x>0.1894</cdr:x>
      <cdr:y>0.39029</cdr:y>
    </cdr:to>
    <cdr:sp macro="" textlink="">
      <cdr:nvSpPr>
        <cdr:cNvPr id="7" name="CuadroTexto 14"/>
        <cdr:cNvSpPr txBox="1"/>
      </cdr:nvSpPr>
      <cdr:spPr>
        <a:xfrm xmlns:a="http://schemas.openxmlformats.org/drawingml/2006/main">
          <a:off x="1705430" y="2015757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86%</a:t>
          </a:r>
        </a:p>
      </cdr:txBody>
    </cdr:sp>
  </cdr:relSizeAnchor>
  <cdr:relSizeAnchor xmlns:cdr="http://schemas.openxmlformats.org/drawingml/2006/chartDrawing">
    <cdr:from>
      <cdr:x>0.39571</cdr:x>
      <cdr:y>0.8861</cdr:y>
    </cdr:from>
    <cdr:to>
      <cdr:x>0.44524</cdr:x>
      <cdr:y>0.96653</cdr:y>
    </cdr:to>
    <cdr:sp macro="" textlink="">
      <cdr:nvSpPr>
        <cdr:cNvPr id="8" name="CuadroTexto 14"/>
        <cdr:cNvSpPr txBox="1"/>
      </cdr:nvSpPr>
      <cdr:spPr>
        <a:xfrm xmlns:a="http://schemas.openxmlformats.org/drawingml/2006/main">
          <a:off x="4824553" y="5764369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tx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chemeClr val="tx1"/>
              </a:solidFill>
              <a:latin typeface="Franklin Gothic Heavy" panose="020B0903020102020204" pitchFamily="34" charset="0"/>
            </a:rPr>
            <a:t>38%</a:t>
          </a:r>
        </a:p>
      </cdr:txBody>
    </cdr:sp>
  </cdr:relSizeAnchor>
  <cdr:relSizeAnchor xmlns:cdr="http://schemas.openxmlformats.org/drawingml/2006/chartDrawing">
    <cdr:from>
      <cdr:x>0.39312</cdr:x>
      <cdr:y>0.77145</cdr:y>
    </cdr:from>
    <cdr:to>
      <cdr:x>0.44265</cdr:x>
      <cdr:y>0.85188</cdr:y>
    </cdr:to>
    <cdr:sp macro="" textlink="">
      <cdr:nvSpPr>
        <cdr:cNvPr id="9" name="CuadroTexto 14"/>
        <cdr:cNvSpPr txBox="1"/>
      </cdr:nvSpPr>
      <cdr:spPr>
        <a:xfrm xmlns:a="http://schemas.openxmlformats.org/drawingml/2006/main">
          <a:off x="4792974" y="5018488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tx1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chemeClr val="tx1"/>
              </a:solidFill>
              <a:latin typeface="Franklin Gothic Heavy" panose="020B0903020102020204" pitchFamily="34" charset="0"/>
            </a:rPr>
            <a:t>62%</a:t>
          </a:r>
        </a:p>
      </cdr:txBody>
    </cdr:sp>
  </cdr:relSizeAnchor>
  <cdr:relSizeAnchor xmlns:cdr="http://schemas.openxmlformats.org/drawingml/2006/chartDrawing">
    <cdr:from>
      <cdr:x>0.70867</cdr:x>
      <cdr:y>0.8861</cdr:y>
    </cdr:from>
    <cdr:to>
      <cdr:x>0.75819</cdr:x>
      <cdr:y>0.96653</cdr:y>
    </cdr:to>
    <cdr:sp macro="" textlink="">
      <cdr:nvSpPr>
        <cdr:cNvPr id="10" name="CuadroTexto 14"/>
        <cdr:cNvSpPr txBox="1"/>
      </cdr:nvSpPr>
      <cdr:spPr>
        <a:xfrm xmlns:a="http://schemas.openxmlformats.org/drawingml/2006/main">
          <a:off x="8640045" y="5764369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tx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400" dirty="0" smtClean="0">
              <a:solidFill>
                <a:schemeClr val="tx1"/>
              </a:solidFill>
              <a:latin typeface="Franklin Gothic Heavy" panose="020B0903020102020204" pitchFamily="34" charset="0"/>
            </a:rPr>
            <a:t>17%</a:t>
          </a:r>
        </a:p>
      </cdr:txBody>
    </cdr:sp>
  </cdr:relSizeAnchor>
  <cdr:relSizeAnchor xmlns:cdr="http://schemas.openxmlformats.org/drawingml/2006/chartDrawing">
    <cdr:from>
      <cdr:x>0.70529</cdr:x>
      <cdr:y>0.77819</cdr:y>
    </cdr:from>
    <cdr:to>
      <cdr:x>0.75481</cdr:x>
      <cdr:y>0.85862</cdr:y>
    </cdr:to>
    <cdr:sp macro="" textlink="">
      <cdr:nvSpPr>
        <cdr:cNvPr id="11" name="CuadroTexto 14"/>
        <cdr:cNvSpPr txBox="1"/>
      </cdr:nvSpPr>
      <cdr:spPr>
        <a:xfrm xmlns:a="http://schemas.openxmlformats.org/drawingml/2006/main">
          <a:off x="8598856" y="5062384"/>
          <a:ext cx="60379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400" dirty="0" smtClean="0">
              <a:solidFill>
                <a:schemeClr val="tx1"/>
              </a:solidFill>
              <a:latin typeface="Franklin Gothic Heavy" panose="020B0903020102020204" pitchFamily="34" charset="0"/>
            </a:rPr>
            <a:t>SUS </a:t>
          </a:r>
        </a:p>
        <a:p xmlns:a="http://schemas.openxmlformats.org/drawingml/2006/main">
          <a:r>
            <a:rPr lang="es-BO" sz="1400" dirty="0" smtClean="0">
              <a:solidFill>
                <a:schemeClr val="tx1"/>
              </a:solidFill>
              <a:latin typeface="Franklin Gothic Heavy" panose="020B0903020102020204" pitchFamily="34" charset="0"/>
            </a:rPr>
            <a:t>83%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0.54158</cdr:x>
      <cdr:y>0.76219</cdr:y>
    </cdr:from>
    <cdr:to>
      <cdr:x>0.5911</cdr:x>
      <cdr:y>0.82741</cdr:y>
    </cdr:to>
    <cdr:sp macro="" textlink="">
      <cdr:nvSpPr>
        <cdr:cNvPr id="4" name="CuadroTexto 14"/>
        <cdr:cNvSpPr txBox="1"/>
      </cdr:nvSpPr>
      <cdr:spPr>
        <a:xfrm xmlns:a="http://schemas.openxmlformats.org/drawingml/2006/main">
          <a:off x="6602904" y="5035354"/>
          <a:ext cx="603792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1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sz="1100" dirty="0">
              <a:solidFill>
                <a:schemeClr val="bg1"/>
              </a:solidFill>
              <a:latin typeface="Franklin Gothic Heavy" panose="020B0903020102020204" pitchFamily="34" charset="0"/>
            </a:rPr>
            <a:t>6</a:t>
          </a:r>
          <a:r>
            <a:rPr lang="es-BO" sz="1100" dirty="0" smtClean="0">
              <a:solidFill>
                <a:schemeClr val="bg1"/>
              </a:solidFill>
              <a:latin typeface="Franklin Gothic Heavy" panose="020B0903020102020204" pitchFamily="34" charset="0"/>
            </a:rPr>
            <a:t>%</a:t>
          </a:r>
          <a:endParaRPr lang="es-BO" sz="1100" dirty="0" smtClean="0">
            <a:solidFill>
              <a:schemeClr val="bg1"/>
            </a:solidFill>
            <a:latin typeface="Franklin Gothic Heavy" panose="020B0903020102020204" pitchFamily="34" charset="0"/>
          </a:endParaRPr>
        </a:p>
      </cdr:txBody>
    </cdr:sp>
  </cdr:relSizeAnchor>
  <cdr:relSizeAnchor xmlns:cdr="http://schemas.openxmlformats.org/drawingml/2006/chartDrawing">
    <cdr:from>
      <cdr:x>0.5748</cdr:x>
      <cdr:y>0.75115</cdr:y>
    </cdr:from>
    <cdr:to>
      <cdr:x>0.62432</cdr:x>
      <cdr:y>0.81638</cdr:y>
    </cdr:to>
    <cdr:sp macro="" textlink="">
      <cdr:nvSpPr>
        <cdr:cNvPr id="5" name="CuadroTexto 14"/>
        <cdr:cNvSpPr txBox="1"/>
      </cdr:nvSpPr>
      <cdr:spPr>
        <a:xfrm xmlns:a="http://schemas.openxmlformats.org/drawingml/2006/main">
          <a:off x="7007970" y="4962467"/>
          <a:ext cx="603792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100" dirty="0" smtClean="0">
              <a:solidFill>
                <a:schemeClr val="tx1"/>
              </a:solidFill>
              <a:latin typeface="Franklin Gothic Heavy" panose="020B0903020102020204" pitchFamily="34" charset="0"/>
            </a:rPr>
            <a:t>RGL </a:t>
          </a:r>
        </a:p>
        <a:p xmlns:a="http://schemas.openxmlformats.org/drawingml/2006/main">
          <a:r>
            <a:rPr lang="es-BO" dirty="0">
              <a:solidFill>
                <a:schemeClr val="tx1"/>
              </a:solidFill>
              <a:latin typeface="Franklin Gothic Heavy" panose="020B0903020102020204" pitchFamily="34" charset="0"/>
            </a:rPr>
            <a:t>8</a:t>
          </a:r>
          <a:r>
            <a:rPr lang="es-BO" sz="1100" dirty="0" smtClean="0">
              <a:solidFill>
                <a:schemeClr val="tx1"/>
              </a:solidFill>
              <a:latin typeface="Franklin Gothic Heavy" panose="020B0903020102020204" pitchFamily="34" charset="0"/>
            </a:rPr>
            <a:t>%</a:t>
          </a:r>
          <a:endParaRPr lang="es-BO" sz="1100" dirty="0" smtClean="0">
            <a:solidFill>
              <a:schemeClr val="tx1"/>
            </a:solidFill>
            <a:latin typeface="Franklin Gothic Heavy" panose="020B09030201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0.6376</cdr:x>
      <cdr:y>0.50964</cdr:y>
    </cdr:from>
    <cdr:to>
      <cdr:x>0.87477</cdr:x>
      <cdr:y>0.60242</cdr:y>
    </cdr:to>
    <cdr:sp macro="" textlink="">
      <cdr:nvSpPr>
        <cdr:cNvPr id="2" name="CuadroTexto 13"/>
        <cdr:cNvSpPr txBox="1"/>
      </cdr:nvSpPr>
      <cdr:spPr>
        <a:xfrm xmlns:a="http://schemas.openxmlformats.org/drawingml/2006/main">
          <a:off x="3423594" y="1859639"/>
          <a:ext cx="1273484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600" b="1" spc="-50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72.48%</a:t>
          </a:r>
          <a:endParaRPr lang="es-BO" sz="1600" b="1" spc="-50" dirty="0">
            <a:solidFill>
              <a:srgbClr val="002060"/>
            </a:solidFill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0.36102</cdr:x>
      <cdr:y>0.68299</cdr:y>
    </cdr:from>
    <cdr:to>
      <cdr:x>0.59819</cdr:x>
      <cdr:y>0.77577</cdr:y>
    </cdr:to>
    <cdr:sp macro="" textlink="">
      <cdr:nvSpPr>
        <cdr:cNvPr id="3" name="CuadroTexto 13"/>
        <cdr:cNvSpPr txBox="1"/>
      </cdr:nvSpPr>
      <cdr:spPr>
        <a:xfrm xmlns:a="http://schemas.openxmlformats.org/drawingml/2006/main">
          <a:off x="1938497" y="2492181"/>
          <a:ext cx="1273485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600" b="1" spc="-50" dirty="0" smtClean="0">
              <a:latin typeface="+mj-lt"/>
              <a:ea typeface="+mj-ea"/>
              <a:cs typeface="+mj-cs"/>
            </a:rPr>
            <a:t>31.71%</a:t>
          </a:r>
          <a:endParaRPr lang="es-BO" sz="1600" b="1" spc="-50" dirty="0"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0.36102</cdr:x>
      <cdr:y>0.32577</cdr:y>
    </cdr:from>
    <cdr:to>
      <cdr:x>0.59819</cdr:x>
      <cdr:y>0.43542</cdr:y>
    </cdr:to>
    <cdr:sp macro="" textlink="">
      <cdr:nvSpPr>
        <cdr:cNvPr id="4" name="CuadroTexto 13"/>
        <cdr:cNvSpPr txBox="1"/>
      </cdr:nvSpPr>
      <cdr:spPr>
        <a:xfrm xmlns:a="http://schemas.openxmlformats.org/drawingml/2006/main">
          <a:off x="1938497" y="1188711"/>
          <a:ext cx="1273485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600" b="1" spc="-50" dirty="0" smtClean="0">
              <a:latin typeface="+mj-lt"/>
              <a:ea typeface="+mj-ea"/>
              <a:cs typeface="+mj-cs"/>
            </a:rPr>
            <a:t>27.52</a:t>
          </a:r>
          <a:r>
            <a:rPr lang="es-BO" sz="2000" b="1" spc="-50" dirty="0" smtClean="0">
              <a:latin typeface="+mj-lt"/>
              <a:ea typeface="+mj-ea"/>
              <a:cs typeface="+mj-cs"/>
            </a:rPr>
            <a:t>%</a:t>
          </a:r>
          <a:endParaRPr lang="es-BO" sz="2000" b="1" spc="-50" dirty="0"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0.6713</cdr:x>
      <cdr:y>0.90722</cdr:y>
    </cdr:from>
    <cdr:to>
      <cdr:x>0.90847</cdr:x>
      <cdr:y>1</cdr:y>
    </cdr:to>
    <cdr:sp macro="" textlink="">
      <cdr:nvSpPr>
        <cdr:cNvPr id="5" name="CuadroTexto 13"/>
        <cdr:cNvSpPr txBox="1"/>
      </cdr:nvSpPr>
      <cdr:spPr>
        <a:xfrm xmlns:a="http://schemas.openxmlformats.org/drawingml/2006/main">
          <a:off x="3604535" y="3310373"/>
          <a:ext cx="1273484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BO" sz="1600" b="1" spc="-50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69.29</a:t>
          </a:r>
          <a:r>
            <a:rPr lang="es-BO" sz="1600" b="1" spc="-50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%</a:t>
          </a:r>
          <a:endParaRPr lang="es-BO" sz="1600" b="1" spc="-50" dirty="0">
            <a:solidFill>
              <a:srgbClr val="002060"/>
            </a:solidFill>
            <a:latin typeface="+mj-lt"/>
            <a:ea typeface="+mj-ea"/>
            <a:cs typeface="+mj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AC652-275A-4EBE-BB12-3286EC0C956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2665A-68A5-415C-B1D2-F9E979B9C61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77553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4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170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90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264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667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156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399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790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739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294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83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99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114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45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497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003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34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45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944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27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731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303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1543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5676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278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411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002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512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93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420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3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82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521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58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44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F5E58-233A-4889-8D65-AD15B4379232}" type="slidenum">
              <a:rPr lang="es-BO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s-B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18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5E58-233A-4889-8D65-AD15B4379232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16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36BD-FCCF-8B40-9FA9-E9DC3087725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210-362F-AC43-B9E4-840FC13E58E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4800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36BD-FCCF-8B40-9FA9-E9DC3087725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210-362F-AC43-B9E4-840FC13E58E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3221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36BD-FCCF-8B40-9FA9-E9DC3087725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210-362F-AC43-B9E4-840FC13E58E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53563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36BD-FCCF-8B40-9FA9-E9DC3087725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210-362F-AC43-B9E4-840FC13E58E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7822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36BD-FCCF-8B40-9FA9-E9DC3087725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210-362F-AC43-B9E4-840FC13E58E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0827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36BD-FCCF-8B40-9FA9-E9DC3087725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210-362F-AC43-B9E4-840FC13E58E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796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36BD-FCCF-8B40-9FA9-E9DC3087725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210-362F-AC43-B9E4-840FC13E58E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7907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36BD-FCCF-8B40-9FA9-E9DC3087725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210-362F-AC43-B9E4-840FC13E58E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3380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36BD-FCCF-8B40-9FA9-E9DC3087725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210-362F-AC43-B9E4-840FC13E58E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5617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36BD-FCCF-8B40-9FA9-E9DC3087725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210-362F-AC43-B9E4-840FC13E58E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95308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36BD-FCCF-8B40-9FA9-E9DC3087725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6210-362F-AC43-B9E4-840FC13E58E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8244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36BD-FCCF-8B40-9FA9-E9DC30877255}" type="datetimeFigureOut">
              <a:rPr lang="es-BO" smtClean="0"/>
              <a:t>10/2/2026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6210-362F-AC43-B9E4-840FC13E58E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519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chart" Target="../charts/char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chart" Target="../charts/chart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chart" Target="../charts/chart1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chart" Target="../charts/chart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chart" Target="../charts/chart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chart" Target="../charts/chart1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chart" Target="../charts/chart1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2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image" Target="../media/image1.png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3.xml"/><Relationship Id="rId11" Type="http://schemas.openxmlformats.org/officeDocument/2006/relationships/chart" Target="../charts/chart28.xml"/><Relationship Id="rId5" Type="http://schemas.openxmlformats.org/officeDocument/2006/relationships/image" Target="../media/image4.png"/><Relationship Id="rId10" Type="http://schemas.openxmlformats.org/officeDocument/2006/relationships/chart" Target="../charts/chart27.xml"/><Relationship Id="rId4" Type="http://schemas.openxmlformats.org/officeDocument/2006/relationships/image" Target="../media/image2.png"/><Relationship Id="rId9" Type="http://schemas.openxmlformats.org/officeDocument/2006/relationships/chart" Target="../charts/char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3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9.xml"/><Relationship Id="rId5" Type="http://schemas.openxmlformats.org/officeDocument/2006/relationships/image" Target="../media/image35.emf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16336" r="12743"/>
          <a:stretch/>
        </p:blipFill>
        <p:spPr>
          <a:xfrm>
            <a:off x="346275" y="1160855"/>
            <a:ext cx="7916276" cy="5409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8666205" y="5222789"/>
            <a:ext cx="3267233" cy="1425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8726982" y="2035518"/>
            <a:ext cx="4102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600" dirty="0" smtClean="0">
                <a:solidFill>
                  <a:srgbClr val="0070C0"/>
                </a:solidFill>
                <a:latin typeface="Stencil" panose="040409050D0802020404" pitchFamily="82" charset="0"/>
              </a:rPr>
              <a:t>CAI anual </a:t>
            </a:r>
          </a:p>
          <a:p>
            <a:r>
              <a:rPr lang="es-BO" sz="3600" dirty="0" smtClean="0">
                <a:solidFill>
                  <a:srgbClr val="0070C0"/>
                </a:solidFill>
                <a:latin typeface="Stencil" panose="040409050D0802020404" pitchFamily="82" charset="0"/>
              </a:rPr>
              <a:t> 2024 – 2025</a:t>
            </a:r>
          </a:p>
          <a:p>
            <a:endParaRPr lang="es-BO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430162" y="273097"/>
            <a:ext cx="815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200" dirty="0" smtClean="0">
                <a:solidFill>
                  <a:srgbClr val="C00000"/>
                </a:solidFill>
                <a:latin typeface="Stencil" panose="040409050D0802020404" pitchFamily="82" charset="0"/>
              </a:rPr>
              <a:t>HOSPITAL MUNICIPAL COTAHUMA</a:t>
            </a:r>
            <a:endParaRPr lang="es-BO" sz="3200" dirty="0">
              <a:solidFill>
                <a:srgbClr val="C00000"/>
              </a:solidFill>
              <a:latin typeface="Stencil" panose="040409050D0802020404" pitchFamily="82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509686" y="3746055"/>
            <a:ext cx="3423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dirty="0" smtClean="0">
                <a:solidFill>
                  <a:srgbClr val="002060"/>
                </a:solidFill>
                <a:latin typeface="Stencil" panose="040409050D0802020404" pitchFamily="82" charset="0"/>
              </a:rPr>
              <a:t>DR. ALFREDO SALINAS</a:t>
            </a:r>
          </a:p>
          <a:p>
            <a:r>
              <a:rPr lang="es-BO" sz="2400" dirty="0" smtClean="0">
                <a:solidFill>
                  <a:srgbClr val="002060"/>
                </a:solidFill>
                <a:latin typeface="Stencil" panose="040409050D0802020404" pitchFamily="82" charset="0"/>
              </a:rPr>
              <a:t>DIRECTOR</a:t>
            </a:r>
            <a:endParaRPr lang="es-BO" sz="2400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3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pic>
        <p:nvPicPr>
          <p:cNvPr id="9" name="Imagen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0115915"/>
              </p:ext>
            </p:extLst>
          </p:nvPr>
        </p:nvGraphicFramePr>
        <p:xfrm>
          <a:off x="0" y="0"/>
          <a:ext cx="12192000" cy="648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3620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3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sp>
        <p:nvSpPr>
          <p:cNvPr id="12" name="Rectángulo 11"/>
          <p:cNvSpPr/>
          <p:nvPr/>
        </p:nvSpPr>
        <p:spPr>
          <a:xfrm>
            <a:off x="3690550" y="246544"/>
            <a:ext cx="4440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s-MX" sz="2000" dirty="0" smtClean="0">
                <a:solidFill>
                  <a:schemeClr val="bg2">
                    <a:lumMod val="10000"/>
                  </a:schemeClr>
                </a:solidFill>
              </a:rPr>
              <a:t>REFERENCIAS CLASIFICADAS A.J.O.</a:t>
            </a:r>
            <a:endParaRPr lang="es-MX" sz="2000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 sz="10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s-MX" sz="2000" dirty="0" smtClean="0">
                <a:solidFill>
                  <a:schemeClr val="bg2">
                    <a:lumMod val="10000"/>
                  </a:schemeClr>
                </a:solidFill>
              </a:rPr>
              <a:t>ENERO A DICIEMBRE 2024-2025</a:t>
            </a:r>
            <a:endParaRPr lang="es-MX" sz="2000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 sz="10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s-MX" sz="2000" dirty="0">
                <a:solidFill>
                  <a:schemeClr val="bg2">
                    <a:lumMod val="10000"/>
                  </a:schemeClr>
                </a:solidFill>
              </a:rPr>
              <a:t>HOSPITAL MUNICIPAL COTAHUMA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7728209"/>
              </p:ext>
            </p:extLst>
          </p:nvPr>
        </p:nvGraphicFramePr>
        <p:xfrm>
          <a:off x="3582099" y="2621344"/>
          <a:ext cx="5293454" cy="3867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Imagen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277187"/>
              </p:ext>
            </p:extLst>
          </p:nvPr>
        </p:nvGraphicFramePr>
        <p:xfrm>
          <a:off x="0" y="1262206"/>
          <a:ext cx="12192000" cy="5226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3582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1996104" y="6263247"/>
            <a:ext cx="229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TOTAL 2024= 14514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784757" y="6230981"/>
            <a:ext cx="23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TOTAL 2025= 14464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0143644" y="6119336"/>
            <a:ext cx="2197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ATEN. SUS</a:t>
            </a:r>
            <a:r>
              <a:rPr lang="es-BO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62%</a:t>
            </a:r>
          </a:p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ATEN. RGL 38%</a:t>
            </a:r>
          </a:p>
        </p:txBody>
      </p:sp>
      <p:pic>
        <p:nvPicPr>
          <p:cNvPr id="14" name="Imagen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4126418" y="6158885"/>
            <a:ext cx="223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ATEN. SUS 70%</a:t>
            </a:r>
          </a:p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ATEN. RGL 30%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428621"/>
              </p:ext>
            </p:extLst>
          </p:nvPr>
        </p:nvGraphicFramePr>
        <p:xfrm>
          <a:off x="111496" y="22106"/>
          <a:ext cx="12080504" cy="646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613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pic>
        <p:nvPicPr>
          <p:cNvPr id="10" name="Imagen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644562"/>
              </p:ext>
            </p:extLst>
          </p:nvPr>
        </p:nvGraphicFramePr>
        <p:xfrm>
          <a:off x="0" y="0"/>
          <a:ext cx="12192000" cy="648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6414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0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761365" y="6421787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TOTAL 2024= 4214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644222" y="6421787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TOTAL 2025= 3600</a:t>
            </a:r>
          </a:p>
        </p:txBody>
      </p:sp>
      <p:pic>
        <p:nvPicPr>
          <p:cNvPr id="16" name="Imagen 1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954261"/>
              </p:ext>
            </p:extLst>
          </p:nvPr>
        </p:nvGraphicFramePr>
        <p:xfrm>
          <a:off x="0" y="-1"/>
          <a:ext cx="12192000" cy="660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1" name="CuadroTexto 14"/>
          <p:cNvSpPr txBox="1"/>
          <p:nvPr/>
        </p:nvSpPr>
        <p:spPr>
          <a:xfrm>
            <a:off x="848315" y="4970334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RGL</a:t>
            </a:r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</a:p>
          <a:p>
            <a:r>
              <a:rPr lang="es-BO" sz="1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4</a:t>
            </a:r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%</a:t>
            </a:r>
          </a:p>
        </p:txBody>
      </p:sp>
      <p:sp>
        <p:nvSpPr>
          <p:cNvPr id="42" name="CuadroTexto 14"/>
          <p:cNvSpPr txBox="1"/>
          <p:nvPr/>
        </p:nvSpPr>
        <p:spPr>
          <a:xfrm>
            <a:off x="802547" y="1993687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SUS </a:t>
            </a:r>
          </a:p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96%</a:t>
            </a:r>
          </a:p>
        </p:txBody>
      </p:sp>
      <p:sp>
        <p:nvSpPr>
          <p:cNvPr id="43" name="CuadroTexto 14"/>
          <p:cNvSpPr txBox="1"/>
          <p:nvPr/>
        </p:nvSpPr>
        <p:spPr>
          <a:xfrm>
            <a:off x="2272546" y="5111779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RGL</a:t>
            </a:r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</a:p>
          <a:p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1%</a:t>
            </a:r>
          </a:p>
        </p:txBody>
      </p:sp>
      <p:sp>
        <p:nvSpPr>
          <p:cNvPr id="44" name="CuadroTexto 14"/>
          <p:cNvSpPr txBox="1"/>
          <p:nvPr/>
        </p:nvSpPr>
        <p:spPr>
          <a:xfrm>
            <a:off x="2272546" y="2151147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SUS </a:t>
            </a:r>
          </a:p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99%</a:t>
            </a:r>
          </a:p>
        </p:txBody>
      </p:sp>
      <p:sp>
        <p:nvSpPr>
          <p:cNvPr id="17" name="CuadroTexto 14"/>
          <p:cNvSpPr txBox="1"/>
          <p:nvPr/>
        </p:nvSpPr>
        <p:spPr>
          <a:xfrm>
            <a:off x="3696777" y="5111779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RGL</a:t>
            </a:r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</a:p>
          <a:p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3</a:t>
            </a:r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%</a:t>
            </a:r>
            <a:endPara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8" name="CuadroTexto 14"/>
          <p:cNvSpPr txBox="1"/>
          <p:nvPr/>
        </p:nvSpPr>
        <p:spPr>
          <a:xfrm>
            <a:off x="3696777" y="4356592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SUS </a:t>
            </a:r>
          </a:p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97%</a:t>
            </a:r>
            <a:endParaRPr lang="es-BO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9" name="CuadroTexto 14"/>
          <p:cNvSpPr txBox="1"/>
          <p:nvPr/>
        </p:nvSpPr>
        <p:spPr>
          <a:xfrm>
            <a:off x="5121008" y="5383946"/>
            <a:ext cx="60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sz="105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RGL</a:t>
            </a:r>
            <a:r>
              <a:rPr lang="es-BO" sz="1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</a:p>
          <a:p>
            <a:r>
              <a:rPr lang="es-BO" sz="1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100%</a:t>
            </a:r>
            <a:endParaRPr lang="es-BO" sz="12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0" name="CuadroTexto 14"/>
          <p:cNvSpPr txBox="1"/>
          <p:nvPr/>
        </p:nvSpPr>
        <p:spPr>
          <a:xfrm>
            <a:off x="6575902" y="2582034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SUS </a:t>
            </a:r>
          </a:p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94%</a:t>
            </a:r>
            <a:endParaRPr lang="es-BO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1" name="CuadroTexto 14"/>
          <p:cNvSpPr txBox="1"/>
          <p:nvPr/>
        </p:nvSpPr>
        <p:spPr>
          <a:xfrm>
            <a:off x="8027135" y="5375352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RGL</a:t>
            </a:r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</a:p>
          <a:p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1%</a:t>
            </a:r>
          </a:p>
        </p:txBody>
      </p:sp>
      <p:sp>
        <p:nvSpPr>
          <p:cNvPr id="22" name="CuadroTexto 14"/>
          <p:cNvSpPr txBox="1"/>
          <p:nvPr/>
        </p:nvSpPr>
        <p:spPr>
          <a:xfrm>
            <a:off x="8027135" y="4877366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SUS </a:t>
            </a:r>
          </a:p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99%</a:t>
            </a:r>
          </a:p>
        </p:txBody>
      </p:sp>
      <p:sp>
        <p:nvSpPr>
          <p:cNvPr id="23" name="CuadroTexto 14"/>
          <p:cNvSpPr txBox="1"/>
          <p:nvPr/>
        </p:nvSpPr>
        <p:spPr>
          <a:xfrm>
            <a:off x="9087489" y="5535843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sz="1000" dirty="0" smtClean="0">
                <a:latin typeface="Franklin Gothic Heavy" panose="020B0903020102020204" pitchFamily="34" charset="0"/>
              </a:rPr>
              <a:t>RGL</a:t>
            </a:r>
            <a:r>
              <a:rPr lang="es-BO" dirty="0" smtClean="0">
                <a:latin typeface="Franklin Gothic Heavy" panose="020B0903020102020204" pitchFamily="34" charset="0"/>
              </a:rPr>
              <a:t> </a:t>
            </a:r>
          </a:p>
          <a:p>
            <a:r>
              <a:rPr lang="es-BO" dirty="0">
                <a:latin typeface="Franklin Gothic Heavy" panose="020B0903020102020204" pitchFamily="34" charset="0"/>
              </a:rPr>
              <a:t>2</a:t>
            </a:r>
            <a:r>
              <a:rPr lang="es-BO" dirty="0" smtClean="0">
                <a:latin typeface="Franklin Gothic Heavy" panose="020B0903020102020204" pitchFamily="34" charset="0"/>
              </a:rPr>
              <a:t>%</a:t>
            </a:r>
            <a:endParaRPr lang="es-BO" dirty="0" smtClean="0">
              <a:latin typeface="Franklin Gothic Heavy" panose="020B0903020102020204" pitchFamily="34" charset="0"/>
            </a:endParaRPr>
          </a:p>
        </p:txBody>
      </p:sp>
      <p:sp>
        <p:nvSpPr>
          <p:cNvPr id="24" name="CuadroTexto 14"/>
          <p:cNvSpPr txBox="1"/>
          <p:nvPr/>
        </p:nvSpPr>
        <p:spPr>
          <a:xfrm>
            <a:off x="10933262" y="5353168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RGL</a:t>
            </a:r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</a:p>
          <a:p>
            <a:r>
              <a:rPr lang="es-BO" sz="1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2</a:t>
            </a:r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%</a:t>
            </a:r>
            <a:endParaRPr lang="es-BO" sz="14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5" name="CuadroTexto 14"/>
          <p:cNvSpPr txBox="1"/>
          <p:nvPr/>
        </p:nvSpPr>
        <p:spPr>
          <a:xfrm>
            <a:off x="10933262" y="4873480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SUS </a:t>
            </a:r>
          </a:p>
          <a:p>
            <a:r>
              <a:rPr lang="es-BO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98%</a:t>
            </a:r>
            <a:endParaRPr lang="es-BO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CuadroTexto 14"/>
          <p:cNvSpPr txBox="1"/>
          <p:nvPr/>
        </p:nvSpPr>
        <p:spPr>
          <a:xfrm>
            <a:off x="1270919" y="4873480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latin typeface="Franklin Gothic Heavy" panose="020B0903020102020204" pitchFamily="34" charset="0"/>
              </a:rPr>
              <a:t>RGL</a:t>
            </a:r>
            <a:r>
              <a:rPr lang="es-BO" sz="1400" dirty="0" smtClean="0">
                <a:latin typeface="Franklin Gothic Heavy" panose="020B0903020102020204" pitchFamily="34" charset="0"/>
              </a:rPr>
              <a:t> </a:t>
            </a:r>
          </a:p>
          <a:p>
            <a:r>
              <a:rPr lang="es-BO" sz="1400" dirty="0">
                <a:latin typeface="Franklin Gothic Heavy" panose="020B0903020102020204" pitchFamily="34" charset="0"/>
              </a:rPr>
              <a:t>5</a:t>
            </a:r>
            <a:r>
              <a:rPr lang="es-BO" sz="1400" dirty="0" smtClean="0">
                <a:latin typeface="Franklin Gothic Heavy" panose="020B0903020102020204" pitchFamily="34" charset="0"/>
              </a:rPr>
              <a:t>%</a:t>
            </a:r>
            <a:endParaRPr lang="es-BO" sz="1400" dirty="0" smtClean="0">
              <a:latin typeface="Franklin Gothic Heavy" panose="020B0903020102020204" pitchFamily="34" charset="0"/>
            </a:endParaRPr>
          </a:p>
        </p:txBody>
      </p:sp>
      <p:sp>
        <p:nvSpPr>
          <p:cNvPr id="27" name="CuadroTexto 14"/>
          <p:cNvSpPr txBox="1"/>
          <p:nvPr/>
        </p:nvSpPr>
        <p:spPr>
          <a:xfrm>
            <a:off x="9088879" y="5119320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sz="1000" dirty="0" smtClean="0">
                <a:latin typeface="Franklin Gothic Heavy" panose="020B0903020102020204" pitchFamily="34" charset="0"/>
              </a:rPr>
              <a:t>SUS</a:t>
            </a:r>
            <a:r>
              <a:rPr lang="es-BO" dirty="0" smtClean="0">
                <a:latin typeface="Franklin Gothic Heavy" panose="020B0903020102020204" pitchFamily="34" charset="0"/>
              </a:rPr>
              <a:t> </a:t>
            </a:r>
            <a:endParaRPr lang="es-BO" dirty="0" smtClean="0">
              <a:latin typeface="Franklin Gothic Heavy" panose="020B0903020102020204" pitchFamily="34" charset="0"/>
            </a:endParaRPr>
          </a:p>
          <a:p>
            <a:r>
              <a:rPr lang="es-BO" dirty="0" smtClean="0">
                <a:latin typeface="Franklin Gothic Heavy" panose="020B0903020102020204" pitchFamily="34" charset="0"/>
              </a:rPr>
              <a:t>98%</a:t>
            </a:r>
            <a:endParaRPr lang="es-BO" dirty="0" smtClean="0">
              <a:latin typeface="Franklin Gothic Heavy" panose="020B0903020102020204" pitchFamily="34" charset="0"/>
            </a:endParaRPr>
          </a:p>
        </p:txBody>
      </p:sp>
      <p:sp>
        <p:nvSpPr>
          <p:cNvPr id="28" name="CuadroTexto 14"/>
          <p:cNvSpPr txBox="1"/>
          <p:nvPr/>
        </p:nvSpPr>
        <p:spPr>
          <a:xfrm>
            <a:off x="1264883" y="2233828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latin typeface="Franklin Gothic Heavy" panose="020B0903020102020204" pitchFamily="34" charset="0"/>
              </a:rPr>
              <a:t>SUS </a:t>
            </a:r>
          </a:p>
          <a:p>
            <a:r>
              <a:rPr lang="es-BO" dirty="0" smtClean="0">
                <a:latin typeface="Franklin Gothic Heavy" panose="020B0903020102020204" pitchFamily="34" charset="0"/>
              </a:rPr>
              <a:t>95%</a:t>
            </a:r>
            <a:endParaRPr lang="es-BO" dirty="0" smtClean="0">
              <a:latin typeface="Franklin Gothic Heavy" panose="020B0903020102020204" pitchFamily="34" charset="0"/>
            </a:endParaRPr>
          </a:p>
        </p:txBody>
      </p:sp>
      <p:sp>
        <p:nvSpPr>
          <p:cNvPr id="29" name="CuadroTexto 14"/>
          <p:cNvSpPr txBox="1"/>
          <p:nvPr/>
        </p:nvSpPr>
        <p:spPr>
          <a:xfrm>
            <a:off x="2692698" y="5131743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latin typeface="Franklin Gothic Heavy" panose="020B0903020102020204" pitchFamily="34" charset="0"/>
              </a:rPr>
              <a:t>RGL</a:t>
            </a:r>
            <a:r>
              <a:rPr lang="es-BO" sz="1400" dirty="0" smtClean="0">
                <a:latin typeface="Franklin Gothic Heavy" panose="020B0903020102020204" pitchFamily="34" charset="0"/>
              </a:rPr>
              <a:t> </a:t>
            </a:r>
          </a:p>
          <a:p>
            <a:r>
              <a:rPr lang="es-BO" sz="1400" dirty="0">
                <a:latin typeface="Franklin Gothic Heavy" panose="020B0903020102020204" pitchFamily="34" charset="0"/>
              </a:rPr>
              <a:t>1</a:t>
            </a:r>
            <a:r>
              <a:rPr lang="es-BO" sz="1400" dirty="0" smtClean="0">
                <a:latin typeface="Franklin Gothic Heavy" panose="020B0903020102020204" pitchFamily="34" charset="0"/>
              </a:rPr>
              <a:t>%</a:t>
            </a:r>
            <a:endParaRPr lang="es-BO" sz="1400" dirty="0" smtClean="0">
              <a:latin typeface="Franklin Gothic Heavy" panose="020B0903020102020204" pitchFamily="34" charset="0"/>
            </a:endParaRPr>
          </a:p>
        </p:txBody>
      </p:sp>
      <p:sp>
        <p:nvSpPr>
          <p:cNvPr id="30" name="CuadroTexto 14"/>
          <p:cNvSpPr txBox="1"/>
          <p:nvPr/>
        </p:nvSpPr>
        <p:spPr>
          <a:xfrm>
            <a:off x="2680250" y="2664715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latin typeface="Franklin Gothic Heavy" panose="020B0903020102020204" pitchFamily="34" charset="0"/>
              </a:rPr>
              <a:t>SUS </a:t>
            </a:r>
          </a:p>
          <a:p>
            <a:r>
              <a:rPr lang="es-BO" dirty="0" smtClean="0">
                <a:latin typeface="Franklin Gothic Heavy" panose="020B0903020102020204" pitchFamily="34" charset="0"/>
              </a:rPr>
              <a:t>99%</a:t>
            </a:r>
          </a:p>
        </p:txBody>
      </p:sp>
      <p:sp>
        <p:nvSpPr>
          <p:cNvPr id="31" name="CuadroTexto 14"/>
          <p:cNvSpPr txBox="1"/>
          <p:nvPr/>
        </p:nvSpPr>
        <p:spPr>
          <a:xfrm>
            <a:off x="4128964" y="5252306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latin typeface="Franklin Gothic Heavy" panose="020B0903020102020204" pitchFamily="34" charset="0"/>
              </a:rPr>
              <a:t>RGL</a:t>
            </a:r>
            <a:r>
              <a:rPr lang="es-BO" sz="1400" dirty="0" smtClean="0">
                <a:latin typeface="Franklin Gothic Heavy" panose="020B0903020102020204" pitchFamily="34" charset="0"/>
              </a:rPr>
              <a:t> </a:t>
            </a:r>
          </a:p>
          <a:p>
            <a:r>
              <a:rPr lang="es-BO" sz="1400" dirty="0">
                <a:latin typeface="Franklin Gothic Heavy" panose="020B0903020102020204" pitchFamily="34" charset="0"/>
              </a:rPr>
              <a:t>2</a:t>
            </a:r>
            <a:r>
              <a:rPr lang="es-BO" sz="1400" dirty="0" smtClean="0">
                <a:latin typeface="Franklin Gothic Heavy" panose="020B0903020102020204" pitchFamily="34" charset="0"/>
              </a:rPr>
              <a:t>%</a:t>
            </a:r>
            <a:endParaRPr lang="es-BO" sz="1400" dirty="0" smtClean="0">
              <a:latin typeface="Franklin Gothic Heavy" panose="020B0903020102020204" pitchFamily="34" charset="0"/>
            </a:endParaRPr>
          </a:p>
        </p:txBody>
      </p:sp>
      <p:sp>
        <p:nvSpPr>
          <p:cNvPr id="32" name="CuadroTexto 14"/>
          <p:cNvSpPr txBox="1"/>
          <p:nvPr/>
        </p:nvSpPr>
        <p:spPr>
          <a:xfrm>
            <a:off x="4128964" y="4475482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latin typeface="Franklin Gothic Heavy" panose="020B0903020102020204" pitchFamily="34" charset="0"/>
              </a:rPr>
              <a:t>SUS </a:t>
            </a:r>
          </a:p>
          <a:p>
            <a:r>
              <a:rPr lang="es-BO" dirty="0" smtClean="0">
                <a:latin typeface="Franklin Gothic Heavy" panose="020B0903020102020204" pitchFamily="34" charset="0"/>
              </a:rPr>
              <a:t>98%</a:t>
            </a:r>
            <a:endParaRPr lang="es-BO" dirty="0" smtClean="0">
              <a:latin typeface="Franklin Gothic Heavy" panose="020B0903020102020204" pitchFamily="34" charset="0"/>
            </a:endParaRPr>
          </a:p>
        </p:txBody>
      </p:sp>
      <p:sp>
        <p:nvSpPr>
          <p:cNvPr id="33" name="CuadroTexto 14"/>
          <p:cNvSpPr txBox="1"/>
          <p:nvPr/>
        </p:nvSpPr>
        <p:spPr>
          <a:xfrm>
            <a:off x="5541160" y="5393981"/>
            <a:ext cx="60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sz="1050" dirty="0" smtClean="0">
                <a:latin typeface="Franklin Gothic Heavy" panose="020B0903020102020204" pitchFamily="34" charset="0"/>
              </a:rPr>
              <a:t>RGL</a:t>
            </a:r>
            <a:r>
              <a:rPr lang="es-BO" sz="1200" dirty="0" smtClean="0">
                <a:latin typeface="Franklin Gothic Heavy" panose="020B0903020102020204" pitchFamily="34" charset="0"/>
              </a:rPr>
              <a:t> </a:t>
            </a:r>
          </a:p>
          <a:p>
            <a:r>
              <a:rPr lang="es-BO" sz="1200" dirty="0" smtClean="0">
                <a:latin typeface="Franklin Gothic Heavy" panose="020B0903020102020204" pitchFamily="34" charset="0"/>
              </a:rPr>
              <a:t>100%</a:t>
            </a:r>
            <a:endParaRPr lang="es-BO" sz="1200" dirty="0" smtClean="0">
              <a:latin typeface="Franklin Gothic Heavy" panose="020B0903020102020204" pitchFamily="34" charset="0"/>
            </a:endParaRPr>
          </a:p>
        </p:txBody>
      </p:sp>
      <p:sp>
        <p:nvSpPr>
          <p:cNvPr id="36" name="CuadroTexto 14"/>
          <p:cNvSpPr txBox="1"/>
          <p:nvPr/>
        </p:nvSpPr>
        <p:spPr>
          <a:xfrm>
            <a:off x="7023492" y="2892439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latin typeface="Franklin Gothic Heavy" panose="020B0903020102020204" pitchFamily="34" charset="0"/>
              </a:rPr>
              <a:t>SUS </a:t>
            </a:r>
          </a:p>
          <a:p>
            <a:r>
              <a:rPr lang="es-BO" dirty="0" smtClean="0">
                <a:latin typeface="Franklin Gothic Heavy" panose="020B0903020102020204" pitchFamily="34" charset="0"/>
              </a:rPr>
              <a:t>92%</a:t>
            </a:r>
            <a:endParaRPr lang="es-BO" dirty="0" smtClean="0">
              <a:latin typeface="Franklin Gothic Heavy" panose="020B0903020102020204" pitchFamily="34" charset="0"/>
            </a:endParaRPr>
          </a:p>
        </p:txBody>
      </p:sp>
      <p:sp>
        <p:nvSpPr>
          <p:cNvPr id="37" name="CuadroTexto 14"/>
          <p:cNvSpPr txBox="1"/>
          <p:nvPr/>
        </p:nvSpPr>
        <p:spPr>
          <a:xfrm>
            <a:off x="8471573" y="5351072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latin typeface="Franklin Gothic Heavy" panose="020B0903020102020204" pitchFamily="34" charset="0"/>
              </a:rPr>
              <a:t>RGL</a:t>
            </a:r>
            <a:r>
              <a:rPr lang="es-BO" sz="1400" dirty="0" smtClean="0">
                <a:latin typeface="Franklin Gothic Heavy" panose="020B0903020102020204" pitchFamily="34" charset="0"/>
              </a:rPr>
              <a:t> </a:t>
            </a:r>
          </a:p>
          <a:p>
            <a:r>
              <a:rPr lang="es-BO" sz="1400" dirty="0" smtClean="0">
                <a:latin typeface="Franklin Gothic Heavy" panose="020B0903020102020204" pitchFamily="34" charset="0"/>
              </a:rPr>
              <a:t>1%</a:t>
            </a:r>
          </a:p>
        </p:txBody>
      </p:sp>
      <p:sp>
        <p:nvSpPr>
          <p:cNvPr id="38" name="CuadroTexto 14"/>
          <p:cNvSpPr txBox="1"/>
          <p:nvPr/>
        </p:nvSpPr>
        <p:spPr>
          <a:xfrm>
            <a:off x="8444740" y="4958169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latin typeface="Franklin Gothic Heavy" panose="020B0903020102020204" pitchFamily="34" charset="0"/>
              </a:rPr>
              <a:t>SUS </a:t>
            </a:r>
          </a:p>
          <a:p>
            <a:r>
              <a:rPr lang="es-BO" dirty="0" smtClean="0">
                <a:latin typeface="Franklin Gothic Heavy" panose="020B0903020102020204" pitchFamily="34" charset="0"/>
              </a:rPr>
              <a:t>99%</a:t>
            </a:r>
          </a:p>
        </p:txBody>
      </p:sp>
      <p:sp>
        <p:nvSpPr>
          <p:cNvPr id="39" name="CuadroTexto 14"/>
          <p:cNvSpPr txBox="1"/>
          <p:nvPr/>
        </p:nvSpPr>
        <p:spPr>
          <a:xfrm>
            <a:off x="10299458" y="5658848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sz="1000" dirty="0" smtClean="0">
                <a:latin typeface="Franklin Gothic Heavy" panose="020B0903020102020204" pitchFamily="34" charset="0"/>
              </a:rPr>
              <a:t>RGL</a:t>
            </a:r>
            <a:r>
              <a:rPr lang="es-BO" dirty="0" smtClean="0">
                <a:latin typeface="Franklin Gothic Heavy" panose="020B0903020102020204" pitchFamily="34" charset="0"/>
              </a:rPr>
              <a:t> </a:t>
            </a:r>
          </a:p>
          <a:p>
            <a:r>
              <a:rPr lang="es-BO" dirty="0" smtClean="0">
                <a:latin typeface="Franklin Gothic Heavy" panose="020B0903020102020204" pitchFamily="34" charset="0"/>
              </a:rPr>
              <a:t>6</a:t>
            </a:r>
            <a:r>
              <a:rPr lang="es-BO" dirty="0" smtClean="0">
                <a:latin typeface="Franklin Gothic Heavy" panose="020B0903020102020204" pitchFamily="34" charset="0"/>
              </a:rPr>
              <a:t>%</a:t>
            </a:r>
            <a:endParaRPr lang="es-BO" dirty="0" smtClean="0">
              <a:latin typeface="Franklin Gothic Heavy" panose="020B0903020102020204" pitchFamily="34" charset="0"/>
            </a:endParaRPr>
          </a:p>
        </p:txBody>
      </p:sp>
      <p:sp>
        <p:nvSpPr>
          <p:cNvPr id="45" name="CuadroTexto 14"/>
          <p:cNvSpPr txBox="1"/>
          <p:nvPr/>
        </p:nvSpPr>
        <p:spPr>
          <a:xfrm>
            <a:off x="10274314" y="5206772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sz="1000" dirty="0" smtClean="0">
                <a:latin typeface="Franklin Gothic Heavy" panose="020B0903020102020204" pitchFamily="34" charset="0"/>
              </a:rPr>
              <a:t>SUS</a:t>
            </a:r>
            <a:r>
              <a:rPr lang="es-BO" dirty="0" smtClean="0">
                <a:latin typeface="Franklin Gothic Heavy" panose="020B0903020102020204" pitchFamily="34" charset="0"/>
              </a:rPr>
              <a:t> </a:t>
            </a:r>
            <a:endParaRPr lang="es-BO" dirty="0" smtClean="0">
              <a:latin typeface="Franklin Gothic Heavy" panose="020B0903020102020204" pitchFamily="34" charset="0"/>
            </a:endParaRPr>
          </a:p>
          <a:p>
            <a:r>
              <a:rPr lang="es-BO" dirty="0" smtClean="0">
                <a:latin typeface="Franklin Gothic Heavy" panose="020B0903020102020204" pitchFamily="34" charset="0"/>
              </a:rPr>
              <a:t>94%</a:t>
            </a:r>
            <a:endParaRPr lang="es-BO" dirty="0" smtClean="0">
              <a:latin typeface="Franklin Gothic Heavy" panose="020B0903020102020204" pitchFamily="34" charset="0"/>
            </a:endParaRPr>
          </a:p>
        </p:txBody>
      </p:sp>
      <p:sp>
        <p:nvSpPr>
          <p:cNvPr id="46" name="CuadroTexto 14"/>
          <p:cNvSpPr txBox="1"/>
          <p:nvPr/>
        </p:nvSpPr>
        <p:spPr>
          <a:xfrm>
            <a:off x="11353414" y="5363203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latin typeface="Franklin Gothic Heavy" panose="020B0903020102020204" pitchFamily="34" charset="0"/>
              </a:rPr>
              <a:t>RGL</a:t>
            </a:r>
            <a:r>
              <a:rPr lang="es-BO" sz="1400" dirty="0" smtClean="0">
                <a:latin typeface="Franklin Gothic Heavy" panose="020B0903020102020204" pitchFamily="34" charset="0"/>
              </a:rPr>
              <a:t> </a:t>
            </a:r>
          </a:p>
          <a:p>
            <a:r>
              <a:rPr lang="es-BO" sz="1400" dirty="0">
                <a:latin typeface="Franklin Gothic Heavy" panose="020B0903020102020204" pitchFamily="34" charset="0"/>
              </a:rPr>
              <a:t>2</a:t>
            </a:r>
            <a:r>
              <a:rPr lang="es-BO" sz="1400" dirty="0" smtClean="0">
                <a:latin typeface="Franklin Gothic Heavy" panose="020B0903020102020204" pitchFamily="34" charset="0"/>
              </a:rPr>
              <a:t>%</a:t>
            </a:r>
            <a:endParaRPr lang="es-BO" sz="1400" dirty="0" smtClean="0">
              <a:latin typeface="Franklin Gothic Heavy" panose="020B0903020102020204" pitchFamily="34" charset="0"/>
            </a:endParaRPr>
          </a:p>
        </p:txBody>
      </p:sp>
      <p:sp>
        <p:nvSpPr>
          <p:cNvPr id="47" name="CuadroTexto 14"/>
          <p:cNvSpPr txBox="1"/>
          <p:nvPr/>
        </p:nvSpPr>
        <p:spPr>
          <a:xfrm>
            <a:off x="11316153" y="4933073"/>
            <a:ext cx="603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latin typeface="Franklin Gothic Heavy" panose="020B0903020102020204" pitchFamily="34" charset="0"/>
              </a:rPr>
              <a:t>SUS </a:t>
            </a:r>
          </a:p>
          <a:p>
            <a:r>
              <a:rPr lang="es-BO" dirty="0" smtClean="0">
                <a:latin typeface="Franklin Gothic Heavy" panose="020B0903020102020204" pitchFamily="34" charset="0"/>
              </a:rPr>
              <a:t>98%</a:t>
            </a:r>
            <a:endParaRPr lang="es-BO" dirty="0" smtClean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47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63512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2932831" y="6114594"/>
            <a:ext cx="1622694" cy="954107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BO" sz="1400" b="1" dirty="0" smtClean="0">
                <a:solidFill>
                  <a:srgbClr val="FF0000"/>
                </a:solidFill>
              </a:rPr>
              <a:t>MAYORES = 1377</a:t>
            </a:r>
          </a:p>
          <a:p>
            <a:r>
              <a:rPr lang="es-BO" sz="1400" b="1" dirty="0" smtClean="0">
                <a:solidFill>
                  <a:srgbClr val="FF0000"/>
                </a:solidFill>
              </a:rPr>
              <a:t>MEDIANAS = 161</a:t>
            </a:r>
          </a:p>
          <a:p>
            <a:r>
              <a:rPr lang="es-BO" sz="1400" b="1" dirty="0" smtClean="0">
                <a:solidFill>
                  <a:srgbClr val="FF0000"/>
                </a:solidFill>
              </a:rPr>
              <a:t>MENORES = 222</a:t>
            </a:r>
          </a:p>
          <a:p>
            <a:endParaRPr lang="es-BO" sz="1400" b="1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698382" y="6114594"/>
            <a:ext cx="1622694" cy="954107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BO" sz="1400" b="1" dirty="0" smtClean="0">
                <a:solidFill>
                  <a:srgbClr val="002060"/>
                </a:solidFill>
              </a:rPr>
              <a:t>MAYORES = 1141</a:t>
            </a:r>
          </a:p>
          <a:p>
            <a:r>
              <a:rPr lang="es-BO" sz="1400" b="1" dirty="0" smtClean="0">
                <a:solidFill>
                  <a:srgbClr val="002060"/>
                </a:solidFill>
              </a:rPr>
              <a:t>MEDIANAS = 102</a:t>
            </a:r>
          </a:p>
          <a:p>
            <a:r>
              <a:rPr lang="es-BO" sz="1400" b="1" dirty="0" smtClean="0">
                <a:solidFill>
                  <a:srgbClr val="002060"/>
                </a:solidFill>
              </a:rPr>
              <a:t>MENORES = 178</a:t>
            </a:r>
          </a:p>
          <a:p>
            <a:endParaRPr lang="es-BO" sz="1400" b="1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555525" y="6406981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TOTAL 2024= 1760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9522373" y="6406981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TOTAL 2025= 1421</a:t>
            </a:r>
          </a:p>
        </p:txBody>
      </p:sp>
      <p:pic>
        <p:nvPicPr>
          <p:cNvPr id="14" name="Imagen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779643"/>
              </p:ext>
            </p:extLst>
          </p:nvPr>
        </p:nvGraphicFramePr>
        <p:xfrm>
          <a:off x="0" y="0"/>
          <a:ext cx="12192000" cy="648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065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0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761365" y="6237121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TOTAL 2024= 838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653270" y="6237121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TOTAL 2025= 660</a:t>
            </a:r>
          </a:p>
        </p:txBody>
      </p:sp>
      <p:pic>
        <p:nvPicPr>
          <p:cNvPr id="9" name="Imagen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7183421"/>
              </p:ext>
            </p:extLst>
          </p:nvPr>
        </p:nvGraphicFramePr>
        <p:xfrm>
          <a:off x="0" y="-1"/>
          <a:ext cx="12192000" cy="6351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4121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pic>
        <p:nvPicPr>
          <p:cNvPr id="14" name="Imagen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2039709" y="6273224"/>
            <a:ext cx="246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TOTAL 2024= 207099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348151" y="6239611"/>
            <a:ext cx="247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TOTAL 2025= 183513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444269" y="6148932"/>
            <a:ext cx="234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ATEN. SUS 95%</a:t>
            </a:r>
          </a:p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ATEN. RGL 5%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9874180" y="6148932"/>
            <a:ext cx="23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ATEN. SUS 97%</a:t>
            </a:r>
          </a:p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ATE. RGL 3%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9198094"/>
              </p:ext>
            </p:extLst>
          </p:nvPr>
        </p:nvGraphicFramePr>
        <p:xfrm>
          <a:off x="0" y="-1"/>
          <a:ext cx="12192000" cy="6239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99840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761365" y="6237121"/>
            <a:ext cx="234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TOTAL 2024= 10166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653270" y="6237121"/>
            <a:ext cx="238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TOTAL 2025= 10407</a:t>
            </a:r>
          </a:p>
        </p:txBody>
      </p:sp>
      <p:pic>
        <p:nvPicPr>
          <p:cNvPr id="16" name="Imagen 1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10041924" y="6119336"/>
            <a:ext cx="23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ATEN. SUS 90%</a:t>
            </a:r>
          </a:p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ATEN. RGL 10%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098890" y="6119336"/>
            <a:ext cx="234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ATEN. SUS 88%</a:t>
            </a:r>
          </a:p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ATEN. RGL 12%</a:t>
            </a:r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5330850"/>
              </p:ext>
            </p:extLst>
          </p:nvPr>
        </p:nvGraphicFramePr>
        <p:xfrm>
          <a:off x="0" y="-1000"/>
          <a:ext cx="12192000" cy="628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733466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761365" y="6237121"/>
            <a:ext cx="234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TOTAL 2024= 11636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653270" y="6237121"/>
            <a:ext cx="238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TOTAL 2025= 9051</a:t>
            </a:r>
          </a:p>
        </p:txBody>
      </p:sp>
      <p:pic>
        <p:nvPicPr>
          <p:cNvPr id="12" name="Imagen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10041924" y="6106859"/>
            <a:ext cx="23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ATEN. SUS 85%</a:t>
            </a:r>
          </a:p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ATEN. RGL 15%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953315" y="6123856"/>
            <a:ext cx="234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ATEN. SUS 91%</a:t>
            </a:r>
          </a:p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ATEN. RGL 9%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569440"/>
              </p:ext>
            </p:extLst>
          </p:nvPr>
        </p:nvGraphicFramePr>
        <p:xfrm>
          <a:off x="0" y="0"/>
          <a:ext cx="12192000" cy="612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3534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074" y="2805239"/>
            <a:ext cx="10515600" cy="1325563"/>
          </a:xfrm>
        </p:spPr>
        <p:txBody>
          <a:bodyPr/>
          <a:lstStyle/>
          <a:p>
            <a:pPr algn="ctr"/>
            <a:r>
              <a:rPr lang="es-MX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INDICADORES </a:t>
            </a:r>
            <a:r>
              <a:rPr lang="es-MX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DE RESULTADOS INTERMEDIOS</a:t>
            </a: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0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0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688099"/>
              </p:ext>
            </p:extLst>
          </p:nvPr>
        </p:nvGraphicFramePr>
        <p:xfrm>
          <a:off x="0" y="0"/>
          <a:ext cx="12192000" cy="648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04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074" y="2805239"/>
            <a:ext cx="10515600" cy="1325563"/>
          </a:xfrm>
        </p:spPr>
        <p:txBody>
          <a:bodyPr/>
          <a:lstStyle/>
          <a:p>
            <a:pPr algn="ctr"/>
            <a:r>
              <a:rPr lang="es-MX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INDICADORES </a:t>
            </a:r>
            <a:r>
              <a:rPr lang="es-MX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DE RESULTADOS FINALES</a:t>
            </a: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3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pic>
        <p:nvPicPr>
          <p:cNvPr id="21" name="Imagen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0458808"/>
              </p:ext>
            </p:extLst>
          </p:nvPr>
        </p:nvGraphicFramePr>
        <p:xfrm>
          <a:off x="0" y="-8708"/>
          <a:ext cx="12192000" cy="6497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7" name="Conector recto 16"/>
          <p:cNvCxnSpPr/>
          <p:nvPr/>
        </p:nvCxnSpPr>
        <p:spPr>
          <a:xfrm>
            <a:off x="435739" y="2761662"/>
            <a:ext cx="11562853" cy="65047"/>
          </a:xfrm>
          <a:prstGeom prst="line">
            <a:avLst/>
          </a:prstGeom>
          <a:ln w="57150">
            <a:solidFill>
              <a:srgbClr val="40F05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435739" y="2322569"/>
            <a:ext cx="2197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 smtClean="0">
                <a:solidFill>
                  <a:srgbClr val="00B050"/>
                </a:solidFill>
                <a:latin typeface="Franklin Gothic Heavy" panose="020B0903020102020204" pitchFamily="34" charset="0"/>
              </a:rPr>
              <a:t>ESTANDAR 5 DÍAS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723094" y="3508847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PROM. 2024= 4.1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861498" y="3382751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PROM. 2025= 4.3</a:t>
            </a:r>
          </a:p>
        </p:txBody>
      </p:sp>
    </p:spTree>
    <p:extLst>
      <p:ext uri="{BB962C8B-B14F-4D97-AF65-F5344CB8AC3E}">
        <p14:creationId xmlns:p14="http://schemas.microsoft.com/office/powerpoint/2010/main" val="3003061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pic>
        <p:nvPicPr>
          <p:cNvPr id="21" name="Imagen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899118"/>
              </p:ext>
            </p:extLst>
          </p:nvPr>
        </p:nvGraphicFramePr>
        <p:xfrm>
          <a:off x="0" y="0"/>
          <a:ext cx="12192000" cy="648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3" name="Conector recto 12"/>
          <p:cNvCxnSpPr/>
          <p:nvPr/>
        </p:nvCxnSpPr>
        <p:spPr>
          <a:xfrm>
            <a:off x="403777" y="4924455"/>
            <a:ext cx="11562853" cy="65047"/>
          </a:xfrm>
          <a:prstGeom prst="line">
            <a:avLst/>
          </a:prstGeom>
          <a:ln w="57150">
            <a:solidFill>
              <a:srgbClr val="40F05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318964" y="4989502"/>
            <a:ext cx="2197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 smtClean="0">
                <a:solidFill>
                  <a:srgbClr val="00B050"/>
                </a:solidFill>
                <a:latin typeface="Franklin Gothic Heavy" panose="020B0903020102020204" pitchFamily="34" charset="0"/>
              </a:rPr>
              <a:t>ESTANDAR 1.5 DÍAS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849883" y="4542394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PROM. 2024= 2.3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9304914" y="4173062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PROM. 2025= 5.6</a:t>
            </a:r>
          </a:p>
        </p:txBody>
      </p:sp>
    </p:spTree>
    <p:extLst>
      <p:ext uri="{BB962C8B-B14F-4D97-AF65-F5344CB8AC3E}">
        <p14:creationId xmlns:p14="http://schemas.microsoft.com/office/powerpoint/2010/main" val="3992010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pic>
        <p:nvPicPr>
          <p:cNvPr id="21" name="Imagen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125112"/>
              </p:ext>
            </p:extLst>
          </p:nvPr>
        </p:nvGraphicFramePr>
        <p:xfrm>
          <a:off x="15063" y="0"/>
          <a:ext cx="12176937" cy="648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3" name="Conector recto 12"/>
          <p:cNvCxnSpPr/>
          <p:nvPr/>
        </p:nvCxnSpPr>
        <p:spPr>
          <a:xfrm>
            <a:off x="469678" y="4183048"/>
            <a:ext cx="11562853" cy="65047"/>
          </a:xfrm>
          <a:prstGeom prst="line">
            <a:avLst/>
          </a:prstGeom>
          <a:ln w="57150">
            <a:solidFill>
              <a:srgbClr val="40F05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9904905" y="3877017"/>
            <a:ext cx="2197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 smtClean="0">
                <a:solidFill>
                  <a:srgbClr val="00B050"/>
                </a:solidFill>
                <a:latin typeface="Franklin Gothic Heavy" panose="020B0903020102020204" pitchFamily="34" charset="0"/>
              </a:rPr>
              <a:t>ESTANDAR +3 EGRE.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516777" y="2566924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PROM. 2024= 6.2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976828" y="3082400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PROM. 2025= 5</a:t>
            </a:r>
          </a:p>
        </p:txBody>
      </p:sp>
    </p:spTree>
    <p:extLst>
      <p:ext uri="{BB962C8B-B14F-4D97-AF65-F5344CB8AC3E}">
        <p14:creationId xmlns:p14="http://schemas.microsoft.com/office/powerpoint/2010/main" val="1267094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9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pic>
        <p:nvPicPr>
          <p:cNvPr id="21" name="Imagen 2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369274"/>
              </p:ext>
            </p:extLst>
          </p:nvPr>
        </p:nvGraphicFramePr>
        <p:xfrm>
          <a:off x="0" y="0"/>
          <a:ext cx="12192000" cy="648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3" name="Conector recto 12"/>
          <p:cNvCxnSpPr/>
          <p:nvPr/>
        </p:nvCxnSpPr>
        <p:spPr>
          <a:xfrm>
            <a:off x="552221" y="2392050"/>
            <a:ext cx="11562853" cy="65047"/>
          </a:xfrm>
          <a:prstGeom prst="line">
            <a:avLst/>
          </a:prstGeom>
          <a:ln w="57150">
            <a:solidFill>
              <a:srgbClr val="40F05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552221" y="1962379"/>
            <a:ext cx="2197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 smtClean="0">
                <a:solidFill>
                  <a:srgbClr val="00B050"/>
                </a:solidFill>
                <a:latin typeface="Franklin Gothic Heavy" panose="020B0903020102020204" pitchFamily="34" charset="0"/>
              </a:rPr>
              <a:t>ESTANDAR 85%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401447" y="2674811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PROM. 2024= 71%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9522373" y="3267066"/>
            <a:ext cx="2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PROM. 2025= 59%</a:t>
            </a:r>
          </a:p>
        </p:txBody>
      </p:sp>
    </p:spTree>
    <p:extLst>
      <p:ext uri="{BB962C8B-B14F-4D97-AF65-F5344CB8AC3E}">
        <p14:creationId xmlns:p14="http://schemas.microsoft.com/office/powerpoint/2010/main" val="5077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1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pic>
        <p:nvPicPr>
          <p:cNvPr id="7" name="Imagen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622479"/>
              </p:ext>
            </p:extLst>
          </p:nvPr>
        </p:nvGraphicFramePr>
        <p:xfrm>
          <a:off x="0" y="0"/>
          <a:ext cx="12192000" cy="6417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165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074" y="28052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ENFERMERIA</a:t>
            </a: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7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0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738930" y="6421787"/>
            <a:ext cx="234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TOTAL 2024= 95506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706444" y="6421787"/>
            <a:ext cx="238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TOTAL 2025= 101274</a:t>
            </a:r>
          </a:p>
        </p:txBody>
      </p:sp>
      <p:pic>
        <p:nvPicPr>
          <p:cNvPr id="11" name="Imagen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39880" r="3238" b="3544"/>
          <a:stretch/>
        </p:blipFill>
        <p:spPr>
          <a:xfrm>
            <a:off x="6221470" y="1495579"/>
            <a:ext cx="5673968" cy="249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6478000"/>
              </p:ext>
            </p:extLst>
          </p:nvPr>
        </p:nvGraphicFramePr>
        <p:xfrm>
          <a:off x="0" y="-6835"/>
          <a:ext cx="12192000" cy="642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57469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074" y="280523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ACTIVIDADES DE PROMOCIÓN Y PREVENCIÓN</a:t>
            </a:r>
            <a:br>
              <a:rPr lang="es-MX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lang="es-MX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CÓMITES HOSPITALARIOS</a:t>
            </a:r>
            <a:br>
              <a:rPr lang="es-MX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lang="es-MX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APERTURA DE BUZONES</a:t>
            </a: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1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sp>
        <p:nvSpPr>
          <p:cNvPr id="2" name="Rectángulo 1"/>
          <p:cNvSpPr/>
          <p:nvPr/>
        </p:nvSpPr>
        <p:spPr>
          <a:xfrm>
            <a:off x="3690550" y="246544"/>
            <a:ext cx="4440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s-MX" sz="2000" dirty="0" smtClean="0">
                <a:solidFill>
                  <a:schemeClr val="bg2">
                    <a:lumMod val="10000"/>
                  </a:schemeClr>
                </a:solidFill>
              </a:rPr>
              <a:t>CONSULTA EXTERNA SEGUNDO NIVEL  </a:t>
            </a:r>
            <a:endParaRPr lang="es-MX" sz="2000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 sz="10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s-MX" sz="2000" dirty="0" smtClean="0">
                <a:solidFill>
                  <a:schemeClr val="bg2">
                    <a:lumMod val="10000"/>
                  </a:schemeClr>
                </a:solidFill>
              </a:rPr>
              <a:t>ENERO A DICIEMBRE 2024 </a:t>
            </a:r>
            <a:r>
              <a:rPr lang="es-MX" sz="2000" dirty="0">
                <a:solidFill>
                  <a:schemeClr val="bg2">
                    <a:lumMod val="10000"/>
                  </a:schemeClr>
                </a:solidFill>
              </a:rPr>
              <a:t>– </a:t>
            </a:r>
            <a:r>
              <a:rPr lang="es-MX" sz="2000" dirty="0" smtClean="0">
                <a:solidFill>
                  <a:schemeClr val="bg2">
                    <a:lumMod val="10000"/>
                  </a:schemeClr>
                </a:solidFill>
              </a:rPr>
              <a:t>2025</a:t>
            </a:r>
            <a:endParaRPr lang="es-MX" sz="2000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 sz="10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s-MX" sz="2000" dirty="0">
                <a:solidFill>
                  <a:schemeClr val="bg2">
                    <a:lumMod val="10000"/>
                  </a:schemeClr>
                </a:solidFill>
              </a:rPr>
              <a:t>HOSPITAL MUNICIPAL COTAHUMA</a:t>
            </a:r>
          </a:p>
        </p:txBody>
      </p:sp>
      <p:pic>
        <p:nvPicPr>
          <p:cNvPr id="14" name="Imagen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3" name="Gráfico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7760929"/>
              </p:ext>
            </p:extLst>
          </p:nvPr>
        </p:nvGraphicFramePr>
        <p:xfrm>
          <a:off x="0" y="1262206"/>
          <a:ext cx="12192000" cy="5352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CuadroTexto 30"/>
          <p:cNvSpPr txBox="1"/>
          <p:nvPr/>
        </p:nvSpPr>
        <p:spPr>
          <a:xfrm>
            <a:off x="7279781" y="3465306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400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SUS </a:t>
            </a:r>
          </a:p>
          <a:p>
            <a:r>
              <a:rPr lang="es-BO" sz="1400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92%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7279781" y="5252306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400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RGL </a:t>
            </a:r>
          </a:p>
          <a:p>
            <a:r>
              <a:rPr lang="es-BO" sz="14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8</a:t>
            </a:r>
            <a:r>
              <a:rPr lang="es-BO" sz="1400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%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3446319" y="5062384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400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RGL </a:t>
            </a:r>
          </a:p>
          <a:p>
            <a:r>
              <a:rPr lang="es-BO" sz="1400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16%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954329" y="5323994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RGL </a:t>
            </a:r>
          </a:p>
          <a:p>
            <a:r>
              <a:rPr lang="es-BO" sz="1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7</a:t>
            </a:r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%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954329" y="2162964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SUS </a:t>
            </a:r>
          </a:p>
          <a:p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93%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2871060" y="5062384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RGL </a:t>
            </a:r>
          </a:p>
          <a:p>
            <a:r>
              <a:rPr lang="es-BO" sz="14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16%</a:t>
            </a:r>
          </a:p>
        </p:txBody>
      </p:sp>
    </p:spTree>
    <p:extLst>
      <p:ext uri="{BB962C8B-B14F-4D97-AF65-F5344CB8AC3E}">
        <p14:creationId xmlns:p14="http://schemas.microsoft.com/office/powerpoint/2010/main" val="42120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ítulo 1"/>
          <p:cNvSpPr txBox="1">
            <a:spLocks/>
          </p:cNvSpPr>
          <p:nvPr/>
        </p:nvSpPr>
        <p:spPr>
          <a:xfrm>
            <a:off x="2977501" y="265191"/>
            <a:ext cx="5588000" cy="6434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BO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1237373" y="0"/>
            <a:ext cx="10515600" cy="938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latin typeface="Arial Black" panose="020B0A04020102020204" pitchFamily="34" charset="0"/>
              </a:rPr>
              <a:t>CAPACITACIONES , FERIAS, CAMPAÑAS , CHARLAS Y </a:t>
            </a:r>
          </a:p>
          <a:p>
            <a:r>
              <a:rPr lang="es-BO" sz="2000" dirty="0" smtClean="0">
                <a:latin typeface="Arial Black" panose="020B0A04020102020204" pitchFamily="34" charset="0"/>
              </a:rPr>
              <a:t>ACTIVIDADES INTERNADO</a:t>
            </a:r>
            <a:endParaRPr lang="es-BO" sz="2000" dirty="0">
              <a:latin typeface="Arial Black" panose="020B0A04020102020204" pitchFamily="34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26371"/>
            <a:ext cx="12192000" cy="256418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5270" y="3712487"/>
            <a:ext cx="2096714" cy="1577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6152" y="5194664"/>
            <a:ext cx="2112197" cy="1739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3658" y="3898008"/>
            <a:ext cx="1251290" cy="278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1693" y="3712487"/>
            <a:ext cx="2234868" cy="132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6384" y="4933509"/>
            <a:ext cx="2495529" cy="1877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12"/>
          <a:srcRect t="31778" b="12278"/>
          <a:stretch/>
        </p:blipFill>
        <p:spPr>
          <a:xfrm>
            <a:off x="4933740" y="3757308"/>
            <a:ext cx="1982337" cy="1254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1898" y="5079042"/>
            <a:ext cx="1229871" cy="1603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4"/>
          <a:srcRect l="19865" r="18991"/>
          <a:stretch/>
        </p:blipFill>
        <p:spPr>
          <a:xfrm>
            <a:off x="6816547" y="3776905"/>
            <a:ext cx="1150840" cy="1156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15"/>
          <a:srcRect l="1085" t="15356" r="-1085" b="10852"/>
          <a:stretch/>
        </p:blipFill>
        <p:spPr>
          <a:xfrm>
            <a:off x="5830728" y="5044497"/>
            <a:ext cx="1961793" cy="1655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54570" y="5175960"/>
            <a:ext cx="910931" cy="162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0748" y="3763100"/>
            <a:ext cx="1865905" cy="1399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02785" y="3690551"/>
            <a:ext cx="2569021" cy="1395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02839" y="5208095"/>
            <a:ext cx="2135357" cy="1601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20"/>
          <a:srcRect l="-3137" t="-18501" r="3137" b="18501"/>
          <a:stretch/>
        </p:blipFill>
        <p:spPr>
          <a:xfrm>
            <a:off x="10080262" y="5154402"/>
            <a:ext cx="2215226" cy="1663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11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1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</a:t>
            </a:r>
            <a:r>
              <a:rPr lang="es-ES" sz="1400" b="1" dirty="0" smtClean="0"/>
              <a:t>GESTIÓN DE CALIDAD</a:t>
            </a:r>
            <a:endParaRPr lang="es-BO" sz="1400" b="1" dirty="0"/>
          </a:p>
        </p:txBody>
      </p:sp>
      <p:pic>
        <p:nvPicPr>
          <p:cNvPr id="7" name="Imagen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1237373" y="22106"/>
            <a:ext cx="10515600" cy="7495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400" smtClean="0">
                <a:latin typeface="Arial Black" panose="020B0A04020102020204" pitchFamily="34" charset="0"/>
              </a:rPr>
              <a:t>COMITES TÉCNICOS Y DE ASESORAMIENTO</a:t>
            </a:r>
            <a:endParaRPr lang="es-BO" sz="2400" dirty="0">
              <a:latin typeface="Arial Black" panose="020B0A040201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889" y="1191836"/>
            <a:ext cx="6791325" cy="5070219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7223760" y="998290"/>
            <a:ext cx="479842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BO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 smtClean="0"/>
              <a:t>COMITÉ TECNICO MEDICO Y ADMINISTRATIVO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 smtClean="0"/>
              <a:t>COMITÉ </a:t>
            </a:r>
            <a:r>
              <a:rPr lang="es-BO" sz="1600" b="1" dirty="0"/>
              <a:t>DE AUDITORIA MEDICA Y EXPEDIENTE CLÍNICO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 smtClean="0"/>
              <a:t>COMITÉ </a:t>
            </a:r>
            <a:r>
              <a:rPr lang="es-BO" sz="1600" b="1" dirty="0"/>
              <a:t>DE CAPACITACIÓN DOCENCIA E INVESTIGACIÓN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/>
              <a:t>COMITÉ DE FARMACIA Y TERAPÉUTICA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 smtClean="0"/>
              <a:t>COMITÉ </a:t>
            </a:r>
            <a:r>
              <a:rPr lang="es-BO" sz="1600" b="1" dirty="0"/>
              <a:t>DE FARMACOVIGILANCIA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 smtClean="0"/>
              <a:t>COMITÉ </a:t>
            </a:r>
            <a:r>
              <a:rPr lang="es-BO" sz="1600" b="1" dirty="0"/>
              <a:t>DE LACTANCIA MATERNA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/>
              <a:t>COMITE DE MORTALIDAD MATERNA, NEONATAL Y PERINATAL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/>
              <a:t>COMITÉ DE HIGIENE Y SALUD OCUPACIONAL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 smtClean="0"/>
              <a:t>COMITÉ </a:t>
            </a:r>
            <a:r>
              <a:rPr lang="es-BO" sz="1600" b="1" dirty="0"/>
              <a:t>DE VIGILANCIA EPIDEMIOLÓGICA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/>
              <a:t>COMITÉ DE REFERENCIA Y CONTRA REFERENCIA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/>
              <a:t>COMITÉ DE MEDICINA TRANSFUSIONAL Y HEMOVIGILANCIA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 smtClean="0"/>
              <a:t>SUB </a:t>
            </a:r>
            <a:r>
              <a:rPr lang="es-BO" sz="1600" b="1" dirty="0"/>
              <a:t>COMITÉ DE BIOSEGURIDAD Y RESIDUOS SOLIDOS HOSPITALARIOS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 smtClean="0"/>
              <a:t>SUBCOMITÉ DE INFECCIONES ASOCIADAS A LA ATENCIÓN EN SALUD (IAAS)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 smtClean="0"/>
              <a:t>SUBCOMITÉ DE ANALISIS DE INFORMACIÓN</a:t>
            </a:r>
            <a:endParaRPr lang="es-BO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1600" b="1" dirty="0" smtClean="0"/>
              <a:t>SUBCOMITE DE ATENCIÓN AL USUARIO </a:t>
            </a:r>
          </a:p>
        </p:txBody>
      </p:sp>
    </p:spTree>
    <p:extLst>
      <p:ext uri="{BB962C8B-B14F-4D97-AF65-F5344CB8AC3E}">
        <p14:creationId xmlns:p14="http://schemas.microsoft.com/office/powerpoint/2010/main" val="30552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1" name="CuadroTexto 1"/>
          <p:cNvSpPr txBox="1"/>
          <p:nvPr/>
        </p:nvSpPr>
        <p:spPr>
          <a:xfrm>
            <a:off x="0" y="6535659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</a:t>
            </a:r>
            <a:r>
              <a:rPr lang="es-ES" sz="1400" b="1" dirty="0" smtClean="0"/>
              <a:t>GESTIÓN DE CALIDAD</a:t>
            </a:r>
            <a:endParaRPr lang="es-BO" sz="1400" b="1" dirty="0"/>
          </a:p>
        </p:txBody>
      </p:sp>
      <p:pic>
        <p:nvPicPr>
          <p:cNvPr id="7" name="Imagen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175952" y="54320"/>
            <a:ext cx="10515600" cy="911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latin typeface="Arial Black" panose="020B0A04020102020204" pitchFamily="34" charset="0"/>
              </a:rPr>
              <a:t>BUZONES DE SUGERENCIAS, RECLAMOS Y </a:t>
            </a:r>
          </a:p>
          <a:p>
            <a:r>
              <a:rPr lang="es-BO" sz="2000" dirty="0" smtClean="0">
                <a:latin typeface="Arial Black" panose="020B0A04020102020204" pitchFamily="34" charset="0"/>
              </a:rPr>
              <a:t>FELICITACIONES GESTION 2025.</a:t>
            </a:r>
            <a:endParaRPr lang="es-BO" sz="2000" dirty="0">
              <a:latin typeface="Arial Black" panose="020B0A04020102020204" pitchFamily="34" charset="0"/>
            </a:endParaRPr>
          </a:p>
        </p:txBody>
      </p:sp>
      <p:pic>
        <p:nvPicPr>
          <p:cNvPr id="12" name="Marcador de contenido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8289"/>
            <a:ext cx="9168714" cy="322619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9877" y="998289"/>
            <a:ext cx="2669871" cy="355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328" y="4346765"/>
            <a:ext cx="3037582" cy="2278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/>
          <a:srcRect r="24801"/>
          <a:stretch/>
        </p:blipFill>
        <p:spPr>
          <a:xfrm>
            <a:off x="4496607" y="4248603"/>
            <a:ext cx="2376134" cy="2369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791031" y="4314550"/>
            <a:ext cx="1896665" cy="2528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63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074" y="28052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VIGILANCIA EPIDEMIOLÓGICA</a:t>
            </a: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104443" y="-19859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Texto 1"/>
          <p:cNvSpPr txBox="1"/>
          <p:nvPr/>
        </p:nvSpPr>
        <p:spPr>
          <a:xfrm>
            <a:off x="0" y="6550223"/>
            <a:ext cx="36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</a:t>
            </a:r>
            <a:r>
              <a:rPr lang="es-ES" sz="1400" b="1" dirty="0" smtClean="0"/>
              <a:t>VIGILANCIA EPIDEMIOLOGICA</a:t>
            </a:r>
            <a:endParaRPr lang="es-BO" sz="1400" b="1" dirty="0"/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1674878"/>
              </p:ext>
            </p:extLst>
          </p:nvPr>
        </p:nvGraphicFramePr>
        <p:xfrm>
          <a:off x="0" y="998290"/>
          <a:ext cx="4572000" cy="306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056219"/>
              </p:ext>
            </p:extLst>
          </p:nvPr>
        </p:nvGraphicFramePr>
        <p:xfrm>
          <a:off x="4147107" y="1072430"/>
          <a:ext cx="4519099" cy="271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8218902"/>
              </p:ext>
            </p:extLst>
          </p:nvPr>
        </p:nvGraphicFramePr>
        <p:xfrm>
          <a:off x="8521399" y="956325"/>
          <a:ext cx="3670601" cy="3127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8452994"/>
              </p:ext>
            </p:extLst>
          </p:nvPr>
        </p:nvGraphicFramePr>
        <p:xfrm>
          <a:off x="127042" y="3842467"/>
          <a:ext cx="3851833" cy="2707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2969519"/>
              </p:ext>
            </p:extLst>
          </p:nvPr>
        </p:nvGraphicFramePr>
        <p:xfrm>
          <a:off x="3885428" y="3899356"/>
          <a:ext cx="4731350" cy="2650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1152337"/>
              </p:ext>
            </p:extLst>
          </p:nvPr>
        </p:nvGraphicFramePr>
        <p:xfrm>
          <a:off x="8710869" y="3880021"/>
          <a:ext cx="3481131" cy="3262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0" name="Título 1"/>
          <p:cNvSpPr txBox="1">
            <a:spLocks/>
          </p:cNvSpPr>
          <p:nvPr/>
        </p:nvSpPr>
        <p:spPr>
          <a:xfrm>
            <a:off x="1019433" y="215855"/>
            <a:ext cx="10515600" cy="5047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latin typeface="Arial Black" panose="020B0A04020102020204" pitchFamily="34" charset="0"/>
              </a:rPr>
              <a:t>ZOONOSIS GESTION 2025.</a:t>
            </a:r>
            <a:endParaRPr lang="es-BO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85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19433" y="215855"/>
            <a:ext cx="10515600" cy="5047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000" dirty="0" smtClean="0">
                <a:latin typeface="Arial Black" panose="020B0A04020102020204" pitchFamily="34" charset="0"/>
              </a:rPr>
              <a:t>VIGILANCIA DE ENFERMEDADES EMERGENTES Y </a:t>
            </a:r>
          </a:p>
          <a:p>
            <a:r>
              <a:rPr lang="es-BO" sz="2000" dirty="0" smtClean="0">
                <a:latin typeface="Arial Black" panose="020B0A04020102020204" pitchFamily="34" charset="0"/>
              </a:rPr>
              <a:t>DE NOTIFICACIÓN INMEDIATA</a:t>
            </a:r>
            <a:endParaRPr lang="es-BO" sz="2000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291" y="1040991"/>
            <a:ext cx="8299071" cy="3137105"/>
          </a:xfrm>
          <a:prstGeom prst="rect">
            <a:avLst/>
          </a:prstGeom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6931352"/>
              </p:ext>
            </p:extLst>
          </p:nvPr>
        </p:nvGraphicFramePr>
        <p:xfrm>
          <a:off x="0" y="4220219"/>
          <a:ext cx="6030097" cy="2637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486353"/>
              </p:ext>
            </p:extLst>
          </p:nvPr>
        </p:nvGraphicFramePr>
        <p:xfrm>
          <a:off x="5845132" y="4135394"/>
          <a:ext cx="6223300" cy="2722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CuadroTexto 1"/>
          <p:cNvSpPr txBox="1"/>
          <p:nvPr/>
        </p:nvSpPr>
        <p:spPr>
          <a:xfrm>
            <a:off x="0" y="6550223"/>
            <a:ext cx="36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</a:t>
            </a:r>
            <a:r>
              <a:rPr lang="es-ES" sz="1400" b="1" dirty="0" smtClean="0"/>
              <a:t>VIGILANCIA EPIDEMIOLOGICA</a:t>
            </a:r>
            <a:endParaRPr lang="es-BO" sz="1400" b="1" dirty="0"/>
          </a:p>
        </p:txBody>
      </p:sp>
    </p:spTree>
    <p:extLst>
      <p:ext uri="{BB962C8B-B14F-4D97-AF65-F5344CB8AC3E}">
        <p14:creationId xmlns:p14="http://schemas.microsoft.com/office/powerpoint/2010/main" val="30919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074" y="28052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ÁNALISIS FINANCIERO</a:t>
            </a: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823847" y="211652"/>
            <a:ext cx="10217643" cy="104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sz="2400" dirty="0" smtClean="0">
                <a:latin typeface="Arial Black" panose="020B0A04020102020204" pitchFamily="34" charset="0"/>
              </a:rPr>
              <a:t>EJECUCIÓN PRESUPUESTARIA </a:t>
            </a:r>
            <a:br>
              <a:rPr lang="es-BO" sz="2400" dirty="0" smtClean="0">
                <a:latin typeface="Arial Black" panose="020B0A04020102020204" pitchFamily="34" charset="0"/>
              </a:rPr>
            </a:br>
            <a:r>
              <a:rPr lang="es-BO" sz="2400" dirty="0" smtClean="0">
                <a:latin typeface="Arial Black" panose="020B0A04020102020204" pitchFamily="34" charset="0"/>
              </a:rPr>
              <a:t> </a:t>
            </a:r>
            <a:r>
              <a:rPr lang="es-BO" sz="2400" dirty="0" smtClean="0">
                <a:latin typeface="Arial Black" panose="020B0A04020102020204" pitchFamily="34" charset="0"/>
              </a:rPr>
              <a:t>2024- </a:t>
            </a:r>
            <a:r>
              <a:rPr lang="es-BO" sz="2400" dirty="0" smtClean="0">
                <a:latin typeface="Arial Black" panose="020B0A04020102020204" pitchFamily="34" charset="0"/>
              </a:rPr>
              <a:t>2025 </a:t>
            </a:r>
            <a:endParaRPr lang="es-BO" sz="2400" dirty="0">
              <a:latin typeface="Arial Black" panose="020B0A040201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04443" y="927575"/>
            <a:ext cx="2833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INGRESOS </a:t>
            </a:r>
            <a:r>
              <a:rPr lang="es-BO" sz="2000" b="1" spc="-5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COMPARATIVOS</a:t>
            </a:r>
          </a:p>
          <a:p>
            <a:pPr algn="ctr"/>
            <a:r>
              <a:rPr lang="es-BO" sz="2000" b="1" spc="-5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FUFI 20 - 230 </a:t>
            </a:r>
            <a:endParaRPr lang="es-BO" sz="2000" b="1" spc="-5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187307"/>
              </p:ext>
            </p:extLst>
          </p:nvPr>
        </p:nvGraphicFramePr>
        <p:xfrm>
          <a:off x="214467" y="1635459"/>
          <a:ext cx="4654094" cy="1330161"/>
        </p:xfrm>
        <a:graphic>
          <a:graphicData uri="http://schemas.openxmlformats.org/drawingml/2006/table">
            <a:tbl>
              <a:tblPr/>
              <a:tblGrid>
                <a:gridCol w="2179328"/>
                <a:gridCol w="1323712"/>
                <a:gridCol w="1151054"/>
              </a:tblGrid>
              <a:tr h="190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SERVICIO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GESTION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GESTION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90023">
                <a:tc>
                  <a:txBody>
                    <a:bodyPr/>
                    <a:lstStyle/>
                    <a:p>
                      <a:pPr algn="l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22,332.23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58,073.26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023">
                <a:tc>
                  <a:txBody>
                    <a:bodyPr/>
                    <a:lstStyle/>
                    <a:p>
                      <a:pPr algn="l" rtl="0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SERVICIOS </a:t>
                      </a:r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RGL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1,826,422.50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2,582,547.50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023">
                <a:tc>
                  <a:txBody>
                    <a:bodyPr/>
                    <a:lstStyle/>
                    <a:p>
                      <a:pPr algn="l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70,130.22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41,807.50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023">
                <a:tc>
                  <a:txBody>
                    <a:bodyPr/>
                    <a:lstStyle/>
                    <a:p>
                      <a:pPr algn="l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INTERNADO ROTATORIO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506,803.00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508,430.00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023">
                <a:tc>
                  <a:txBody>
                    <a:bodyPr/>
                    <a:lstStyle/>
                    <a:p>
                      <a:pPr algn="l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UTI Y UCIN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808,300.72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1,683,739.82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3,233,988.67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4,874,598.08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711472" y="3026901"/>
            <a:ext cx="4286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000" b="1" spc="-5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PRESUPUESTO DE GASTOS COMPARATIVO</a:t>
            </a:r>
            <a:br>
              <a:rPr lang="es-BO" sz="2000" b="1" spc="-5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s-BO" sz="2000" b="1" spc="-5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2024 - 2025 </a:t>
            </a:r>
            <a:endParaRPr lang="es-BO" sz="2000" b="1" spc="-5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23112"/>
              </p:ext>
            </p:extLst>
          </p:nvPr>
        </p:nvGraphicFramePr>
        <p:xfrm>
          <a:off x="225733" y="3817693"/>
          <a:ext cx="5706935" cy="708809"/>
        </p:xfrm>
        <a:graphic>
          <a:graphicData uri="http://schemas.openxmlformats.org/drawingml/2006/table">
            <a:tbl>
              <a:tblPr/>
              <a:tblGrid>
                <a:gridCol w="1250265"/>
                <a:gridCol w="864973"/>
                <a:gridCol w="897924"/>
                <a:gridCol w="1046206"/>
                <a:gridCol w="897924"/>
                <a:gridCol w="749643"/>
              </a:tblGrid>
              <a:tr h="3278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PERIODO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APROBADO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VARIACION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EJECUTADO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 EJECUCION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GESTION </a:t>
                      </a:r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2024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34,749,186.00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-3,699,610.00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31,049,576.00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30,836,484.18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GESTION </a:t>
                      </a:r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2025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29,805,182.00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2,117,382.00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31,922,564.00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31,562,805.02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98.87%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64265"/>
              </p:ext>
            </p:extLst>
          </p:nvPr>
        </p:nvGraphicFramePr>
        <p:xfrm>
          <a:off x="184249" y="4782639"/>
          <a:ext cx="6241265" cy="1809750"/>
        </p:xfrm>
        <a:graphic>
          <a:graphicData uri="http://schemas.openxmlformats.org/drawingml/2006/table">
            <a:tbl>
              <a:tblPr/>
              <a:tblGrid>
                <a:gridCol w="761271"/>
                <a:gridCol w="1855345"/>
                <a:gridCol w="939113"/>
                <a:gridCol w="897924"/>
                <a:gridCol w="840259"/>
                <a:gridCol w="94735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s-B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GESTION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GESTION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Grupo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DESCRIPCION GRUPO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Presupuesto Vigente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Devengado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Presupuesto Vigente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Devengado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SERVICIOS PERSONALES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21,270,317.00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21,057,606.62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22,969,220.00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22,875,512.02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SERVICIOS NO PERSONALES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2,016,478.00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2,016,469.37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2,016,513.00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1,937,267.93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MATERIALES Y SUMINISTROS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6,751,394.00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6,751,021.87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6,506,987.00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6,320,181.92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ACTIVOS REALES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978,619.00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978,619.00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393,368.00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393,367.95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IMPUESTOS, REGALIAS Y TASAS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32,768.00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32,767.32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36,476.00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36,475.20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31,049,576.00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30,836,484.18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31,922,564.00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31,562,805.02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6567126" y="1500857"/>
            <a:ext cx="4976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s-BO" sz="2000" b="1" spc="-5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NÚMERO</a:t>
            </a:r>
            <a:r>
              <a:rPr lang="es-BO" sz="2000" b="1" dirty="0" smtClean="0">
                <a:solidFill>
                  <a:srgbClr val="002060"/>
                </a:solidFill>
              </a:rPr>
              <a:t> </a:t>
            </a:r>
            <a:r>
              <a:rPr lang="es-BO" sz="20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</a:t>
            </a:r>
            <a:r>
              <a:rPr lang="es-BO" sz="2000" b="1" dirty="0">
                <a:solidFill>
                  <a:srgbClr val="002060"/>
                </a:solidFill>
              </a:rPr>
              <a:t> </a:t>
            </a:r>
            <a:r>
              <a:rPr lang="es-BO" sz="20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PROCESOS</a:t>
            </a:r>
            <a:r>
              <a:rPr lang="es-BO" sz="2000" b="1" dirty="0">
                <a:solidFill>
                  <a:srgbClr val="002060"/>
                </a:solidFill>
              </a:rPr>
              <a:t> </a:t>
            </a:r>
            <a:r>
              <a:rPr lang="es-BO" sz="20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</a:t>
            </a:r>
            <a:r>
              <a:rPr lang="es-BO" sz="2000" b="1" dirty="0">
                <a:solidFill>
                  <a:srgbClr val="002060"/>
                </a:solidFill>
              </a:rPr>
              <a:t> </a:t>
            </a:r>
            <a:r>
              <a:rPr lang="es-BO" sz="2000" b="1" spc="-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CONTRATACION</a:t>
            </a:r>
          </a:p>
        </p:txBody>
      </p:sp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54608"/>
              </p:ext>
            </p:extLst>
          </p:nvPr>
        </p:nvGraphicFramePr>
        <p:xfrm>
          <a:off x="6069873" y="1981191"/>
          <a:ext cx="5644331" cy="1045710"/>
        </p:xfrm>
        <a:graphic>
          <a:graphicData uri="http://schemas.openxmlformats.org/drawingml/2006/table">
            <a:tbl>
              <a:tblPr/>
              <a:tblGrid>
                <a:gridCol w="1077317"/>
                <a:gridCol w="967664"/>
                <a:gridCol w="1338452"/>
                <a:gridCol w="1103319"/>
                <a:gridCol w="1157579"/>
              </a:tblGrid>
              <a:tr h="209142">
                <a:tc>
                  <a:txBody>
                    <a:bodyPr/>
                    <a:lstStyle/>
                    <a:p>
                      <a:pPr algn="l" fontAlgn="b"/>
                      <a:endParaRPr lang="es-B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</a:tr>
              <a:tr h="2091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TIPO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N° CARPETA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Importe Bs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N° CARPETA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Importe Bs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09142">
                <a:tc>
                  <a:txBody>
                    <a:bodyPr/>
                    <a:lstStyle/>
                    <a:p>
                      <a:pPr algn="l" rtl="0" fontAlgn="b"/>
                      <a:r>
                        <a:rPr lang="es-BO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BIENES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121</a:t>
                      </a:r>
                      <a:endParaRPr lang="es-BO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es-BO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5,440,944.97</a:t>
                      </a:r>
                      <a:r>
                        <a:rPr lang="es-B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s-B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s-BO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5,187,887.41</a:t>
                      </a:r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142">
                <a:tc>
                  <a:txBody>
                    <a:bodyPr/>
                    <a:lstStyle/>
                    <a:p>
                      <a:pPr algn="l" rtl="0" fontAlgn="b"/>
                      <a:r>
                        <a:rPr lang="es-BO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SERVICIOS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</a:t>
                      </a:r>
                      <a:endParaRPr lang="es-BO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es-B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s-BO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,079,962.40</a:t>
                      </a:r>
                      <a:r>
                        <a:rPr lang="es-B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s-B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s-BO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2,048,713.32</a:t>
                      </a:r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1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147</a:t>
                      </a:r>
                      <a:endParaRPr lang="es-BO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7,520,907.37</a:t>
                      </a:r>
                      <a:endParaRPr lang="es-BO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7,236,600.73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Gráfico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6283695"/>
              </p:ext>
            </p:extLst>
          </p:nvPr>
        </p:nvGraphicFramePr>
        <p:xfrm>
          <a:off x="6665980" y="3209073"/>
          <a:ext cx="5369501" cy="3648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CuadroTexto 1"/>
          <p:cNvSpPr txBox="1"/>
          <p:nvPr/>
        </p:nvSpPr>
        <p:spPr>
          <a:xfrm>
            <a:off x="0" y="6550223"/>
            <a:ext cx="36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</a:t>
            </a:r>
            <a:r>
              <a:rPr lang="es-ES" sz="1400" b="1" dirty="0" smtClean="0"/>
              <a:t>ADMINISTRACIÓN</a:t>
            </a:r>
            <a:endParaRPr lang="es-BO" sz="1400" b="1" dirty="0"/>
          </a:p>
        </p:txBody>
      </p:sp>
    </p:spTree>
    <p:extLst>
      <p:ext uri="{BB962C8B-B14F-4D97-AF65-F5344CB8AC3E}">
        <p14:creationId xmlns:p14="http://schemas.microsoft.com/office/powerpoint/2010/main" val="25591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074" y="28052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MUCHAS GRACIAS POR SU ATENCIÓN</a:t>
            </a: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1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pic>
        <p:nvPicPr>
          <p:cNvPr id="14" name="Imagen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0" name="Gráfico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4604550"/>
              </p:ext>
            </p:extLst>
          </p:nvPr>
        </p:nvGraphicFramePr>
        <p:xfrm>
          <a:off x="0" y="0"/>
          <a:ext cx="12192000" cy="6488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CuadroTexto 14"/>
          <p:cNvSpPr txBox="1"/>
          <p:nvPr/>
        </p:nvSpPr>
        <p:spPr>
          <a:xfrm>
            <a:off x="2095600" y="5229908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sz="1400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RGL </a:t>
            </a:r>
          </a:p>
          <a:p>
            <a:r>
              <a:rPr lang="es-BO" sz="1400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34%</a:t>
            </a:r>
          </a:p>
        </p:txBody>
      </p:sp>
    </p:spTree>
    <p:extLst>
      <p:ext uri="{BB962C8B-B14F-4D97-AF65-F5344CB8AC3E}">
        <p14:creationId xmlns:p14="http://schemas.microsoft.com/office/powerpoint/2010/main" val="30360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0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pic>
        <p:nvPicPr>
          <p:cNvPr id="11" name="Imagen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5" name="Gráfico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8749714"/>
              </p:ext>
            </p:extLst>
          </p:nvPr>
        </p:nvGraphicFramePr>
        <p:xfrm>
          <a:off x="0" y="0"/>
          <a:ext cx="12192000" cy="6505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CuadroTexto 14"/>
          <p:cNvSpPr txBox="1"/>
          <p:nvPr/>
        </p:nvSpPr>
        <p:spPr>
          <a:xfrm>
            <a:off x="2812007" y="4901314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sz="1400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RGL </a:t>
            </a:r>
          </a:p>
          <a:p>
            <a:r>
              <a:rPr lang="es-BO" sz="1400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15%</a:t>
            </a:r>
          </a:p>
        </p:txBody>
      </p:sp>
      <p:sp>
        <p:nvSpPr>
          <p:cNvPr id="28" name="CuadroTexto 14"/>
          <p:cNvSpPr txBox="1"/>
          <p:nvPr/>
        </p:nvSpPr>
        <p:spPr>
          <a:xfrm>
            <a:off x="11247552" y="5679931"/>
            <a:ext cx="60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BO" sz="1400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RGL </a:t>
            </a:r>
          </a:p>
          <a:p>
            <a:r>
              <a:rPr lang="es-BO" sz="1400" dirty="0" smtClean="0">
                <a:solidFill>
                  <a:srgbClr val="002060"/>
                </a:solidFill>
                <a:latin typeface="Franklin Gothic Heavy" panose="020B0903020102020204" pitchFamily="34" charset="0"/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6679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890579" y="167293"/>
            <a:ext cx="8513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s-MX" sz="2400" dirty="0" smtClean="0">
                <a:solidFill>
                  <a:srgbClr val="0000FF"/>
                </a:solidFill>
                <a:latin typeface="Berlin Sans FB Demi" panose="020E0802020502020306" pitchFamily="34" charset="0"/>
              </a:rPr>
              <a:t>RENDIMIENTO POR MEDICO EN CONSULTA EXTERNA 2025 </a:t>
            </a:r>
            <a:endParaRPr lang="es-MX" sz="2400" dirty="0">
              <a:solidFill>
                <a:srgbClr val="0000FF"/>
              </a:solidFill>
              <a:latin typeface="Berlin Sans FB Demi" panose="020E0802020502020306" pitchFamily="34" charset="0"/>
            </a:endParaRPr>
          </a:p>
          <a:p>
            <a:pPr algn="ctr">
              <a:defRPr sz="10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es-MX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78" y="550329"/>
            <a:ext cx="3109137" cy="522629"/>
          </a:xfrm>
        </p:spPr>
        <p:txBody>
          <a:bodyPr>
            <a:normAutofit/>
          </a:bodyPr>
          <a:lstStyle/>
          <a:p>
            <a:pPr algn="ctr"/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MEDICINA INTERNA</a:t>
            </a:r>
            <a:endParaRPr lang="es-BO" sz="2000" dirty="0"/>
          </a:p>
        </p:txBody>
      </p:sp>
      <p:sp>
        <p:nvSpPr>
          <p:cNvPr id="13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 txBox="1">
            <a:spLocks/>
          </p:cNvSpPr>
          <p:nvPr/>
        </p:nvSpPr>
        <p:spPr>
          <a:xfrm>
            <a:off x="4356077" y="3623137"/>
            <a:ext cx="3109137" cy="522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CIRUGÍA GENERAL</a:t>
            </a:r>
            <a:endParaRPr lang="es-BO" sz="2000" dirty="0"/>
          </a:p>
        </p:txBody>
      </p:sp>
      <p:sp>
        <p:nvSpPr>
          <p:cNvPr id="15" name="CuadroTexto 1"/>
          <p:cNvSpPr txBox="1"/>
          <p:nvPr/>
        </p:nvSpPr>
        <p:spPr>
          <a:xfrm>
            <a:off x="0" y="6620692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</a:t>
            </a:r>
            <a:r>
              <a:rPr lang="es-ES" sz="1400" b="1" dirty="0" smtClean="0"/>
              <a:t>–HMC</a:t>
            </a:r>
            <a:endParaRPr lang="es-BO" sz="14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40" y="998289"/>
            <a:ext cx="11865465" cy="262484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40" y="4070514"/>
            <a:ext cx="11865465" cy="2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863867" y="128275"/>
            <a:ext cx="8449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s-MX" sz="2400" dirty="0">
                <a:solidFill>
                  <a:srgbClr val="0000FF"/>
                </a:solidFill>
                <a:latin typeface="Berlin Sans FB Demi" panose="020E0802020502020306" pitchFamily="34" charset="0"/>
              </a:rPr>
              <a:t>RENDIMIENTO POR MEDICO EN CONSULTA </a:t>
            </a:r>
            <a:r>
              <a:rPr lang="es-MX" sz="2400" dirty="0" smtClean="0">
                <a:solidFill>
                  <a:srgbClr val="0000FF"/>
                </a:solidFill>
                <a:latin typeface="Berlin Sans FB Demi" panose="020E0802020502020306" pitchFamily="34" charset="0"/>
              </a:rPr>
              <a:t>EXTERNA 2025 </a:t>
            </a:r>
            <a:endParaRPr lang="es-MX" sz="2400" dirty="0">
              <a:solidFill>
                <a:srgbClr val="0000FF"/>
              </a:solidFill>
              <a:latin typeface="Berlin Sans FB Demi" panose="020E0802020502020306" pitchFamily="34" charset="0"/>
            </a:endParaRPr>
          </a:p>
          <a:p>
            <a:pPr algn="ctr">
              <a:defRPr sz="10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es-MX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78" y="550329"/>
            <a:ext cx="3109137" cy="522629"/>
          </a:xfrm>
        </p:spPr>
        <p:txBody>
          <a:bodyPr>
            <a:normAutofit/>
          </a:bodyPr>
          <a:lstStyle/>
          <a:p>
            <a:pPr algn="ctr"/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GINECO-OBSTETRICIA</a:t>
            </a:r>
            <a:endParaRPr lang="es-BO" sz="2000" dirty="0"/>
          </a:p>
        </p:txBody>
      </p:sp>
      <p:sp>
        <p:nvSpPr>
          <p:cNvPr id="13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 txBox="1">
            <a:spLocks/>
          </p:cNvSpPr>
          <p:nvPr/>
        </p:nvSpPr>
        <p:spPr>
          <a:xfrm>
            <a:off x="4356078" y="3697805"/>
            <a:ext cx="3109137" cy="522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PEDIATRÍA</a:t>
            </a:r>
            <a:endParaRPr lang="es-BO" sz="2000" dirty="0"/>
          </a:p>
        </p:txBody>
      </p:sp>
      <p:sp>
        <p:nvSpPr>
          <p:cNvPr id="15" name="CuadroTexto 1"/>
          <p:cNvSpPr txBox="1"/>
          <p:nvPr/>
        </p:nvSpPr>
        <p:spPr>
          <a:xfrm>
            <a:off x="0" y="6620692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</a:t>
            </a:r>
            <a:r>
              <a:rPr lang="es-ES" sz="1400" b="1" dirty="0" smtClean="0"/>
              <a:t>–HMC</a:t>
            </a:r>
            <a:endParaRPr lang="es-BO" sz="1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78" y="1056857"/>
            <a:ext cx="11832514" cy="26409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78" y="4094896"/>
            <a:ext cx="11832514" cy="252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934479" y="194479"/>
            <a:ext cx="8626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s-MX" sz="2400" dirty="0">
                <a:solidFill>
                  <a:srgbClr val="0000FF"/>
                </a:solidFill>
                <a:latin typeface="Berlin Sans FB Demi" panose="020E0802020502020306" pitchFamily="34" charset="0"/>
              </a:rPr>
              <a:t>RENDIMIENTO POR MEDICO EN CONSULTA </a:t>
            </a:r>
            <a:r>
              <a:rPr lang="es-MX" sz="2400" dirty="0" smtClean="0">
                <a:solidFill>
                  <a:srgbClr val="0000FF"/>
                </a:solidFill>
                <a:latin typeface="Berlin Sans FB Demi" panose="020E0802020502020306" pitchFamily="34" charset="0"/>
              </a:rPr>
              <a:t>EXTERNA 2025 </a:t>
            </a:r>
            <a:endParaRPr lang="es-MX" sz="2400" dirty="0">
              <a:solidFill>
                <a:srgbClr val="0000FF"/>
              </a:solidFill>
              <a:latin typeface="Berlin Sans FB Demi" panose="020E0802020502020306" pitchFamily="34" charset="0"/>
            </a:endParaRPr>
          </a:p>
          <a:p>
            <a:pPr algn="ctr">
              <a:defRPr sz="1000" b="1" i="0" u="none" strike="noStrike" kern="1200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es-MX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78" y="550329"/>
            <a:ext cx="3109137" cy="522629"/>
          </a:xfrm>
        </p:spPr>
        <p:txBody>
          <a:bodyPr>
            <a:normAutofit/>
          </a:bodyPr>
          <a:lstStyle/>
          <a:p>
            <a:pPr algn="ctr"/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TRAUMATOLOGÍA</a:t>
            </a:r>
            <a:endParaRPr lang="es-BO" sz="2000" dirty="0"/>
          </a:p>
        </p:txBody>
      </p:sp>
      <p:sp>
        <p:nvSpPr>
          <p:cNvPr id="13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 txBox="1">
            <a:spLocks/>
          </p:cNvSpPr>
          <p:nvPr/>
        </p:nvSpPr>
        <p:spPr>
          <a:xfrm>
            <a:off x="4356076" y="2141632"/>
            <a:ext cx="3109137" cy="522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CARDIOLOGÍA</a:t>
            </a:r>
            <a:endParaRPr lang="es-BO" sz="2000" dirty="0"/>
          </a:p>
        </p:txBody>
      </p:sp>
      <p:sp>
        <p:nvSpPr>
          <p:cNvPr id="15" name="CuadroTexto 1"/>
          <p:cNvSpPr txBox="1"/>
          <p:nvPr/>
        </p:nvSpPr>
        <p:spPr>
          <a:xfrm>
            <a:off x="0" y="6620692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</a:t>
            </a:r>
            <a:r>
              <a:rPr lang="es-ES" sz="1400" b="1" dirty="0" smtClean="0"/>
              <a:t>–HMC</a:t>
            </a:r>
            <a:endParaRPr lang="es-BO" sz="1400" b="1" dirty="0"/>
          </a:p>
        </p:txBody>
      </p:sp>
      <p:sp>
        <p:nvSpPr>
          <p:cNvPr id="16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 txBox="1">
            <a:spLocks/>
          </p:cNvSpPr>
          <p:nvPr/>
        </p:nvSpPr>
        <p:spPr>
          <a:xfrm>
            <a:off x="4356076" y="3446632"/>
            <a:ext cx="3109137" cy="522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GASTROENTEROLOGÍA</a:t>
            </a:r>
            <a:endParaRPr lang="es-BO" sz="2000" dirty="0"/>
          </a:p>
        </p:txBody>
      </p:sp>
      <p:sp>
        <p:nvSpPr>
          <p:cNvPr id="17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 txBox="1">
            <a:spLocks/>
          </p:cNvSpPr>
          <p:nvPr/>
        </p:nvSpPr>
        <p:spPr>
          <a:xfrm>
            <a:off x="4356075" y="4876866"/>
            <a:ext cx="3109137" cy="522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UROLOGÍA</a:t>
            </a:r>
            <a:endParaRPr lang="es-BO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32" y="1026060"/>
            <a:ext cx="11643044" cy="10694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632" y="2664260"/>
            <a:ext cx="11643044" cy="7823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32" y="3969260"/>
            <a:ext cx="11643044" cy="90760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32" y="5395048"/>
            <a:ext cx="11643044" cy="8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9E196C80-BC31-8F4B-913E-74ECDB9F8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74" y="1471749"/>
            <a:ext cx="9144000" cy="3590635"/>
          </a:xfrm>
        </p:spPr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endParaRPr lang="es-BO" dirty="0"/>
          </a:p>
        </p:txBody>
      </p:sp>
      <p:sp>
        <p:nvSpPr>
          <p:cNvPr id="84" name="Rectángulo 83"/>
          <p:cNvSpPr/>
          <p:nvPr/>
        </p:nvSpPr>
        <p:spPr>
          <a:xfrm>
            <a:off x="2516777" y="1689463"/>
            <a:ext cx="7106194" cy="4598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070" t="31840" r="39890" b="36790"/>
          <a:stretch/>
        </p:blipFill>
        <p:spPr>
          <a:xfrm>
            <a:off x="0" y="0"/>
            <a:ext cx="1104443" cy="998290"/>
          </a:xfrm>
          <a:prstGeom prst="rect">
            <a:avLst/>
          </a:prstGeom>
        </p:spPr>
      </p:pic>
      <p:sp>
        <p:nvSpPr>
          <p:cNvPr id="13" name="CuadroTexto 1"/>
          <p:cNvSpPr txBox="1"/>
          <p:nvPr/>
        </p:nvSpPr>
        <p:spPr>
          <a:xfrm>
            <a:off x="117510" y="6488668"/>
            <a:ext cx="288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/>
              <a:t>FUENTE: SICE –SNIS HMC</a:t>
            </a:r>
            <a:endParaRPr lang="es-BO" sz="1400" b="1" dirty="0"/>
          </a:p>
        </p:txBody>
      </p:sp>
      <p:pic>
        <p:nvPicPr>
          <p:cNvPr id="9" name="Imagen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15904" r="3219" b="23766"/>
          <a:stretch/>
        </p:blipFill>
        <p:spPr bwMode="auto">
          <a:xfrm>
            <a:off x="1237373" y="22106"/>
            <a:ext cx="1160123" cy="97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898091"/>
              </p:ext>
            </p:extLst>
          </p:nvPr>
        </p:nvGraphicFramePr>
        <p:xfrm>
          <a:off x="0" y="0"/>
          <a:ext cx="12192000" cy="6730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489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10433</TotalTime>
  <Words>1344</Words>
  <Application>Microsoft Office PowerPoint</Application>
  <PresentationFormat>Panorámica</PresentationFormat>
  <Paragraphs>709</Paragraphs>
  <Slides>38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8" baseType="lpstr">
      <vt:lpstr>Arial</vt:lpstr>
      <vt:lpstr>Arial Black</vt:lpstr>
      <vt:lpstr>Berlin Sans FB Demi</vt:lpstr>
      <vt:lpstr>Calibri</vt:lpstr>
      <vt:lpstr>Calibri Light</vt:lpstr>
      <vt:lpstr>Century Gothic</vt:lpstr>
      <vt:lpstr>Eras Bold ITC</vt:lpstr>
      <vt:lpstr>Franklin Gothic Heavy</vt:lpstr>
      <vt:lpstr>Stencil</vt:lpstr>
      <vt:lpstr>1_Tema de Office</vt:lpstr>
      <vt:lpstr>Presentación de PowerPoint</vt:lpstr>
      <vt:lpstr>INDICADORES DE RESULTADOS INTERMEDIOS</vt:lpstr>
      <vt:lpstr> </vt:lpstr>
      <vt:lpstr>Presentación de PowerPoint</vt:lpstr>
      <vt:lpstr> </vt:lpstr>
      <vt:lpstr>MEDICINA INTERNA</vt:lpstr>
      <vt:lpstr>GINECO-OBSTETRICIA</vt:lpstr>
      <vt:lpstr>TRAUMATOLOGÍA</vt:lpstr>
      <vt:lpstr> </vt:lpstr>
      <vt:lpstr> </vt:lpstr>
      <vt:lpstr>Presentación de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INDICADORES DE RESULTADOS FINALES</vt:lpstr>
      <vt:lpstr> </vt:lpstr>
      <vt:lpstr> </vt:lpstr>
      <vt:lpstr> </vt:lpstr>
      <vt:lpstr> </vt:lpstr>
      <vt:lpstr> </vt:lpstr>
      <vt:lpstr>ENFERMERIA</vt:lpstr>
      <vt:lpstr> </vt:lpstr>
      <vt:lpstr>ACTIVIDADES DE PROMOCIÓN Y PREVENCIÓN CÓMITES HOSPITALARIOS APERTURA DE BUZONES</vt:lpstr>
      <vt:lpstr> </vt:lpstr>
      <vt:lpstr> </vt:lpstr>
      <vt:lpstr> </vt:lpstr>
      <vt:lpstr>VIGILANCIA EPIDEMIOLÓGICA</vt:lpstr>
      <vt:lpstr>Presentación de PowerPoint</vt:lpstr>
      <vt:lpstr>Presentación de PowerPoint</vt:lpstr>
      <vt:lpstr>ÁNALISIS FINANCIERO</vt:lpstr>
      <vt:lpstr>Presentación de PowerPoint</vt:lpstr>
      <vt:lpstr>MUCHAS GRACIAS POR SU ATENCIÓN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Miguel Ángel Valverde Huerta</dc:creator>
  <cp:lastModifiedBy>Camila Daniela Machicado Salamanca</cp:lastModifiedBy>
  <cp:revision>354</cp:revision>
  <cp:lastPrinted>2023-03-14T18:43:53Z</cp:lastPrinted>
  <dcterms:created xsi:type="dcterms:W3CDTF">2023-02-26T17:07:35Z</dcterms:created>
  <dcterms:modified xsi:type="dcterms:W3CDTF">2026-02-10T21:56:06Z</dcterms:modified>
</cp:coreProperties>
</file>