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89" d="100"/>
          <a:sy n="89" d="100"/>
        </p:scale>
        <p:origin x="235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rco.tito\AppData\Roaming\Microsoft\Excel\ESTADO%20DE%20DEUDA%20UTI%20HEMODIALISIS%20(1)%20(version%201).xlsb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rco.tito\Desktop\2026\informe%20de%20cierre%202025\INFORME%202026\ANEXOS%20%20INFORME%20FINAL%202026(ENERO)%20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[ESTADO DE DEUDA UTI HEMODIALISIS (1) (version 1).xlsb]Hoja2!Tabla dinámica1</c:name>
    <c:fmtId val="4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ESTADO DE LA DEUDA INTERNIVEL LA PORTADA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E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6">
              <a:lumMod val="60000"/>
              <a:lumOff val="40000"/>
            </a:schemeClr>
          </a:solidFill>
          <a:ln>
            <a:noFill/>
          </a:ln>
          <a:effectLst/>
        </c:spPr>
      </c:pivotFmt>
      <c:pivotFmt>
        <c:idx val="2"/>
        <c:spPr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c:spPr>
      </c:pivotFmt>
      <c:pivotFmt>
        <c:idx val="3"/>
        <c:spPr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c:spPr>
        <c:dLbl>
          <c:idx val="0"/>
          <c:layout>
            <c:manualLayout>
              <c:x val="-3.0631786064328234E-17"/>
              <c:y val="-3.7804430422789116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E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c:spPr>
      </c:pivotFmt>
      <c:pivotFmt>
        <c:idx val="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E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6">
              <a:lumMod val="60000"/>
              <a:lumOff val="40000"/>
            </a:schemeClr>
          </a:solidFill>
          <a:ln>
            <a:noFill/>
          </a:ln>
          <a:effectLst/>
        </c:spPr>
      </c:pivotFmt>
      <c:pivotFmt>
        <c:idx val="7"/>
        <c:spPr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c:spPr>
      </c:pivotFmt>
      <c:pivotFmt>
        <c:idx val="8"/>
        <c:spPr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c:spPr>
        <c:dLbl>
          <c:idx val="0"/>
          <c:layout>
            <c:manualLayout>
              <c:x val="-3.0631786064328234E-17"/>
              <c:y val="-3.7804430422789116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E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  <c:spPr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c:spPr>
      </c:pivotFmt>
      <c:pivotFmt>
        <c:idx val="1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E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"/>
        <c:spPr>
          <a:solidFill>
            <a:schemeClr val="accent6">
              <a:lumMod val="60000"/>
              <a:lumOff val="40000"/>
            </a:schemeClr>
          </a:solidFill>
          <a:ln>
            <a:noFill/>
          </a:ln>
          <a:effectLst/>
        </c:spPr>
      </c:pivotFmt>
      <c:pivotFmt>
        <c:idx val="12"/>
        <c:spPr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c:spPr>
      </c:pivotFmt>
      <c:pivotFmt>
        <c:idx val="13"/>
        <c:spPr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c:spPr>
        <c:dLbl>
          <c:idx val="0"/>
          <c:layout>
            <c:manualLayout>
              <c:x val="-3.0631786064328234E-17"/>
              <c:y val="-3.7804430422789116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E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4"/>
        <c:spPr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c:spPr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Hoja2!$D$3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1C9F-49BC-A1BD-E513E86EB6DA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1C9F-49BC-A1BD-E513E86EB6DA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1C9F-49BC-A1BD-E513E86EB6DA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1C9F-49BC-A1BD-E513E86EB6DA}"/>
              </c:ext>
            </c:extLst>
          </c:dPt>
          <c:dLbls>
            <c:dLbl>
              <c:idx val="2"/>
              <c:layout>
                <c:manualLayout>
                  <c:x val="-3.0631786064328234E-17"/>
                  <c:y val="-3.780443042278911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C9F-49BC-A1BD-E513E86EB6D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Hoja2!$A$4:$C$7</c:f>
              <c:multiLvlStrCache>
                <c:ptCount val="3"/>
                <c:lvl>
                  <c:pt idx="0">
                    <c:v>FACTURADO</c:v>
                  </c:pt>
                  <c:pt idx="1">
                    <c:v>CONCILIADO</c:v>
                  </c:pt>
                  <c:pt idx="2">
                    <c:v>EN REVISION</c:v>
                  </c:pt>
                </c:lvl>
                <c:lvl>
                  <c:pt idx="0">
                    <c:v>HOSPITAL MUNICIPAL LA PORTADA</c:v>
                  </c:pt>
                  <c:pt idx="1">
                    <c:v>HOSPITAL MUNICIPAL LA PORTADA</c:v>
                  </c:pt>
                  <c:pt idx="2">
                    <c:v>HOSPITAL MUNICIPAL LA PORTADA</c:v>
                  </c:pt>
                </c:lvl>
                <c:lvl>
                  <c:pt idx="0">
                    <c:v>2023</c:v>
                  </c:pt>
                  <c:pt idx="1">
                    <c:v>2024</c:v>
                  </c:pt>
                  <c:pt idx="2">
                    <c:v>2025</c:v>
                  </c:pt>
                </c:lvl>
              </c:multiLvlStrCache>
            </c:multiLvlStrRef>
          </c:cat>
          <c:val>
            <c:numRef>
              <c:f>Hoja2!$D$4:$D$7</c:f>
              <c:numCache>
                <c:formatCode>#,##0.00</c:formatCode>
                <c:ptCount val="3"/>
                <c:pt idx="0">
                  <c:v>572367.99</c:v>
                </c:pt>
                <c:pt idx="1">
                  <c:v>1511098.77</c:v>
                </c:pt>
                <c:pt idx="2">
                  <c:v>1436393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1C9F-49BC-A1BD-E513E86EB6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1107414800"/>
        <c:axId val="-1107418608"/>
      </c:barChart>
      <c:catAx>
        <c:axId val="-11074148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-1107418608"/>
        <c:crosses val="autoZero"/>
        <c:auto val="1"/>
        <c:lblAlgn val="ctr"/>
        <c:lblOffset val="100"/>
        <c:noMultiLvlLbl val="0"/>
      </c:catAx>
      <c:valAx>
        <c:axId val="-11074186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-11074148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Data val="1"/>
        <c14:dropZoneSeries val="1"/>
        <c14:dropZonesVisible val="1"/>
      </c14:pivotOptions>
    </c:ext>
  </c:extLst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[ANEXOS  INFORME FINAL 2026(ENERO) .xlsx]Hoja2!Tabla dinámica3</c:name>
    <c:fmtId val="4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DEUDA RECUPERADA DE CADA GESTION HASTA </a:t>
            </a:r>
          </a:p>
          <a:p>
            <a:pPr>
              <a:defRPr/>
            </a:pPr>
            <a:r>
              <a:rPr lang="en-US"/>
              <a:t>LA GESTION 2025</a:t>
            </a:r>
          </a:p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  </a:t>
            </a:r>
          </a:p>
        </c:rich>
      </c:tx>
      <c:layout>
        <c:manualLayout>
          <c:xMode val="edge"/>
          <c:yMode val="edge"/>
          <c:x val="0.29703745846798052"/>
          <c:y val="1.758242163939237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E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dLbl>
          <c:idx val="0"/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ES"/>
            </a:p>
          </c:txPr>
          <c:showLegendKey val="1"/>
          <c:showVal val="1"/>
          <c:showCatName val="1"/>
          <c:showSerName val="1"/>
          <c:showPercent val="1"/>
          <c:showBubbleSize val="1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E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"/>
        <c:spPr>
          <a:solidFill>
            <a:schemeClr val="accent1"/>
          </a:solidFill>
          <a:ln>
            <a:noFill/>
          </a:ln>
          <a:effectLst/>
        </c:spPr>
        <c:dLbl>
          <c:idx val="0"/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E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E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/>
          </a:solidFill>
          <a:ln>
            <a:noFill/>
          </a:ln>
          <a:effectLst/>
        </c:spPr>
        <c:dLbl>
          <c:idx val="0"/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E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Hoja2!$B$3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8"/>
              <c:spPr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E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D952-4652-92E3-B3E12F93EB9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Hoja2!$A$4:$A$13</c:f>
              <c:strCache>
                <c:ptCount val="9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  <c:pt idx="5">
                  <c:v>2023</c:v>
                </c:pt>
                <c:pt idx="6">
                  <c:v>2024</c:v>
                </c:pt>
                <c:pt idx="7">
                  <c:v>2025</c:v>
                </c:pt>
                <c:pt idx="8">
                  <c:v>Total general</c:v>
                </c:pt>
              </c:strCache>
            </c:strRef>
          </c:cat>
          <c:val>
            <c:numRef>
              <c:f>Hoja2!$B$4:$B$13</c:f>
              <c:numCache>
                <c:formatCode>#,##0.00</c:formatCode>
                <c:ptCount val="9"/>
                <c:pt idx="0">
                  <c:v>1475880</c:v>
                </c:pt>
                <c:pt idx="1">
                  <c:v>1427720</c:v>
                </c:pt>
                <c:pt idx="2">
                  <c:v>205133</c:v>
                </c:pt>
                <c:pt idx="3">
                  <c:v>436437</c:v>
                </c:pt>
                <c:pt idx="4">
                  <c:v>758301</c:v>
                </c:pt>
                <c:pt idx="5">
                  <c:v>1034444.98</c:v>
                </c:pt>
                <c:pt idx="6">
                  <c:v>645306.07000000007</c:v>
                </c:pt>
                <c:pt idx="7">
                  <c:v>21781.02</c:v>
                </c:pt>
                <c:pt idx="8">
                  <c:v>6005003.0700000003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952-4652-92E3-B3E12F93EB9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900145856"/>
        <c:axId val="-900148032"/>
      </c:barChart>
      <c:catAx>
        <c:axId val="-900145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-900148032"/>
        <c:crosses val="autoZero"/>
        <c:auto val="1"/>
        <c:lblAlgn val="ctr"/>
        <c:lblOffset val="100"/>
        <c:noMultiLvlLbl val="0"/>
      </c:catAx>
      <c:valAx>
        <c:axId val="-9001480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-9001458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Series val="1"/>
        <c14:dropZonesVisible val="1"/>
      </c14:pivotOptions>
    </c:ext>
  </c:extLst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6DE50-A040-4041-A79D-723C393A1651}" type="datetimeFigureOut">
              <a:rPr lang="es-ES" smtClean="0"/>
              <a:t>26/04/2026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615A8-ECED-4335-8193-EB78620C30E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99208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6DE50-A040-4041-A79D-723C393A1651}" type="datetimeFigureOut">
              <a:rPr lang="es-ES" smtClean="0"/>
              <a:t>26/04/2026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615A8-ECED-4335-8193-EB78620C30E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63993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6DE50-A040-4041-A79D-723C393A1651}" type="datetimeFigureOut">
              <a:rPr lang="es-ES" smtClean="0"/>
              <a:t>26/04/2026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615A8-ECED-4335-8193-EB78620C30E6}" type="slidenum">
              <a:rPr lang="es-ES" smtClean="0"/>
              <a:t>‹Nº›</a:t>
            </a:fld>
            <a:endParaRPr lang="es-E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706931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6DE50-A040-4041-A79D-723C393A1651}" type="datetimeFigureOut">
              <a:rPr lang="es-ES" smtClean="0"/>
              <a:t>26/04/2026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615A8-ECED-4335-8193-EB78620C30E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86922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6DE50-A040-4041-A79D-723C393A1651}" type="datetimeFigureOut">
              <a:rPr lang="es-ES" smtClean="0"/>
              <a:t>26/04/2026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615A8-ECED-4335-8193-EB78620C30E6}" type="slidenum">
              <a:rPr lang="es-ES" smtClean="0"/>
              <a:t>‹Nº›</a:t>
            </a:fld>
            <a:endParaRPr lang="es-E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567728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6DE50-A040-4041-A79D-723C393A1651}" type="datetimeFigureOut">
              <a:rPr lang="es-ES" smtClean="0"/>
              <a:t>26/04/2026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615A8-ECED-4335-8193-EB78620C30E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511871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6DE50-A040-4041-A79D-723C393A1651}" type="datetimeFigureOut">
              <a:rPr lang="es-ES" smtClean="0"/>
              <a:t>26/04/2026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615A8-ECED-4335-8193-EB78620C30E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551709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6DE50-A040-4041-A79D-723C393A1651}" type="datetimeFigureOut">
              <a:rPr lang="es-ES" smtClean="0"/>
              <a:t>26/04/2026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615A8-ECED-4335-8193-EB78620C30E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86786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6DE50-A040-4041-A79D-723C393A1651}" type="datetimeFigureOut">
              <a:rPr lang="es-ES" smtClean="0"/>
              <a:t>26/04/2026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615A8-ECED-4335-8193-EB78620C30E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86538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6DE50-A040-4041-A79D-723C393A1651}" type="datetimeFigureOut">
              <a:rPr lang="es-ES" smtClean="0"/>
              <a:t>26/04/2026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615A8-ECED-4335-8193-EB78620C30E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37640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6DE50-A040-4041-A79D-723C393A1651}" type="datetimeFigureOut">
              <a:rPr lang="es-ES" smtClean="0"/>
              <a:t>26/04/2026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615A8-ECED-4335-8193-EB78620C30E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77244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6DE50-A040-4041-A79D-723C393A1651}" type="datetimeFigureOut">
              <a:rPr lang="es-ES" smtClean="0"/>
              <a:t>26/04/2026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615A8-ECED-4335-8193-EB78620C30E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82254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6DE50-A040-4041-A79D-723C393A1651}" type="datetimeFigureOut">
              <a:rPr lang="es-ES" smtClean="0"/>
              <a:t>26/04/2026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615A8-ECED-4335-8193-EB78620C30E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94067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6DE50-A040-4041-A79D-723C393A1651}" type="datetimeFigureOut">
              <a:rPr lang="es-ES" smtClean="0"/>
              <a:t>26/04/2026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615A8-ECED-4335-8193-EB78620C30E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82581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6DE50-A040-4041-A79D-723C393A1651}" type="datetimeFigureOut">
              <a:rPr lang="es-ES" smtClean="0"/>
              <a:t>26/04/2026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615A8-ECED-4335-8193-EB78620C30E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41226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6DE50-A040-4041-A79D-723C393A1651}" type="datetimeFigureOut">
              <a:rPr lang="es-ES" smtClean="0"/>
              <a:t>26/04/2026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615A8-ECED-4335-8193-EB78620C30E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93020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C6DE50-A040-4041-A79D-723C393A1651}" type="datetimeFigureOut">
              <a:rPr lang="es-ES" smtClean="0"/>
              <a:t>26/04/2026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F4615A8-ECED-4335-8193-EB78620C30E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73354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67101309"/>
              </p:ext>
            </p:extLst>
          </p:nvPr>
        </p:nvGraphicFramePr>
        <p:xfrm>
          <a:off x="1083733" y="826292"/>
          <a:ext cx="9017529" cy="54729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042867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1550" y="853553"/>
            <a:ext cx="8023031" cy="5218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06635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69414067"/>
              </p:ext>
            </p:extLst>
          </p:nvPr>
        </p:nvGraphicFramePr>
        <p:xfrm>
          <a:off x="1547283" y="957263"/>
          <a:ext cx="7122584" cy="51218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2599265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24</TotalTime>
  <Words>18</Words>
  <Application>Microsoft Office PowerPoint</Application>
  <PresentationFormat>Panorámica</PresentationFormat>
  <Paragraphs>6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 3</vt:lpstr>
      <vt:lpstr>Faceta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Marco Antonio Tito Velarde</dc:creator>
  <cp:lastModifiedBy>WILSON GABRIEL NINA ACEBEY</cp:lastModifiedBy>
  <cp:revision>4</cp:revision>
  <dcterms:created xsi:type="dcterms:W3CDTF">2026-04-22T22:33:07Z</dcterms:created>
  <dcterms:modified xsi:type="dcterms:W3CDTF">2026-04-27T00:24:31Z</dcterms:modified>
</cp:coreProperties>
</file>